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88" r:id="rId3"/>
    <p:sldId id="280" r:id="rId4"/>
    <p:sldId id="286" r:id="rId5"/>
    <p:sldId id="285" r:id="rId6"/>
    <p:sldId id="281" r:id="rId7"/>
    <p:sldId id="282" r:id="rId8"/>
    <p:sldId id="283" r:id="rId9"/>
    <p:sldId id="284" r:id="rId10"/>
    <p:sldId id="277" r:id="rId11"/>
    <p:sldId id="268" r:id="rId12"/>
    <p:sldId id="258" r:id="rId13"/>
    <p:sldId id="259" r:id="rId14"/>
    <p:sldId id="260" r:id="rId15"/>
    <p:sldId id="261" r:id="rId16"/>
    <p:sldId id="262" r:id="rId17"/>
    <p:sldId id="291" r:id="rId18"/>
    <p:sldId id="271" r:id="rId19"/>
    <p:sldId id="272" r:id="rId20"/>
    <p:sldId id="273" r:id="rId21"/>
    <p:sldId id="274" r:id="rId22"/>
    <p:sldId id="292" r:id="rId23"/>
    <p:sldId id="276" r:id="rId24"/>
    <p:sldId id="278" r:id="rId25"/>
    <p:sldId id="29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364380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236038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374073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20696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45429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198646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36532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40315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341229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258051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332763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16862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346" y="2912232"/>
            <a:ext cx="3830406"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912232"/>
            <a:ext cx="3821518"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61053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82572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283825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241332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4DB3FB5-48BE-49ED-A1D0-C9B8591EAA85}" type="datetimeFigureOut">
              <a:rPr lang="tr-TR" smtClean="0"/>
              <a:pPr/>
              <a:t>07.05.2014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25136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4DB3FB5-48BE-49ED-A1D0-C9B8591EAA85}" type="datetimeFigureOut">
              <a:rPr lang="tr-TR" smtClean="0"/>
              <a:pPr/>
              <a:t>07.05.2014</a:t>
            </a:fld>
            <a:endParaRPr lang="tr-T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02A7BA8-5014-4EC5-B3EE-77857B284FE8}" type="slidenum">
              <a:rPr lang="tr-TR" smtClean="0"/>
              <a:pPr/>
              <a:t>‹#›</a:t>
            </a:fld>
            <a:endParaRPr lang="tr-TR"/>
          </a:p>
        </p:txBody>
      </p:sp>
    </p:spTree>
    <p:extLst>
      <p:ext uri="{BB962C8B-B14F-4D97-AF65-F5344CB8AC3E}">
        <p14:creationId xmlns:p14="http://schemas.microsoft.com/office/powerpoint/2010/main" xmlns="" val="425885047"/>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sgdosya.com/kategori/yasatuzukyonetmeli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yangin110.files.wordpress.com/2012/02/ek5b.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uyarilevhalari.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Acil çıkış kapıları </a:t>
            </a:r>
            <a:endParaRPr lang="tr-TR" dirty="0"/>
          </a:p>
        </p:txBody>
      </p:sp>
      <p:sp>
        <p:nvSpPr>
          <p:cNvPr id="3" name="2 Alt Başlık"/>
          <p:cNvSpPr>
            <a:spLocks noGrp="1"/>
          </p:cNvSpPr>
          <p:nvPr>
            <p:ph type="subTitle" idx="1"/>
          </p:nvPr>
        </p:nvSpPr>
        <p:spPr/>
        <p:txBody>
          <a:bodyPr/>
          <a:lstStyle/>
          <a:p>
            <a:r>
              <a:rPr lang="tr-TR" dirty="0" smtClean="0"/>
              <a:t>Aslı Ece Acar-Pınar </a:t>
            </a:r>
            <a:r>
              <a:rPr lang="tr-TR" dirty="0" err="1" smtClean="0"/>
              <a:t>Kabaroğlu</a:t>
            </a:r>
            <a:endParaRPr lang="tr-T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9140" y="908720"/>
            <a:ext cx="3456384" cy="1647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Acil Çıkış Levhaları Standart Kullanımı </a:t>
            </a:r>
            <a:br>
              <a:rPr lang="tr-TR" dirty="0" smtClean="0"/>
            </a:br>
            <a:endParaRPr lang="tr-TR" dirty="0"/>
          </a:p>
        </p:txBody>
      </p:sp>
      <p:sp>
        <p:nvSpPr>
          <p:cNvPr id="3" name="2 İçerik Yer Tutucusu"/>
          <p:cNvSpPr>
            <a:spLocks noGrp="1"/>
          </p:cNvSpPr>
          <p:nvPr>
            <p:ph idx="1"/>
          </p:nvPr>
        </p:nvSpPr>
        <p:spPr/>
        <p:txBody>
          <a:bodyPr>
            <a:normAutofit/>
          </a:bodyPr>
          <a:lstStyle/>
          <a:p>
            <a:pPr lvl="0"/>
            <a:r>
              <a:rPr lang="tr-TR" dirty="0" smtClean="0"/>
              <a:t>Fosforlu </a:t>
            </a:r>
            <a:r>
              <a:rPr lang="tr-TR" dirty="0"/>
              <a:t>(aydınlıkta ışığı depolayan, karanlıkta yansıtan) Folyo </a:t>
            </a:r>
          </a:p>
          <a:p>
            <a:pPr lvl="0"/>
            <a:r>
              <a:rPr lang="tr-TR" dirty="0"/>
              <a:t>Ebat (en x boy) : 35 cm x 17 cm </a:t>
            </a:r>
          </a:p>
          <a:p>
            <a:r>
              <a:rPr lang="tr-TR" b="1" dirty="0"/>
              <a:t>Fosforlu folyolar </a:t>
            </a:r>
            <a:r>
              <a:rPr lang="tr-TR" dirty="0"/>
              <a:t>, gelen ışık enerjisini emerek depo eder, aydınlatma olmadığında ise kademeli olarak yansıtır. Doğal ve suni aydınlatma kaynakları bu malzeme için şarj görevi yapar. Aydınlatmanın yapılamadığı acil durumlarda insanların karanlıkta yönlerini bulabilmelerini sağlar. Bu sayede karanlık koridor geçit ve merdivenlerden çıkış sağlanır. </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1700808"/>
            <a:ext cx="7765322" cy="4090392"/>
          </a:xfrm>
        </p:spPr>
        <p:txBody>
          <a:bodyPr>
            <a:normAutofit/>
          </a:bodyPr>
          <a:lstStyle/>
          <a:p>
            <a:pPr lvl="0"/>
            <a:r>
              <a:rPr lang="tr-TR" dirty="0" smtClean="0"/>
              <a:t>Her </a:t>
            </a:r>
            <a:r>
              <a:rPr lang="tr-TR" dirty="0"/>
              <a:t>kapı, her geçit, her merdiven (güvenli bir yere) çıkış veya çıkış yolu olmayabilir. Yanlışlıkla çıkış yolu olarak kullanılmaması için buralara açıkça “ÇIKIŞ DEĞİL” “NOT AN EXIT” yazılmalı veya o bölümler ne amaçla kullanılıyorsa o yazılmalı, örneğin: “DEPO” “WAREHOUSE”, gibi. </a:t>
            </a:r>
          </a:p>
          <a:p>
            <a:pPr lvl="0"/>
            <a:r>
              <a:rPr lang="tr-TR" dirty="0"/>
              <a:t>En yakın çıkış yönü bulunabilecek herhangi bir yerden açıkça görülmediği zaman, çıkış yerini gösterecek ve üzerinde “ÇIKIŞ – EXIT” yazılı ok işaret(</a:t>
            </a:r>
            <a:r>
              <a:rPr lang="tr-TR" dirty="0" err="1"/>
              <a:t>ler</a:t>
            </a:r>
            <a:r>
              <a:rPr lang="tr-TR" dirty="0"/>
              <a:t>)i kullanılmalıdır.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İŞYERİ BİNA VE EKLENTİLERİNDE ALINACAK SAĞLIK VE GÜVENLİK ÖNLEMLERİNE İLİŞKİN YÖNETMELİK</a:t>
            </a:r>
            <a:endParaRPr lang="tr-TR" dirty="0"/>
          </a:p>
        </p:txBody>
      </p:sp>
      <p:sp>
        <p:nvSpPr>
          <p:cNvPr id="3" name="2 İçerik Yer Tutucusu"/>
          <p:cNvSpPr>
            <a:spLocks noGrp="1"/>
          </p:cNvSpPr>
          <p:nvPr>
            <p:ph idx="1"/>
          </p:nvPr>
        </p:nvSpPr>
        <p:spPr/>
        <p:txBody>
          <a:bodyPr>
            <a:normAutofit/>
          </a:bodyPr>
          <a:lstStyle/>
          <a:p>
            <a:pPr>
              <a:buNone/>
            </a:pPr>
            <a:endParaRPr lang="tr-TR" dirty="0" smtClean="0"/>
          </a:p>
          <a:p>
            <a:r>
              <a:rPr lang="tr-TR" dirty="0"/>
              <a:t> </a:t>
            </a:r>
            <a:r>
              <a:rPr lang="tr-TR" b="1" dirty="0"/>
              <a:t>İşverenlerin Yükümlülükleri </a:t>
            </a:r>
            <a:endParaRPr lang="tr-TR" dirty="0"/>
          </a:p>
          <a:p>
            <a:r>
              <a:rPr lang="tr-TR" b="1" dirty="0"/>
              <a:t>Genel Şartlar </a:t>
            </a:r>
            <a:endParaRPr lang="tr-TR" dirty="0"/>
          </a:p>
          <a:p>
            <a:pPr marL="0" indent="0">
              <a:buNone/>
            </a:pPr>
            <a:r>
              <a:rPr lang="tr-TR" dirty="0"/>
              <a:t> </a:t>
            </a:r>
            <a:r>
              <a:rPr lang="tr-TR" dirty="0" smtClean="0"/>
              <a:t>    </a:t>
            </a:r>
            <a:r>
              <a:rPr lang="tr-TR" dirty="0"/>
              <a:t>(1) İşveren, çalışanların sağlık ve güvenliğini korumak için; </a:t>
            </a:r>
          </a:p>
          <a:p>
            <a:r>
              <a:rPr lang="tr-TR" dirty="0"/>
              <a:t>a) Bu Yönetmeliğin Ek’inde belirtilen asgari sağlık ve güvenlik şartlarını yerine getirir. </a:t>
            </a:r>
          </a:p>
          <a:p>
            <a:r>
              <a:rPr lang="tr-TR" dirty="0"/>
              <a:t>b) Acil çıkış yolları ve kapılarını her zaman kullanılabilir durumda tutar.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t>
            </a:r>
            <a:br>
              <a:rPr lang="tr-TR" dirty="0"/>
            </a:br>
            <a:r>
              <a:rPr lang="tr-TR" dirty="0"/>
              <a:t>Binaların Yangından Korunması Hakkında </a:t>
            </a:r>
            <a:r>
              <a:rPr lang="tr-TR" u="sng" dirty="0">
                <a:hlinkClick r:id="rId2"/>
              </a:rPr>
              <a:t>Yönetmelik</a:t>
            </a:r>
            <a:endParaRPr lang="tr-TR" u="sng" dirty="0"/>
          </a:p>
        </p:txBody>
      </p:sp>
      <p:sp>
        <p:nvSpPr>
          <p:cNvPr id="3" name="2 İçerik Yer Tutucusu"/>
          <p:cNvSpPr>
            <a:spLocks noGrp="1"/>
          </p:cNvSpPr>
          <p:nvPr>
            <p:ph idx="1"/>
          </p:nvPr>
        </p:nvSpPr>
        <p:spPr/>
        <p:txBody>
          <a:bodyPr>
            <a:normAutofit fontScale="70000" lnSpcReduction="20000"/>
          </a:bodyPr>
          <a:lstStyle/>
          <a:p>
            <a:r>
              <a:rPr lang="tr-TR" dirty="0"/>
              <a:t>Kaçış yolları</a:t>
            </a:r>
            <a:br>
              <a:rPr lang="tr-TR" dirty="0"/>
            </a:br>
            <a:r>
              <a:rPr lang="tr-TR" dirty="0"/>
              <a:t/>
            </a:r>
            <a:br>
              <a:rPr lang="tr-TR" dirty="0"/>
            </a:br>
            <a:r>
              <a:rPr lang="tr-TR" dirty="0" smtClean="0"/>
              <a:t>Mevcut </a:t>
            </a:r>
            <a:r>
              <a:rPr lang="tr-TR" dirty="0"/>
              <a:t>yapılarda, katta bulunan kullanıcı sayısının 50 kişiyi geçmemesi şartıyla, aşağıda belirtilen özellikteki çıkışlar, ikinci kaçış yolu olarak kabul edilir</a:t>
            </a:r>
            <a:r>
              <a:rPr lang="tr-TR" dirty="0" smtClean="0"/>
              <a:t>:</a:t>
            </a:r>
          </a:p>
          <a:p>
            <a:r>
              <a:rPr lang="tr-TR" dirty="0"/>
              <a:t/>
            </a:r>
            <a:br>
              <a:rPr lang="tr-TR" dirty="0"/>
            </a:br>
            <a:r>
              <a:rPr lang="tr-TR" dirty="0"/>
              <a:t>a) Bina yüksekliği 30.50 m’den fazla olmayan binalarda, kaçış merdivenine bir pencereden ulaşılmasına;</a:t>
            </a:r>
            <a:br>
              <a:rPr lang="tr-TR" dirty="0"/>
            </a:br>
            <a:r>
              <a:rPr lang="tr-TR" dirty="0"/>
              <a:t>1) Pencere parapet seviyesinin döşeme seviyesinden 80 cm’den daha yüksek olmaması,</a:t>
            </a:r>
            <a:br>
              <a:rPr lang="tr-TR" dirty="0"/>
            </a:br>
            <a:r>
              <a:rPr lang="tr-TR" dirty="0"/>
              <a:t>2) Pencerenin temiz açılır-kapanır kısmının en az 70/140 cm boyutlarında olması,</a:t>
            </a:r>
            <a:br>
              <a:rPr lang="tr-TR" dirty="0"/>
            </a:br>
            <a:r>
              <a:rPr lang="tr-TR" dirty="0"/>
              <a:t>3) Parapet seviyesine ulaşacak şekilde basamak yapılması,</a:t>
            </a:r>
            <a:br>
              <a:rPr lang="tr-TR" dirty="0"/>
            </a:br>
            <a:r>
              <a:rPr lang="tr-TR" dirty="0"/>
              <a:t>4) Pencere geçişinde kullanılan malzemelerin en az 30 dakika yangına dayanıklı malzemeden yapılması,</a:t>
            </a:r>
            <a:br>
              <a:rPr lang="tr-TR" dirty="0"/>
            </a:br>
            <a:r>
              <a:rPr lang="tr-TR" dirty="0"/>
              <a:t>şartları birlikte mevcut olduğu takdirde müsaade edilir.</a:t>
            </a:r>
            <a:br>
              <a:rPr lang="tr-TR" dirty="0"/>
            </a:br>
            <a:r>
              <a:rPr lang="tr-TR" dirty="0"/>
              <a:t/>
            </a:r>
            <a:br>
              <a:rPr lang="tr-TR" dirty="0"/>
            </a:b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ttp://yangin110.files.wordpress.com/2012/02/ek5b.jpg?w=845&amp;h=556">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74638"/>
            <a:ext cx="8568952" cy="617869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a:t>Buna göre tablonun endüstriyel amaçlı binalar kısmında tek yönde yağmurlama sistemi mevcutsa 25m, iki yönde 60 m olduğu görülür. </a:t>
            </a:r>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1052736"/>
            <a:ext cx="7765322" cy="4738464"/>
          </a:xfrm>
        </p:spPr>
        <p:txBody>
          <a:bodyPr>
            <a:normAutofit/>
          </a:bodyPr>
          <a:lstStyle/>
          <a:p>
            <a:r>
              <a:rPr lang="tr-TR" b="1" i="1" dirty="0"/>
              <a:t>Toplam çıkış genişliği için ise,</a:t>
            </a:r>
            <a:endParaRPr lang="tr-TR" dirty="0"/>
          </a:p>
          <a:p>
            <a:r>
              <a:rPr lang="tr-TR" dirty="0"/>
              <a:t>Toplam çıkış genişliği = (Mahaldeki toplam kullanıcı yükü/Birim genişlikten geçen kişi sayısı) x 0,5</a:t>
            </a:r>
          </a:p>
          <a:p>
            <a:r>
              <a:rPr lang="tr-TR" dirty="0"/>
              <a:t>Burada birim genişlikten geçen kişi sayısını </a:t>
            </a:r>
            <a:r>
              <a:rPr lang="tr-TR" b="1" i="1" dirty="0"/>
              <a:t>Ek-5/B</a:t>
            </a:r>
            <a:r>
              <a:rPr lang="tr-TR" dirty="0"/>
              <a:t> tablosunda, endüstriyel amaçlı binalar kısmında, kaçış merdivenleri için alalım. 60 </a:t>
            </a:r>
            <a:r>
              <a:rPr lang="tr-TR" dirty="0" smtClean="0"/>
              <a:t>kişi diyelim.</a:t>
            </a:r>
            <a:endParaRPr lang="tr-TR" dirty="0"/>
          </a:p>
          <a:p>
            <a:r>
              <a:rPr lang="tr-TR" dirty="0"/>
              <a:t>Toplam çıkış genişliği(kaçış merdiveni için) = (100 kişi / 60 kişi) x 0,5  = 0,833 cm yapılacak merdivene açılacak kapı </a:t>
            </a:r>
            <a:r>
              <a:rPr lang="tr-TR" dirty="0" smtClean="0"/>
              <a:t>genişliği </a:t>
            </a:r>
            <a:r>
              <a:rPr lang="tr-TR" dirty="0"/>
              <a:t>bu değerden az olamaz</a:t>
            </a:r>
            <a:r>
              <a:rPr lang="tr-TR" dirty="0" smtClean="0"/>
              <a:t>.</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a:t>5 Eylül 1991′de Hürriyet gazetesinde resimli çıkan bir haberde; ABD’nin North Caroline Eyaletindeki Hamlet Kasabasında, </a:t>
            </a:r>
            <a:r>
              <a:rPr lang="tr-TR" dirty="0" err="1"/>
              <a:t>Imperial</a:t>
            </a:r>
            <a:r>
              <a:rPr lang="tr-TR" dirty="0"/>
              <a:t> </a:t>
            </a:r>
            <a:r>
              <a:rPr lang="tr-TR" dirty="0" err="1"/>
              <a:t>Food</a:t>
            </a:r>
            <a:r>
              <a:rPr lang="tr-TR" dirty="0"/>
              <a:t> </a:t>
            </a:r>
            <a:r>
              <a:rPr lang="tr-TR" dirty="0" err="1"/>
              <a:t>Products</a:t>
            </a:r>
            <a:r>
              <a:rPr lang="tr-TR" dirty="0"/>
              <a:t> adlı besin maddeleri üreten şirketin fabrikasında çıkan yangında 25 kişi boğularak ya da yanarak yaşamını yitirirken, en az kişinin de ağır yaralandığını okuyoruz. Bilançonun bu kadar ağır olmasının nedeni olarak da çalışma sırasında çıkış kapılarının kilitli olması gösterilmektedir. </a:t>
            </a:r>
            <a:br>
              <a:rPr lang="tr-TR" dirty="0"/>
            </a:br>
            <a:endParaRPr lang="tr-TR" dirty="0"/>
          </a:p>
          <a:p>
            <a:endParaRPr lang="tr-TR" dirty="0"/>
          </a:p>
        </p:txBody>
      </p:sp>
      <p:sp>
        <p:nvSpPr>
          <p:cNvPr id="4" name="İçerik Yer Tutucusu 3"/>
          <p:cNvSpPr>
            <a:spLocks noGrp="1"/>
          </p:cNvSpPr>
          <p:nvPr>
            <p:ph sz="half" idx="2"/>
          </p:nvPr>
        </p:nvSpPr>
        <p:spPr/>
        <p:txBody>
          <a:bodyPr>
            <a:normAutofit fontScale="77500" lnSpcReduction="20000"/>
          </a:bodyPr>
          <a:lstStyle/>
          <a:p>
            <a:r>
              <a:rPr lang="tr-TR" dirty="0" smtClean="0"/>
              <a:t>12 ve 13 Mayıs 1993 tarihli Cumhuriyet gazetesindeki resimli haberlerde de ; Tayland’ın başkenti </a:t>
            </a:r>
            <a:r>
              <a:rPr lang="tr-TR" dirty="0" err="1" smtClean="0"/>
              <a:t>Bankok’ta</a:t>
            </a:r>
            <a:r>
              <a:rPr lang="tr-TR" dirty="0" smtClean="0"/>
              <a:t> bir oyuncak fabrikasında çıkan yangında da 240 kişi ölmüş 500 den fazla kişi de yaralanmıştır. Burada da yine giriş – çıkış, yangın kapıları çalışma sırasında (hırsızlığa karşı) kilitli olduğu belirtilmektedir.</a:t>
            </a:r>
          </a:p>
          <a:p>
            <a:endParaRPr lang="tr-TR" dirty="0"/>
          </a:p>
        </p:txBody>
      </p:sp>
    </p:spTree>
    <p:extLst>
      <p:ext uri="{BB962C8B-B14F-4D97-AF65-F5344CB8AC3E}">
        <p14:creationId xmlns:p14="http://schemas.microsoft.com/office/powerpoint/2010/main" xmlns="" val="369316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908720"/>
            <a:ext cx="7765322" cy="4882480"/>
          </a:xfrm>
        </p:spPr>
        <p:txBody>
          <a:bodyPr>
            <a:noAutofit/>
          </a:bodyPr>
          <a:lstStyle/>
          <a:p>
            <a:r>
              <a:rPr lang="tr-TR" sz="1400" b="1" dirty="0">
                <a:latin typeface="Arial" panose="020B0604020202020204" pitchFamily="34" charset="0"/>
                <a:cs typeface="Arial" panose="020B0604020202020204" pitchFamily="34" charset="0"/>
              </a:rPr>
              <a:t>Konutlar</a:t>
            </a:r>
            <a:r>
              <a:rPr lang="tr-TR" sz="1400" dirty="0">
                <a:latin typeface="Arial" panose="020B0604020202020204" pitchFamily="34" charset="0"/>
                <a:cs typeface="Arial" panose="020B0604020202020204" pitchFamily="34" charset="0"/>
              </a:rPr>
              <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MADDE 48- (1) Bodrum katlar dâhil 4 katı geçmeyen konutlar ile tek evler, ikiz evler ve sıra evler gibi konutlarda, tek bir kullanıma hizmet veren binalarda veya böyle bir binanın ayrılmış bir bölümünde kaçışlar, kaçış mesafesi aranmaksızın normal merdivenlerle sağlanabilir. Bu merdivenlerde başka herhangi bir özellik aranmaz.</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(2) Birinci fıkrada belirtilenler dışındaki konutlarda, konut içindeki herhangi bir noktadan konut çıkış kapısına kadar olan uzaklığın 20 m’yi, yağmurlama sistemi olan konutlarda 30 m’yi geçmemesi gerekir. </a:t>
            </a:r>
            <a:r>
              <a:rPr lang="tr-TR" sz="1400" dirty="0" smtClean="0">
                <a:latin typeface="Arial" panose="020B0604020202020204" pitchFamily="34" charset="0"/>
                <a:cs typeface="Arial" panose="020B0604020202020204" pitchFamily="34" charset="0"/>
              </a:rPr>
              <a:t>İkiden çok </a:t>
            </a:r>
            <a:r>
              <a:rPr lang="tr-TR" sz="1400" dirty="0">
                <a:latin typeface="Arial" panose="020B0604020202020204" pitchFamily="34" charset="0"/>
                <a:cs typeface="Arial" panose="020B0604020202020204" pitchFamily="34" charset="0"/>
              </a:rPr>
              <a:t>ara kat bulunmayan apartman dairelerinde tek kapı bulunması hâlinde, bu kapı üst katta </a:t>
            </a:r>
            <a:r>
              <a:rPr lang="tr-TR" sz="1400" dirty="0" smtClean="0">
                <a:latin typeface="Arial" panose="020B0604020202020204" pitchFamily="34" charset="0"/>
                <a:cs typeface="Arial" panose="020B0604020202020204" pitchFamily="34" charset="0"/>
              </a:rPr>
              <a:t>düzenlenemez. Üstteki </a:t>
            </a:r>
            <a:r>
              <a:rPr lang="tr-TR" sz="1400" dirty="0">
                <a:latin typeface="Arial" panose="020B0604020202020204" pitchFamily="34" charset="0"/>
                <a:cs typeface="Arial" panose="020B0604020202020204" pitchFamily="34" charset="0"/>
              </a:rPr>
              <a:t>katın döşeme alanı, bu kat için ayrı bir çıkış sağlanmadıkça 70 m²’yi aşamaz.</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(3) Konut birimlerinden bütün çıkışların, kaçış merdivenlerine veya güvenli bir açık alana doğrudan erişim imkânı sağlayacak şekilde olması gerekir.</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(4) Kaçış uzaklığı, apartman dairelerinin kapısından başlanarak ölçülür. Bir apartman dairesi için aynı kat düzeyinde iki kapı gerektiğinde, yalnızca tek doğrultuda kaçış veya tek bir kaçış merdiveni sağlanıyor ise kaçış uzaklığı en uzaktaki kapıdan başlanarak ve iki ayrı doğrultuda kaçış imkânı sağlanabiliyor ise kaçış uzaklığı her bir kapıdan başlanarak ölçülür.</a:t>
            </a:r>
            <a:br>
              <a:rPr lang="tr-TR" sz="1400" dirty="0">
                <a:latin typeface="Arial" panose="020B0604020202020204" pitchFamily="34" charset="0"/>
                <a:cs typeface="Arial" panose="020B0604020202020204" pitchFamily="34" charset="0"/>
              </a:rPr>
            </a:br>
            <a:endParaRPr lang="tr-TR" sz="1400" dirty="0" smtClean="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1052736"/>
            <a:ext cx="7765322" cy="4738464"/>
          </a:xfrm>
        </p:spPr>
        <p:txBody>
          <a:bodyPr>
            <a:normAutofit fontScale="40000" lnSpcReduction="20000"/>
          </a:bodyPr>
          <a:lstStyle/>
          <a:p>
            <a:r>
              <a:rPr lang="tr-TR" sz="3100" dirty="0" smtClean="0">
                <a:latin typeface="Arial" panose="020B0604020202020204" pitchFamily="34" charset="0"/>
                <a:cs typeface="Arial" panose="020B0604020202020204" pitchFamily="34" charset="0"/>
              </a:rPr>
              <a:t>(5) Kaçış mesafeleri uygun olmak şartıyla, binaların sadece konut bölümlerine hizmet veren kaçış merdivenleri aşağıdaki şekilde düzenlenir:</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a) Yapı yüksekliği 21.50 m’nin altındaki konutlarda </a:t>
            </a:r>
            <a:r>
              <a:rPr lang="tr-TR" sz="3100" dirty="0" err="1" smtClean="0">
                <a:latin typeface="Arial" panose="020B0604020202020204" pitchFamily="34" charset="0"/>
                <a:cs typeface="Arial" panose="020B0604020202020204" pitchFamily="34" charset="0"/>
              </a:rPr>
              <a:t>korunumsuz</a:t>
            </a:r>
            <a:r>
              <a:rPr lang="tr-TR" sz="3100" dirty="0" smtClean="0">
                <a:latin typeface="Arial" panose="020B0604020202020204" pitchFamily="34" charset="0"/>
                <a:cs typeface="Arial" panose="020B0604020202020204" pitchFamily="34" charset="0"/>
              </a:rPr>
              <a:t> normal merdiven kaçış yolu olarak kabul edilir ve ikinci çıkış aranmaz.</a:t>
            </a:r>
          </a:p>
          <a:p>
            <a:r>
              <a:rPr lang="tr-TR" sz="3100" dirty="0" smtClean="0">
                <a:latin typeface="Arial" panose="020B0604020202020204" pitchFamily="34" charset="0"/>
                <a:cs typeface="Arial" panose="020B0604020202020204" pitchFamily="34" charset="0"/>
              </a:rPr>
              <a:t>b) Yapı yüksekliği 21.50 m’den fazla ve 30.50 m’den az olan konutlarda, en az 2 merdiven düzenlenmesi, merdivenlerden en az birisinin </a:t>
            </a:r>
            <a:r>
              <a:rPr lang="tr-TR" sz="3100" dirty="0" err="1" smtClean="0">
                <a:latin typeface="Arial" panose="020B0604020202020204" pitchFamily="34" charset="0"/>
                <a:cs typeface="Arial" panose="020B0604020202020204" pitchFamily="34" charset="0"/>
              </a:rPr>
              <a:t>korunumlu</a:t>
            </a:r>
            <a:r>
              <a:rPr lang="tr-TR" sz="3100" dirty="0" smtClean="0">
                <a:latin typeface="Arial" panose="020B0604020202020204" pitchFamily="34" charset="0"/>
                <a:cs typeface="Arial" panose="020B0604020202020204" pitchFamily="34" charset="0"/>
              </a:rPr>
              <a:t> olması ve her daireden 2 merdivene de ulaşılması gerekir.</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c) Yapı yüksekliği 30.50 m’den fazla ve 51.50 m’den az olan konutlarda, birbirlerine alternatif, her ikisi de </a:t>
            </a:r>
            <a:r>
              <a:rPr lang="tr-TR" sz="3100" dirty="0" err="1" smtClean="0">
                <a:latin typeface="Arial" panose="020B0604020202020204" pitchFamily="34" charset="0"/>
                <a:cs typeface="Arial" panose="020B0604020202020204" pitchFamily="34" charset="0"/>
              </a:rPr>
              <a:t>korunumlu</a:t>
            </a:r>
            <a:r>
              <a:rPr lang="tr-TR" sz="3100" dirty="0" smtClean="0">
                <a:latin typeface="Arial" panose="020B0604020202020204" pitchFamily="34" charset="0"/>
                <a:cs typeface="Arial" panose="020B0604020202020204" pitchFamily="34" charset="0"/>
              </a:rPr>
              <a:t> ve en az birinde yangın güvenlik holü düzenlenmiş veya basınçlandırma uygulanmış 2 kaçış merdiveni yapılması mecburidir. Kattaki konutların her birinin içinden bir yangın güvenlik holünden geçilerek yangın merdivenine ulaşılıyor ise binanın genel merdiveninin </a:t>
            </a:r>
            <a:r>
              <a:rPr lang="tr-TR" sz="3100" dirty="0" err="1" smtClean="0">
                <a:latin typeface="Arial" panose="020B0604020202020204" pitchFamily="34" charset="0"/>
                <a:cs typeface="Arial" panose="020B0604020202020204" pitchFamily="34" charset="0"/>
              </a:rPr>
              <a:t>korunumlu</a:t>
            </a:r>
            <a:r>
              <a:rPr lang="tr-TR" sz="3100" dirty="0" smtClean="0">
                <a:latin typeface="Arial" panose="020B0604020202020204" pitchFamily="34" charset="0"/>
                <a:cs typeface="Arial" panose="020B0604020202020204" pitchFamily="34" charset="0"/>
              </a:rPr>
              <a:t> olması gerekli değildir.</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ç) Yapı yüksekliği 51.50 m’den yüksek olan konutlarda, birbirlerine alternatif ve yangın güvenlik holü olan ve basınçlandırılan en az 2 kaçış merdiveni yapılması şarttır.</a:t>
            </a:r>
          </a:p>
          <a:p>
            <a:r>
              <a:rPr lang="tr-TR" sz="3100" dirty="0" smtClean="0">
                <a:latin typeface="Arial" panose="020B0604020202020204" pitchFamily="34" charset="0"/>
                <a:cs typeface="Arial" panose="020B0604020202020204" pitchFamily="34" charset="0"/>
              </a:rPr>
              <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(6) Konut yapılarının farklı amaçla kullanılan bodrum katlarında, konut ile ortak kullanılan kaçış merdivenlerinin önüne yangın güvenlik holü düzenlenmesi gerekir.</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(7) Giriş, çıkış ve şaftları üst katlardan 120 dakika yangına dayanıklı döşeme veya bölme ile ayrılan bodrum katlar, beşinci fıkrada belirtilen yapı yüksekliklerine dahil edilmez ve yangın güvenlik tedbirleri bakımından ayrı değerlendirilir.</a:t>
            </a:r>
            <a:br>
              <a:rPr lang="tr-TR" sz="3100" dirty="0" smtClean="0">
                <a:latin typeface="Arial" panose="020B0604020202020204" pitchFamily="34" charset="0"/>
                <a:cs typeface="Arial" panose="020B0604020202020204" pitchFamily="34" charset="0"/>
              </a:rPr>
            </a:br>
            <a:r>
              <a:rPr lang="tr-TR" sz="3100" dirty="0" smtClean="0">
                <a:latin typeface="Arial" panose="020B0604020202020204" pitchFamily="34" charset="0"/>
                <a:cs typeface="Arial" panose="020B0604020202020204" pitchFamily="34" charset="0"/>
              </a:rPr>
              <a:t>(8) Çatı arası piyeslerden binanın normal merdivenine veya </a:t>
            </a:r>
            <a:r>
              <a:rPr lang="tr-TR" sz="3100" dirty="0" err="1" smtClean="0">
                <a:latin typeface="Arial" panose="020B0604020202020204" pitchFamily="34" charset="0"/>
                <a:cs typeface="Arial" panose="020B0604020202020204" pitchFamily="34" charset="0"/>
              </a:rPr>
              <a:t>korunumlu</a:t>
            </a:r>
            <a:r>
              <a:rPr lang="tr-TR" sz="3100" dirty="0" smtClean="0">
                <a:latin typeface="Arial" panose="020B0604020202020204" pitchFamily="34" charset="0"/>
                <a:cs typeface="Arial" panose="020B0604020202020204" pitchFamily="34" charset="0"/>
              </a:rPr>
              <a:t> kaçış merdivenine alternatif kaçış imkânı sağlanması durumunda, çatı arası piyes yüksekliği beşinci fıkrada belirtilen yapı yüksekliklerine dahil edilmez.</a:t>
            </a:r>
            <a:br>
              <a:rPr lang="tr-TR" sz="3100" dirty="0" smtClean="0">
                <a:latin typeface="Arial" panose="020B0604020202020204" pitchFamily="34" charset="0"/>
                <a:cs typeface="Arial" panose="020B0604020202020204" pitchFamily="34" charset="0"/>
              </a:rPr>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p:txBody>
          <a:bodyPr/>
          <a:lstStyle/>
          <a:p>
            <a:r>
              <a:rPr lang="tr-TR" dirty="0" smtClean="0"/>
              <a:t>Acil çıkış kapılarında uyulması gereken kuralları vurgulamak</a:t>
            </a:r>
          </a:p>
          <a:p>
            <a:r>
              <a:rPr lang="tr-TR" dirty="0" smtClean="0"/>
              <a:t>Kaçış yolları ve özellikleri hakkında bilgi sahibi </a:t>
            </a:r>
            <a:r>
              <a:rPr lang="tr-TR" dirty="0" smtClean="0"/>
              <a:t>olmak</a:t>
            </a:r>
          </a:p>
          <a:p>
            <a:r>
              <a:rPr lang="tr-TR" dirty="0" smtClean="0"/>
              <a:t>Acil çıkış levhaları hakkında bilgi sahibi olmak</a:t>
            </a:r>
          </a:p>
          <a:p>
            <a:r>
              <a:rPr lang="tr-TR" dirty="0" smtClean="0"/>
              <a:t>Acil çıkış kapılarını mevzuat dahilince incelemek</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574620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fontScale="85000" lnSpcReduction="10000"/>
          </a:bodyPr>
          <a:lstStyle/>
          <a:p>
            <a:r>
              <a:rPr lang="tr-TR" sz="2400" b="1" dirty="0"/>
              <a:t>Sağlık yapıları</a:t>
            </a:r>
            <a:r>
              <a:rPr lang="tr-TR" dirty="0"/>
              <a:t/>
            </a:r>
            <a:br>
              <a:rPr lang="tr-TR" dirty="0"/>
            </a:br>
            <a:r>
              <a:rPr lang="tr-TR" dirty="0"/>
              <a:t>MADDE 49- (1) Sağlık yapıları kapsamında olan, hastanelerde, yaşlılar için dinlenme ve bakım evleri ve bedensel ve zihinsel engelliler için olan bakım evlerinde aşağıda belirtilen şartlara uyulur:</a:t>
            </a:r>
            <a:br>
              <a:rPr lang="tr-TR" dirty="0"/>
            </a:br>
            <a:r>
              <a:rPr lang="tr-TR" dirty="0"/>
              <a:t>a) Kullanıcı yükü 15 kişiyi aşan herhangi bir hasta yatak odası veya süit oda için birbirinden uzakta konuşlandırılmış 2 kapı bulunması gerekir.</a:t>
            </a:r>
            <a:br>
              <a:rPr lang="tr-TR" dirty="0"/>
            </a:br>
            <a:r>
              <a:rPr lang="tr-TR" dirty="0"/>
              <a:t>b) Hastanelerin ve bakımevlerinin 300 m²’den büyük olan yatılan katlarının her biri, en az yarısı büyüklüğünde iki veya daha fazla yangın kompartımanına ayrılır veya </a:t>
            </a:r>
            <a:r>
              <a:rPr lang="tr-TR" dirty="0" err="1"/>
              <a:t>korunumlu</a:t>
            </a:r>
            <a:r>
              <a:rPr lang="tr-TR" dirty="0"/>
              <a:t> yatay tahliye alanları teşkil edilir. Yatay tahliye alanlarının hesaplanmasında kullanıcı yükü 2.8 m²/kişi olarak dikkate alınır. </a:t>
            </a:r>
            <a:endParaRPr lang="tr-T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980728"/>
            <a:ext cx="7765322" cy="4810472"/>
          </a:xfrm>
        </p:spPr>
        <p:txBody>
          <a:bodyPr>
            <a:noAutofit/>
          </a:bodyPr>
          <a:lstStyle/>
          <a:p>
            <a:r>
              <a:rPr lang="tr-TR" sz="1800" b="1" dirty="0">
                <a:latin typeface="Arial" panose="020B0604020202020204" pitchFamily="34" charset="0"/>
                <a:cs typeface="Arial" panose="020B0604020202020204" pitchFamily="34" charset="0"/>
              </a:rPr>
              <a:t>Oteller, moteller ve yatakhaneler</a:t>
            </a: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MADDE 50- (1) Otellerin, motellerin ve diğer binaların yatakhane olarak kullanılan bölümlerinin aşağıda</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belirtilen şartlara uygun olması gerekir:</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a) Yatak odaları, iç koridordan en az 60 dakika yangına karşı dayanıklı bir duvar ile ayrılır. Toplam yatak sayısı 20’den fazla veya kat sayısı ikiden fazla olan otellerde her katta en az 2 çıkış sağlanır. Yatak sayısı 20’den az ve yapı yüksekliği 15.50 </a:t>
            </a:r>
            <a:r>
              <a:rPr lang="tr-TR" sz="1400" dirty="0" err="1">
                <a:latin typeface="Arial" panose="020B0604020202020204" pitchFamily="34" charset="0"/>
                <a:cs typeface="Arial" panose="020B0604020202020204" pitchFamily="34" charset="0"/>
              </a:rPr>
              <a:t>m’den</a:t>
            </a:r>
            <a:r>
              <a:rPr lang="tr-TR" sz="1400" dirty="0">
                <a:latin typeface="Arial" panose="020B0604020202020204" pitchFamily="34" charset="0"/>
                <a:cs typeface="Arial" panose="020B0604020202020204" pitchFamily="34" charset="0"/>
              </a:rPr>
              <a:t> az olan bina veya bloklarda ise, merdiven </a:t>
            </a:r>
            <a:r>
              <a:rPr lang="tr-TR" sz="1400" dirty="0" err="1">
                <a:latin typeface="Arial" panose="020B0604020202020204" pitchFamily="34" charset="0"/>
                <a:cs typeface="Arial" panose="020B0604020202020204" pitchFamily="34" charset="0"/>
              </a:rPr>
              <a:t>korunumlu</a:t>
            </a:r>
            <a:r>
              <a:rPr lang="tr-TR" sz="1400" dirty="0">
                <a:latin typeface="Arial" panose="020B0604020202020204" pitchFamily="34" charset="0"/>
                <a:cs typeface="Arial" panose="020B0604020202020204" pitchFamily="34" charset="0"/>
              </a:rPr>
              <a:t> yapıldığı veya basınçlandırıldığı takdirde, tek merdiven yeterli kabul edilir.</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b) İç koridora açılan kapıların yangına karşı en az 30 dakika dayanıklı olması ve kendiliğinden kapatan düzenekler ile donatılması gerekir.</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c) İç koridorlar, bir dış duvarda yer alan boşluklar ile doğal yolla havalandırılır veya mekanik duman tahliyesi yapılır.</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ç) Yatak odası koridoruna açılan diğer odaların veya koridorun bir parçasını oluşturup kaçışları tehlikeye</a:t>
            </a:r>
            <a:br>
              <a:rPr lang="tr-TR" sz="1400" dirty="0">
                <a:latin typeface="Arial" panose="020B0604020202020204" pitchFamily="34" charset="0"/>
                <a:cs typeface="Arial" panose="020B0604020202020204" pitchFamily="34" charset="0"/>
              </a:rPr>
            </a:br>
            <a:r>
              <a:rPr lang="tr-TR" sz="1400" dirty="0">
                <a:latin typeface="Arial" panose="020B0604020202020204" pitchFamily="34" charset="0"/>
                <a:cs typeface="Arial" panose="020B0604020202020204" pitchFamily="34" charset="0"/>
              </a:rPr>
              <a:t>sokabilecek diğer mekânlar için, yatak odalarıyla aynı düzeyde bir kompartıman özelliğinin sağlanması şarttır.</a:t>
            </a: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050" dirty="0">
                <a:latin typeface="Arial" panose="020B0604020202020204" pitchFamily="34" charset="0"/>
                <a:cs typeface="Arial" panose="020B0604020202020204" pitchFamily="34" charset="0"/>
              </a:rPr>
              <a:t/>
            </a:r>
            <a:br>
              <a:rPr lang="tr-TR" sz="1050" dirty="0">
                <a:latin typeface="Arial" panose="020B0604020202020204" pitchFamily="34" charset="0"/>
                <a:cs typeface="Arial" panose="020B0604020202020204" pitchFamily="34" charset="0"/>
              </a:rPr>
            </a:br>
            <a:endParaRPr lang="tr-TR"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normAutofit fontScale="40000" lnSpcReduction="20000"/>
          </a:bodyPr>
          <a:lstStyle/>
          <a:p>
            <a:r>
              <a:rPr lang="tr-TR" sz="3400" dirty="0" smtClean="0">
                <a:latin typeface="Arial" panose="020B0604020202020204" pitchFamily="34" charset="0"/>
                <a:cs typeface="Arial" panose="020B0604020202020204" pitchFamily="34" charset="0"/>
              </a:rPr>
              <a:t> </a:t>
            </a:r>
            <a:r>
              <a:rPr lang="tr-TR" sz="3400" dirty="0">
                <a:latin typeface="Arial" panose="020B0604020202020204" pitchFamily="34" charset="0"/>
                <a:cs typeface="Arial" panose="020B0604020202020204" pitchFamily="34" charset="0"/>
              </a:rPr>
              <a:t>(3) Otel yatak odasında veya süit odada en uzak bir noktadan çıkış kapısına kadar ölçülen uzaklığın 15 m’yi aşmaması hâlinde, tek kaçış kapısı bulunması yeterli kabul edilir. Ancak:</a:t>
            </a:r>
            <a:br>
              <a:rPr lang="tr-TR" sz="3400" dirty="0">
                <a:latin typeface="Arial" panose="020B0604020202020204" pitchFamily="34" charset="0"/>
                <a:cs typeface="Arial" panose="020B0604020202020204" pitchFamily="34" charset="0"/>
              </a:rPr>
            </a:br>
            <a:r>
              <a:rPr lang="tr-TR" sz="3400" dirty="0">
                <a:latin typeface="Arial" panose="020B0604020202020204" pitchFamily="34" charset="0"/>
                <a:cs typeface="Arial" panose="020B0604020202020204" pitchFamily="34" charset="0"/>
              </a:rPr>
              <a:t>a) Otel yatak odasında veya süit odada en uzak bir noktadan çıkış kapısına kadar ölçülen uzaklığın 15 m’yi aşması hâlinde, birbirinden uzakta konuşlandırılmış en az 2 çıkış kapısı bulunması gerekir.</a:t>
            </a:r>
            <a:br>
              <a:rPr lang="tr-TR" sz="3400" dirty="0">
                <a:latin typeface="Arial" panose="020B0604020202020204" pitchFamily="34" charset="0"/>
                <a:cs typeface="Arial" panose="020B0604020202020204" pitchFamily="34" charset="0"/>
              </a:rPr>
            </a:br>
            <a:r>
              <a:rPr lang="tr-TR" sz="3400" dirty="0">
                <a:latin typeface="Arial" panose="020B0604020202020204" pitchFamily="34" charset="0"/>
                <a:cs typeface="Arial" panose="020B0604020202020204" pitchFamily="34" charset="0"/>
              </a:rPr>
              <a:t>b) Tamamı yağmurlama sistemi ile donatılmış otellerin yatak odalarında veya süit odalarında, en uzak bir noktadan kapıya kadar ölçülen uzaklığın 20 m’yi aşmaması gerekir.</a:t>
            </a:r>
            <a:br>
              <a:rPr lang="tr-TR" sz="3400" dirty="0">
                <a:latin typeface="Arial" panose="020B0604020202020204" pitchFamily="34" charset="0"/>
                <a:cs typeface="Arial" panose="020B0604020202020204" pitchFamily="34" charset="0"/>
              </a:rPr>
            </a:br>
            <a:r>
              <a:rPr lang="tr-TR" sz="3400" dirty="0">
                <a:latin typeface="Arial" panose="020B0604020202020204" pitchFamily="34" charset="0"/>
                <a:cs typeface="Arial" panose="020B0604020202020204" pitchFamily="34" charset="0"/>
              </a:rPr>
              <a:t>(4) Kaçış uzaklığı, yatak odası veya süit odanın çıkış kapısından başlayarak bir kaçış merdivenine, dış kaçış geçidine veya dış açık alana açılan çıkış kapısına kadar olan ölçüdür.</a:t>
            </a:r>
            <a:br>
              <a:rPr lang="tr-TR" sz="3400" dirty="0">
                <a:latin typeface="Arial" panose="020B0604020202020204" pitchFamily="34" charset="0"/>
                <a:cs typeface="Arial" panose="020B0604020202020204" pitchFamily="34" charset="0"/>
              </a:rPr>
            </a:br>
            <a:r>
              <a:rPr lang="tr-TR" sz="3400" dirty="0">
                <a:latin typeface="Arial" panose="020B0604020202020204" pitchFamily="34" charset="0"/>
                <a:cs typeface="Arial" panose="020B0604020202020204" pitchFamily="34" charset="0"/>
              </a:rPr>
              <a:t>(5) Koridor boyunca yalnızca tek yönde kaçış imkânı var ise, kaçış uzaklığı en uzaktaki yatak </a:t>
            </a:r>
            <a:r>
              <a:rPr lang="tr-TR" sz="3400" dirty="0" smtClean="0">
                <a:latin typeface="Arial" panose="020B0604020202020204" pitchFamily="34" charset="0"/>
                <a:cs typeface="Arial" panose="020B0604020202020204" pitchFamily="34" charset="0"/>
              </a:rPr>
              <a:t>odası çıkış </a:t>
            </a:r>
            <a:r>
              <a:rPr lang="tr-TR" sz="3400" dirty="0">
                <a:latin typeface="Arial" panose="020B0604020202020204" pitchFamily="34" charset="0"/>
                <a:cs typeface="Arial" panose="020B0604020202020204" pitchFamily="34" charset="0"/>
              </a:rPr>
              <a:t>kapısından itibaren ölçülür. İki yönde kaçış sağlanabiliyor ise, kaçış uzaklığı her bir yatak odasının çıkış kapılarından ölçülür.</a:t>
            </a:r>
            <a:br>
              <a:rPr lang="tr-TR" sz="3400"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xmlns="" val="151490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685346" y="1196752"/>
            <a:ext cx="7765322" cy="4594448"/>
          </a:xfrm>
        </p:spPr>
        <p:txBody>
          <a:bodyPr>
            <a:normAutofit lnSpcReduction="10000"/>
          </a:bodyPr>
          <a:lstStyle/>
          <a:p>
            <a:r>
              <a:rPr lang="tr-TR" sz="2600" b="1" dirty="0"/>
              <a:t>Fabrika, imalathane, mağaza, dükkân, depo, büro binaları ve ayakta tedavi merkezi</a:t>
            </a:r>
            <a:r>
              <a:rPr lang="tr-TR" dirty="0"/>
              <a:t/>
            </a:r>
            <a:br>
              <a:rPr lang="tr-TR" dirty="0"/>
            </a:br>
            <a:r>
              <a:rPr lang="tr-TR" dirty="0"/>
              <a:t>MADDE 52- (1) Fabrika, imalathane, mağaza, dükkân, depo, büro binaları ve ayakta tedavi merkezlerinde en az 2 bağımsız kaçış merdiveni veya başka çıkışların sağlanması gerekir. Ancak,</a:t>
            </a:r>
            <a:br>
              <a:rPr lang="tr-TR" dirty="0"/>
            </a:br>
            <a:r>
              <a:rPr lang="tr-TR" dirty="0"/>
              <a:t>a) Yapı yüksekliğinin 21.50 </a:t>
            </a:r>
            <a:r>
              <a:rPr lang="tr-TR" dirty="0" err="1"/>
              <a:t>m’den</a:t>
            </a:r>
            <a:r>
              <a:rPr lang="tr-TR" dirty="0"/>
              <a:t> az olması,</a:t>
            </a:r>
            <a:br>
              <a:rPr lang="tr-TR" dirty="0"/>
            </a:br>
            <a:r>
              <a:rPr lang="tr-TR" dirty="0"/>
              <a:t>b) Bir kattaki kullanıcı sayısının 50 kişiden az olması</a:t>
            </a:r>
            <a:r>
              <a:rPr lang="tr-TR" dirty="0" smtClean="0"/>
              <a:t>,</a:t>
            </a:r>
            <a:r>
              <a:rPr lang="tr-TR" dirty="0"/>
              <a:t/>
            </a:r>
            <a:br>
              <a:rPr lang="tr-TR" dirty="0"/>
            </a:br>
            <a:r>
              <a:rPr lang="tr-TR" dirty="0"/>
              <a:t>ç) Yapımda yanmaz ürünler kullanılmış olması,</a:t>
            </a:r>
            <a:br>
              <a:rPr lang="tr-TR" dirty="0"/>
            </a:br>
            <a:r>
              <a:rPr lang="tr-TR" dirty="0"/>
              <a:t>d) İmalât ve depolamada kolay alevlenici ve parlayıcı maddelerin kullanılmaması, şartlarının hepsinin birlikte gerçekleşmesi hâlinde tek kaçış merdiveni yeterli kabul edilir.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KaYNAKÇA</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sz="1400" b="1" dirty="0" smtClean="0"/>
              <a:t>İşyeri Bina ve Eklentilerinde Alınacak Sağlık ve Güvenlik Önlemlerine İlişkin Yönetmelik</a:t>
            </a:r>
          </a:p>
          <a:p>
            <a:r>
              <a:rPr lang="tr-TR" sz="1400" b="1" dirty="0" smtClean="0"/>
              <a:t>Binaların Yangından Korunması Hakkında Yönetmelik</a:t>
            </a:r>
          </a:p>
          <a:p>
            <a:r>
              <a:rPr lang="tr-TR" sz="1400" dirty="0" smtClean="0">
                <a:hlinkClick r:id="rId2"/>
              </a:rPr>
              <a:t>www.</a:t>
            </a:r>
            <a:r>
              <a:rPr lang="tr-TR" sz="1400" dirty="0" err="1" smtClean="0">
                <a:hlinkClick r:id="rId2"/>
              </a:rPr>
              <a:t>uyarilevhalari</a:t>
            </a:r>
            <a:r>
              <a:rPr lang="tr-TR" sz="1400" dirty="0" smtClean="0">
                <a:hlinkClick r:id="rId2"/>
              </a:rPr>
              <a:t>.com</a:t>
            </a:r>
            <a:endParaRPr lang="tr-TR" sz="1400" dirty="0" smtClean="0"/>
          </a:p>
          <a:p>
            <a:endParaRPr lang="tr-TR" sz="1400" b="1" dirty="0" smtClean="0"/>
          </a:p>
          <a:p>
            <a:endParaRPr lang="tr-TR" sz="1400"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pPr algn="ctr"/>
            <a:r>
              <a:rPr lang="tr-TR" sz="4000" dirty="0" smtClean="0"/>
              <a:t>BENİ DİNLEDİĞİNİZ İÇİN TEŞEKKÜR EDERİM.</a:t>
            </a:r>
            <a:endParaRPr lang="tr-T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80728"/>
            <a:ext cx="8229600" cy="72008"/>
          </a:xfrm>
        </p:spPr>
        <p:txBody>
          <a:bodyPr>
            <a:noAutofit/>
          </a:bodyPr>
          <a:lstStyle/>
          <a:p>
            <a:r>
              <a:rPr lang="tr-TR" sz="3200" b="1" dirty="0"/>
              <a:t>İŞYERİ BİNA VE EKLENTİLERİNDE ALINACAK SAĞLIK VE GÜVENLİK ÖNLEMLERİNE İLİŞKİN YÖNETMELİK</a:t>
            </a:r>
            <a:endParaRPr lang="tr-TR" sz="3200" dirty="0"/>
          </a:p>
        </p:txBody>
      </p:sp>
      <p:sp>
        <p:nvSpPr>
          <p:cNvPr id="3" name="Metin Yer Tutucusu 2"/>
          <p:cNvSpPr>
            <a:spLocks noGrp="1"/>
          </p:cNvSpPr>
          <p:nvPr>
            <p:ph type="body" idx="1"/>
          </p:nvPr>
        </p:nvSpPr>
        <p:spPr/>
        <p:txBody>
          <a:bodyPr/>
          <a:lstStyle/>
          <a:p>
            <a:r>
              <a:rPr lang="tr-TR" dirty="0" smtClean="0"/>
              <a:t> </a:t>
            </a:r>
            <a:endParaRPr lang="tr-TR" dirty="0"/>
          </a:p>
        </p:txBody>
      </p:sp>
      <p:sp>
        <p:nvSpPr>
          <p:cNvPr id="4" name="İçerik Yer Tutucusu 3"/>
          <p:cNvSpPr>
            <a:spLocks noGrp="1"/>
          </p:cNvSpPr>
          <p:nvPr>
            <p:ph sz="half" idx="2"/>
          </p:nvPr>
        </p:nvSpPr>
        <p:spPr>
          <a:xfrm>
            <a:off x="309563" y="1844824"/>
            <a:ext cx="4040188" cy="4383336"/>
          </a:xfrm>
        </p:spPr>
        <p:txBody>
          <a:bodyPr/>
          <a:lstStyle/>
          <a:p>
            <a:r>
              <a:rPr lang="tr-TR" dirty="0"/>
              <a:t>a) Acil çıkış yolları ve kapıları doğrudan dışarıya veya güvenli bir alana açılır ve çıkışı önleyecek hiçbir engel bulunmaz. </a:t>
            </a:r>
          </a:p>
          <a:p>
            <a:endParaRPr lang="tr-TR" dirty="0"/>
          </a:p>
        </p:txBody>
      </p:sp>
      <p:sp>
        <p:nvSpPr>
          <p:cNvPr id="5" name="Metin Yer Tutucusu 4"/>
          <p:cNvSpPr>
            <a:spLocks noGrp="1"/>
          </p:cNvSpPr>
          <p:nvPr>
            <p:ph type="body" sz="quarter" idx="3"/>
          </p:nvPr>
        </p:nvSpPr>
        <p:spPr/>
        <p:txBody>
          <a:bodyPr/>
          <a:lstStyle/>
          <a:p>
            <a:r>
              <a:rPr lang="tr-TR" dirty="0" smtClean="0"/>
              <a:t> </a:t>
            </a:r>
            <a:endParaRPr lang="tr-TR" dirty="0"/>
          </a:p>
        </p:txBody>
      </p:sp>
      <p:pic>
        <p:nvPicPr>
          <p:cNvPr id="7" name="İçerik Yer Tutucusu 6"/>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309563" y="4150519"/>
            <a:ext cx="4041775" cy="2256657"/>
          </a:xfrm>
        </p:spPr>
      </p:pic>
      <p:pic>
        <p:nvPicPr>
          <p:cNvPr id="9"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9112" y="2319070"/>
            <a:ext cx="3395336" cy="4088106"/>
          </a:xfrm>
          <a:prstGeom prst="rect">
            <a:avLst/>
          </a:prstGeom>
        </p:spPr>
      </p:pic>
    </p:spTree>
    <p:extLst>
      <p:ext uri="{BB962C8B-B14F-4D97-AF65-F5344CB8AC3E}">
        <p14:creationId xmlns:p14="http://schemas.microsoft.com/office/powerpoint/2010/main" xmlns="" val="53421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İŞYERİ BİNA VE EKLENTİLERİNDE ALINACAK SAĞLIK VE GÜVENLİK ÖNLEMLERİNE İLİŞKİN YÖNETMELİK</a:t>
            </a:r>
            <a:endParaRPr lang="tr-TR" dirty="0"/>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5800" y="2249318"/>
            <a:ext cx="3829050" cy="3380126"/>
          </a:xfrm>
        </p:spPr>
      </p:pic>
      <p:pic>
        <p:nvPicPr>
          <p:cNvPr id="6" name="İçerik Yer Tutucusu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30738" y="2431328"/>
            <a:ext cx="3819525" cy="3016107"/>
          </a:xfrm>
        </p:spPr>
      </p:pic>
    </p:spTree>
    <p:extLst>
      <p:ext uri="{BB962C8B-B14F-4D97-AF65-F5344CB8AC3E}">
        <p14:creationId xmlns:p14="http://schemas.microsoft.com/office/powerpoint/2010/main" xmlns="" val="76507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İŞYERİ BİNA VE EKLENTİLERİNDE ALINACAK SAĞLIK VE GÜVENLİK ÖNLEMLERİNE İLİŞKİN YÖNETMELİK</a:t>
            </a:r>
            <a:endParaRPr lang="tr-TR" dirty="0"/>
          </a:p>
        </p:txBody>
      </p:sp>
      <p:sp>
        <p:nvSpPr>
          <p:cNvPr id="3" name="İçerik Yer Tutucusu 2"/>
          <p:cNvSpPr>
            <a:spLocks noGrp="1"/>
          </p:cNvSpPr>
          <p:nvPr>
            <p:ph sz="half" idx="1"/>
          </p:nvPr>
        </p:nvSpPr>
        <p:spPr/>
        <p:txBody>
          <a:bodyPr>
            <a:normAutofit/>
          </a:bodyPr>
          <a:lstStyle/>
          <a:p>
            <a:r>
              <a:rPr lang="tr-TR" dirty="0"/>
              <a:t>b) Herhangi bir tehlike durumunda, bütün çalışanların işyerini derhal ve güvenli bir şekilde terk etmeleri sağlanır. Gerekli durumlarda bu konuyla ilgili planlar hazırlanarak düzenli tatbikatlar yapılır. </a:t>
            </a:r>
          </a:p>
          <a:p>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216973" y="2087563"/>
            <a:ext cx="3099443" cy="4221757"/>
          </a:xfrm>
        </p:spPr>
      </p:pic>
    </p:spTree>
    <p:extLst>
      <p:ext uri="{BB962C8B-B14F-4D97-AF65-F5344CB8AC3E}">
        <p14:creationId xmlns:p14="http://schemas.microsoft.com/office/powerpoint/2010/main" xmlns="" val="284859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49178" y="2240280"/>
            <a:ext cx="3611254" cy="3781008"/>
          </a:xfrm>
        </p:spPr>
      </p:pic>
      <p:sp>
        <p:nvSpPr>
          <p:cNvPr id="4" name="Metin Yer Tutucusu 3"/>
          <p:cNvSpPr>
            <a:spLocks noGrp="1"/>
          </p:cNvSpPr>
          <p:nvPr>
            <p:ph type="body" sz="half" idx="2"/>
          </p:nvPr>
        </p:nvSpPr>
        <p:spPr>
          <a:xfrm>
            <a:off x="659072" y="1412776"/>
            <a:ext cx="3624896" cy="3300951"/>
          </a:xfrm>
        </p:spPr>
        <p:txBody>
          <a:bodyPr>
            <a:normAutofit fontScale="32500" lnSpcReduction="20000"/>
          </a:bodyPr>
          <a:lstStyle/>
          <a:p>
            <a:r>
              <a:rPr lang="tr-TR" sz="3700" dirty="0"/>
              <a:t>c) Acil çıkış yolları ve kapılarının sayısı, nitelikleri, boyutları ve yerleri; yapılan işin niteliğine, işyerinin büyüklüğüne, kullanım şekline, işyerinde bulunan ekipmana ve bulunabilecek azami kişi sayısına göre belirlenir. Binaların Yangından Korunması Hakkında Yönetmelik hükümlerine uygun olması sağlanır. </a:t>
            </a:r>
          </a:p>
          <a:p>
            <a:r>
              <a:rPr lang="tr-TR" sz="3700" dirty="0"/>
              <a:t>ç) Acil çıkış kapılarının, acil durumlarda çalışanların hemen ve kolayca açabilecekleri şekilde olması sağlanır. Bu kapılar dışarıya doğru açılır. Acil çıkış kapısı olarak raylı veya döner kapılar kullanılmaz. </a:t>
            </a:r>
          </a:p>
          <a:p>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9072" y="4652739"/>
            <a:ext cx="3200400" cy="1152525"/>
          </a:xfrm>
          <a:prstGeom prst="rect">
            <a:avLst/>
          </a:prstGeom>
        </p:spPr>
      </p:pic>
      <p:sp>
        <p:nvSpPr>
          <p:cNvPr id="3" name="Dikdörtgen 2"/>
          <p:cNvSpPr/>
          <p:nvPr/>
        </p:nvSpPr>
        <p:spPr>
          <a:xfrm>
            <a:off x="247696" y="277372"/>
            <a:ext cx="8428760" cy="646331"/>
          </a:xfrm>
          <a:prstGeom prst="rect">
            <a:avLst/>
          </a:prstGeom>
        </p:spPr>
        <p:txBody>
          <a:bodyPr wrap="square">
            <a:spAutoFit/>
          </a:bodyPr>
          <a:lstStyle/>
          <a:p>
            <a:r>
              <a:rPr lang="tr-TR" b="1" dirty="0"/>
              <a:t>İŞYERİ BİNA VE EKLENTİLERİNDE ALINACAK SAĞLIK VE GÜVENLİK ÖNLEMLERİNE İLİŞKİN YÖNETMELİK</a:t>
            </a:r>
            <a:endParaRPr lang="tr-TR" dirty="0"/>
          </a:p>
        </p:txBody>
      </p:sp>
    </p:spTree>
    <p:extLst>
      <p:ext uri="{BB962C8B-B14F-4D97-AF65-F5344CB8AC3E}">
        <p14:creationId xmlns:p14="http://schemas.microsoft.com/office/powerpoint/2010/main" xmlns="" val="1202016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Metin Yer Tutucusu 2"/>
          <p:cNvSpPr>
            <a:spLocks noGrp="1"/>
          </p:cNvSpPr>
          <p:nvPr>
            <p:ph type="body" idx="1"/>
          </p:nvPr>
        </p:nvSpPr>
        <p:spPr/>
        <p:txBody>
          <a:bodyPr/>
          <a:lstStyle/>
          <a:p>
            <a:r>
              <a:rPr lang="tr-TR" dirty="0" smtClean="0"/>
              <a:t> </a:t>
            </a:r>
            <a:endParaRPr lang="tr-TR" dirty="0"/>
          </a:p>
        </p:txBody>
      </p:sp>
      <p:sp>
        <p:nvSpPr>
          <p:cNvPr id="4" name="İçerik Yer Tutucusu 3"/>
          <p:cNvSpPr>
            <a:spLocks noGrp="1"/>
          </p:cNvSpPr>
          <p:nvPr>
            <p:ph sz="half" idx="2"/>
          </p:nvPr>
        </p:nvSpPr>
        <p:spPr/>
        <p:txBody>
          <a:bodyPr>
            <a:normAutofit/>
          </a:bodyPr>
          <a:lstStyle/>
          <a:p>
            <a:r>
              <a:rPr lang="tr-TR" dirty="0"/>
              <a:t>d) Acil çıkış yolları ve kapıları ile buralara açılan yol ve kapılarda çıkışı zorlaştıracak hiçbir engel bulunmaması, acil çıkış kapılarının kilitli veya bağlı olmaması sağlanır. </a:t>
            </a:r>
          </a:p>
          <a:p>
            <a:endParaRPr lang="tr-TR" dirty="0"/>
          </a:p>
        </p:txBody>
      </p:sp>
      <p:sp>
        <p:nvSpPr>
          <p:cNvPr id="5" name="Metin Yer Tutucusu 4"/>
          <p:cNvSpPr>
            <a:spLocks noGrp="1"/>
          </p:cNvSpPr>
          <p:nvPr>
            <p:ph type="body" sz="quarter" idx="3"/>
          </p:nvPr>
        </p:nvSpPr>
        <p:spPr/>
        <p:txBody>
          <a:bodyPr/>
          <a:lstStyle/>
          <a:p>
            <a:r>
              <a:rPr lang="tr-TR" dirty="0" smtClean="0"/>
              <a:t> </a:t>
            </a:r>
            <a:endParaRPr lang="tr-TR" dirty="0"/>
          </a:p>
        </p:txBody>
      </p:sp>
      <p:pic>
        <p:nvPicPr>
          <p:cNvPr id="13" name="İçerik Yer Tutucusu 12"/>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bwMode="auto">
          <a:xfrm>
            <a:off x="4515752" y="1935164"/>
            <a:ext cx="4134376" cy="44461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2093912" y="494308"/>
            <a:ext cx="4572000" cy="923330"/>
          </a:xfrm>
          <a:prstGeom prst="rect">
            <a:avLst/>
          </a:prstGeom>
        </p:spPr>
        <p:txBody>
          <a:bodyPr>
            <a:spAutoFit/>
          </a:bodyPr>
          <a:lstStyle/>
          <a:p>
            <a:r>
              <a:rPr lang="tr-TR" b="1" dirty="0"/>
              <a:t>İŞYERİ BİNA VE EKLENTİLERİNDE ALINACAK SAĞLIK VE GÜVENLİK ÖNLEMLERİNE İLİŞKİN YÖNETMELİK</a:t>
            </a:r>
            <a:endParaRPr lang="tr-TR" dirty="0"/>
          </a:p>
        </p:txBody>
      </p:sp>
    </p:spTree>
    <p:extLst>
      <p:ext uri="{BB962C8B-B14F-4D97-AF65-F5344CB8AC3E}">
        <p14:creationId xmlns:p14="http://schemas.microsoft.com/office/powerpoint/2010/main" xmlns="" val="1957694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İŞYERİ BİNA VE EKLENTİLERİNDE ALINACAK SAĞLIK VE GÜVENLİK ÖNLEMLERİNE İLİŞKİN YÖNETMELİK</a:t>
            </a:r>
            <a:endParaRPr lang="tr-TR" dirty="0"/>
          </a:p>
        </p:txBody>
      </p:sp>
      <p:sp>
        <p:nvSpPr>
          <p:cNvPr id="3" name="İçerik Yer Tutucusu 2"/>
          <p:cNvSpPr>
            <a:spLocks noGrp="1"/>
          </p:cNvSpPr>
          <p:nvPr>
            <p:ph sz="half" idx="1"/>
          </p:nvPr>
        </p:nvSpPr>
        <p:spPr/>
        <p:txBody>
          <a:bodyPr>
            <a:normAutofit/>
          </a:bodyPr>
          <a:lstStyle/>
          <a:p>
            <a:r>
              <a:rPr lang="tr-TR" dirty="0"/>
              <a:t>e) Acil çıkış yolları ve kapıları Güvenlik ve Sağlık İşaretleri Yönetmeliğine uygun şekilde işaretlenir. İşaretlerin uygun yerlere konulması ve kalıcı olması sağlanır. </a:t>
            </a:r>
          </a:p>
          <a:p>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32040" y="2160328"/>
            <a:ext cx="4104456" cy="4509032"/>
          </a:xfrm>
        </p:spPr>
      </p:pic>
    </p:spTree>
    <p:extLst>
      <p:ext uri="{BB962C8B-B14F-4D97-AF65-F5344CB8AC3E}">
        <p14:creationId xmlns:p14="http://schemas.microsoft.com/office/powerpoint/2010/main" xmlns="" val="197601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sz="half" idx="1"/>
          </p:nvPr>
        </p:nvSpPr>
        <p:spPr>
          <a:xfrm>
            <a:off x="457200" y="274638"/>
            <a:ext cx="4038600" cy="5851525"/>
          </a:xfrm>
        </p:spPr>
        <p:txBody>
          <a:bodyPr/>
          <a:lstStyle/>
          <a:p>
            <a:r>
              <a:rPr lang="tr-TR" dirty="0"/>
              <a:t>f) Aydınlatılması gereken acil çıkış yolları ve kapılarında, elektrik kesilmesi halinde yeterli aydınlatmayı sağlayacak ayrı bir enerji kaynağına bağlı acil aydınlatma sistemi bulundurulur.</a:t>
            </a:r>
          </a:p>
          <a:p>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495800" y="2378667"/>
            <a:ext cx="3820616" cy="3778989"/>
          </a:xfr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964" y="4162728"/>
            <a:ext cx="3477072" cy="2442908"/>
          </a:xfrm>
          <a:prstGeom prst="rect">
            <a:avLst/>
          </a:prstGeom>
        </p:spPr>
      </p:pic>
      <p:sp>
        <p:nvSpPr>
          <p:cNvPr id="4" name="Dikdörtgen 3"/>
          <p:cNvSpPr/>
          <p:nvPr/>
        </p:nvSpPr>
        <p:spPr>
          <a:xfrm>
            <a:off x="4340134" y="306131"/>
            <a:ext cx="4572000" cy="923330"/>
          </a:xfrm>
          <a:prstGeom prst="rect">
            <a:avLst/>
          </a:prstGeom>
        </p:spPr>
        <p:txBody>
          <a:bodyPr>
            <a:spAutoFit/>
          </a:bodyPr>
          <a:lstStyle/>
          <a:p>
            <a:r>
              <a:rPr lang="tr-TR" b="1" dirty="0"/>
              <a:t>İŞYERİ BİNA VE EKLENTİLERİNDE ALINACAK SAĞLIK VE GÜVENLİK ÖNLEMLERİNE İLİŞKİN YÖNETMELİK</a:t>
            </a:r>
            <a:endParaRPr lang="tr-TR" dirty="0"/>
          </a:p>
        </p:txBody>
      </p:sp>
    </p:spTree>
    <p:extLst>
      <p:ext uri="{BB962C8B-B14F-4D97-AF65-F5344CB8AC3E}">
        <p14:creationId xmlns:p14="http://schemas.microsoft.com/office/powerpoint/2010/main" xmlns="" val="3446388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TC104033921[[fn=Damask]]</Template>
  <TotalTime>454</TotalTime>
  <Words>853</Words>
  <Application>Microsoft Office PowerPoint</Application>
  <PresentationFormat>Ekran Gösterisi (4:3)</PresentationFormat>
  <Paragraphs>77</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Damask</vt:lpstr>
      <vt:lpstr>Acil çıkış kapıları </vt:lpstr>
      <vt:lpstr>amaç</vt:lpstr>
      <vt:lpstr>İŞYERİ BİNA VE EKLENTİLERİNDE ALINACAK SAĞLIK VE GÜVENLİK ÖNLEMLERİNE İLİŞKİN YÖNETMELİK</vt:lpstr>
      <vt:lpstr>İŞYERİ BİNA VE EKLENTİLERİNDE ALINACAK SAĞLIK VE GÜVENLİK ÖNLEMLERİNE İLİŞKİN YÖNETMELİK</vt:lpstr>
      <vt:lpstr>İŞYERİ BİNA VE EKLENTİLERİNDE ALINACAK SAĞLIK VE GÜVENLİK ÖNLEMLERİNE İLİŞKİN YÖNETMELİK</vt:lpstr>
      <vt:lpstr> </vt:lpstr>
      <vt:lpstr> </vt:lpstr>
      <vt:lpstr>İŞYERİ BİNA VE EKLENTİLERİNDE ALINACAK SAĞLIK VE GÜVENLİK ÖNLEMLERİNE İLİŞKİN YÖNETMELİK</vt:lpstr>
      <vt:lpstr> </vt:lpstr>
      <vt:lpstr>Acil Çıkış Levhaları Standart Kullanımı  </vt:lpstr>
      <vt:lpstr> </vt:lpstr>
      <vt:lpstr>İŞYERİ BİNA VE EKLENTİLERİNDE ALINACAK SAĞLIK VE GÜVENLİK ÖNLEMLERİNE İLİŞKİN YÖNETMELİK</vt:lpstr>
      <vt:lpstr>  Binaların Yangından Korunması Hakkında Yönetmelik</vt:lpstr>
      <vt:lpstr>Slayt 14</vt:lpstr>
      <vt:lpstr> </vt:lpstr>
      <vt:lpstr> </vt:lpstr>
      <vt:lpstr> </vt:lpstr>
      <vt:lpstr> </vt:lpstr>
      <vt:lpstr> </vt:lpstr>
      <vt:lpstr> </vt:lpstr>
      <vt:lpstr> </vt:lpstr>
      <vt:lpstr> </vt:lpstr>
      <vt:lpstr> </vt:lpstr>
      <vt:lpstr>KaYNAKÇA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Ece</dc:creator>
  <cp:lastModifiedBy>Ece</cp:lastModifiedBy>
  <cp:revision>39</cp:revision>
  <dcterms:created xsi:type="dcterms:W3CDTF">2014-05-04T12:14:17Z</dcterms:created>
  <dcterms:modified xsi:type="dcterms:W3CDTF">2014-05-07T19:50:05Z</dcterms:modified>
</cp:coreProperties>
</file>