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33" r:id="rId1"/>
  </p:sldMasterIdLst>
  <p:notesMasterIdLst>
    <p:notesMasterId r:id="rId79"/>
  </p:notesMasterIdLst>
  <p:handoutMasterIdLst>
    <p:handoutMasterId r:id="rId80"/>
  </p:handoutMasterIdLst>
  <p:sldIdLst>
    <p:sldId id="257" r:id="rId2"/>
    <p:sldId id="664" r:id="rId3"/>
    <p:sldId id="665" r:id="rId4"/>
    <p:sldId id="670" r:id="rId5"/>
    <p:sldId id="671" r:id="rId6"/>
    <p:sldId id="673" r:id="rId7"/>
    <p:sldId id="674" r:id="rId8"/>
    <p:sldId id="675" r:id="rId9"/>
    <p:sldId id="672" r:id="rId10"/>
    <p:sldId id="686" r:id="rId11"/>
    <p:sldId id="583" r:id="rId12"/>
    <p:sldId id="584" r:id="rId13"/>
    <p:sldId id="585" r:id="rId14"/>
    <p:sldId id="586" r:id="rId15"/>
    <p:sldId id="587" r:id="rId16"/>
    <p:sldId id="588" r:id="rId17"/>
    <p:sldId id="688" r:id="rId18"/>
    <p:sldId id="615" r:id="rId19"/>
    <p:sldId id="589" r:id="rId20"/>
    <p:sldId id="676" r:id="rId21"/>
    <p:sldId id="677" r:id="rId22"/>
    <p:sldId id="678" r:id="rId23"/>
    <p:sldId id="679" r:id="rId24"/>
    <p:sldId id="680" r:id="rId25"/>
    <p:sldId id="590" r:id="rId26"/>
    <p:sldId id="597" r:id="rId27"/>
    <p:sldId id="591" r:id="rId28"/>
    <p:sldId id="592" r:id="rId29"/>
    <p:sldId id="593" r:id="rId30"/>
    <p:sldId id="594" r:id="rId31"/>
    <p:sldId id="595" r:id="rId32"/>
    <p:sldId id="598" r:id="rId33"/>
    <p:sldId id="596" r:id="rId34"/>
    <p:sldId id="599" r:id="rId35"/>
    <p:sldId id="600" r:id="rId36"/>
    <p:sldId id="602" r:id="rId37"/>
    <p:sldId id="603" r:id="rId38"/>
    <p:sldId id="604" r:id="rId39"/>
    <p:sldId id="681" r:id="rId40"/>
    <p:sldId id="682" r:id="rId41"/>
    <p:sldId id="683" r:id="rId42"/>
    <p:sldId id="684" r:id="rId43"/>
    <p:sldId id="685" r:id="rId44"/>
    <p:sldId id="689" r:id="rId45"/>
    <p:sldId id="605" r:id="rId46"/>
    <p:sldId id="606" r:id="rId47"/>
    <p:sldId id="607" r:id="rId48"/>
    <p:sldId id="608" r:id="rId49"/>
    <p:sldId id="609" r:id="rId50"/>
    <p:sldId id="611" r:id="rId51"/>
    <p:sldId id="612" r:id="rId52"/>
    <p:sldId id="690" r:id="rId53"/>
    <p:sldId id="691" r:id="rId54"/>
    <p:sldId id="692" r:id="rId55"/>
    <p:sldId id="693" r:id="rId56"/>
    <p:sldId id="694" r:id="rId57"/>
    <p:sldId id="695" r:id="rId58"/>
    <p:sldId id="696" r:id="rId59"/>
    <p:sldId id="697" r:id="rId60"/>
    <p:sldId id="698" r:id="rId61"/>
    <p:sldId id="699" r:id="rId62"/>
    <p:sldId id="700" r:id="rId63"/>
    <p:sldId id="701" r:id="rId64"/>
    <p:sldId id="702" r:id="rId65"/>
    <p:sldId id="703" r:id="rId66"/>
    <p:sldId id="704" r:id="rId67"/>
    <p:sldId id="705" r:id="rId68"/>
    <p:sldId id="706" r:id="rId69"/>
    <p:sldId id="707" r:id="rId70"/>
    <p:sldId id="708" r:id="rId71"/>
    <p:sldId id="709" r:id="rId72"/>
    <p:sldId id="710" r:id="rId73"/>
    <p:sldId id="712" r:id="rId74"/>
    <p:sldId id="713" r:id="rId75"/>
    <p:sldId id="714" r:id="rId76"/>
    <p:sldId id="715" r:id="rId77"/>
    <p:sldId id="716" r:id="rId78"/>
  </p:sldIdLst>
  <p:sldSz cx="9906000" cy="6858000" type="A4"/>
  <p:notesSz cx="6797675" cy="9928225"/>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45">
          <p15:clr>
            <a:srgbClr val="A4A3A4"/>
          </p15:clr>
        </p15:guide>
        <p15:guide id="2" pos="3120">
          <p15:clr>
            <a:srgbClr val="A4A3A4"/>
          </p15:clr>
        </p15:guide>
      </p15:sldGuideLst>
    </p:ext>
    <p:ext uri="{2D200454-40CA-4A62-9FC3-DE9A4176ACB9}">
      <p15:notesGuideLst xmlns:p15="http://schemas.microsoft.com/office/powerpoint/2012/main">
        <p15:guide id="1" orient="horz" pos="3128">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5B0"/>
    <a:srgbClr val="007CC2"/>
    <a:srgbClr val="FFFFCC"/>
    <a:srgbClr val="FF6600"/>
    <a:srgbClr val="6699FF"/>
    <a:srgbClr val="00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428" autoAdjust="0"/>
    <p:restoredTop sz="86534" autoAdjust="0"/>
  </p:normalViewPr>
  <p:slideViewPr>
    <p:cSldViewPr snapToGrid="0">
      <p:cViewPr varScale="1">
        <p:scale>
          <a:sx n="89" d="100"/>
          <a:sy n="89" d="100"/>
        </p:scale>
        <p:origin x="1555" y="82"/>
      </p:cViewPr>
      <p:guideLst>
        <p:guide orient="horz" pos="2145"/>
        <p:guide pos="3120"/>
      </p:guideLst>
    </p:cSldViewPr>
  </p:slideViewPr>
  <p:outlineViewPr>
    <p:cViewPr>
      <p:scale>
        <a:sx n="33" d="100"/>
        <a:sy n="33" d="100"/>
      </p:scale>
      <p:origin x="54" y="5820"/>
    </p:cViewPr>
  </p:outlineViewPr>
  <p:notesTextViewPr>
    <p:cViewPr>
      <p:scale>
        <a:sx n="100" d="100"/>
        <a:sy n="100" d="100"/>
      </p:scale>
      <p:origin x="0" y="0"/>
    </p:cViewPr>
  </p:notesTextViewPr>
  <p:sorterViewPr>
    <p:cViewPr>
      <p:scale>
        <a:sx n="100" d="100"/>
        <a:sy n="100" d="100"/>
      </p:scale>
      <p:origin x="0" y="1238"/>
    </p:cViewPr>
  </p:sorterViewPr>
  <p:notesViewPr>
    <p:cSldViewPr snapToGrid="0">
      <p:cViewPr varScale="1">
        <p:scale>
          <a:sx n="76" d="100"/>
          <a:sy n="76" d="100"/>
        </p:scale>
        <p:origin x="-2214" y="-96"/>
      </p:cViewPr>
      <p:guideLst>
        <p:guide orient="horz" pos="3128"/>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42"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0097" tIns="45050" rIns="90097" bIns="45050" numCol="1" anchor="t" anchorCtr="0" compatLnSpc="1">
            <a:prstTxWarp prst="textNoShape">
              <a:avLst/>
            </a:prstTxWarp>
          </a:bodyPr>
          <a:lstStyle>
            <a:lvl1pPr defTabSz="901700" eaLnBrk="1" hangingPunct="1">
              <a:defRPr sz="1300" b="0">
                <a:latin typeface="Arial" charset="0"/>
                <a:cs typeface="Arial" charset="0"/>
              </a:defRPr>
            </a:lvl1pPr>
          </a:lstStyle>
          <a:p>
            <a:pPr>
              <a:defRPr/>
            </a:pPr>
            <a:endParaRPr lang="tr-TR"/>
          </a:p>
        </p:txBody>
      </p:sp>
      <p:sp>
        <p:nvSpPr>
          <p:cNvPr id="368644" name="Rectangle 4"/>
          <p:cNvSpPr>
            <a:spLocks noGrp="1" noChangeArrowheads="1"/>
          </p:cNvSpPr>
          <p:nvPr>
            <p:ph type="ftr" sz="quarter" idx="2"/>
          </p:nvPr>
        </p:nvSpPr>
        <p:spPr bwMode="auto">
          <a:xfrm>
            <a:off x="0" y="9431338"/>
            <a:ext cx="2944813" cy="495300"/>
          </a:xfrm>
          <a:prstGeom prst="rect">
            <a:avLst/>
          </a:prstGeom>
          <a:noFill/>
          <a:ln w="9525">
            <a:noFill/>
            <a:miter lim="800000"/>
            <a:headEnd/>
            <a:tailEnd/>
          </a:ln>
        </p:spPr>
        <p:txBody>
          <a:bodyPr vert="horz" wrap="square" lIns="90097" tIns="45050" rIns="90097" bIns="45050" numCol="1" anchor="b" anchorCtr="0" compatLnSpc="1">
            <a:prstTxWarp prst="textNoShape">
              <a:avLst/>
            </a:prstTxWarp>
          </a:bodyPr>
          <a:lstStyle>
            <a:lvl1pPr defTabSz="901700" eaLnBrk="1" hangingPunct="1">
              <a:defRPr sz="1300" b="0">
                <a:latin typeface="Arial" charset="0"/>
                <a:cs typeface="Arial" charset="0"/>
              </a:defRPr>
            </a:lvl1pPr>
          </a:lstStyle>
          <a:p>
            <a:pPr>
              <a:defRPr/>
            </a:pPr>
            <a:endParaRPr lang="tr-TR"/>
          </a:p>
        </p:txBody>
      </p:sp>
    </p:spTree>
    <p:extLst>
      <p:ext uri="{BB962C8B-B14F-4D97-AF65-F5344CB8AC3E}">
        <p14:creationId xmlns:p14="http://schemas.microsoft.com/office/powerpoint/2010/main" val="236075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532" tIns="47765" rIns="95532" bIns="47765" numCol="1" anchor="t" anchorCtr="0" compatLnSpc="1">
            <a:prstTxWarp prst="textNoShape">
              <a:avLst/>
            </a:prstTxWarp>
          </a:bodyPr>
          <a:lstStyle>
            <a:lvl1pPr defTabSz="955675" eaLnBrk="1" hangingPunct="1">
              <a:defRPr sz="1300" b="0">
                <a:latin typeface="Arial" charset="0"/>
                <a:cs typeface="Arial" charset="0"/>
              </a:defRPr>
            </a:lvl1pPr>
          </a:lstStyle>
          <a:p>
            <a:pPr>
              <a:defRPr/>
            </a:pPr>
            <a:endParaRPr lang="tr-TR"/>
          </a:p>
        </p:txBody>
      </p:sp>
      <p:sp>
        <p:nvSpPr>
          <p:cNvPr id="5123"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5532" tIns="47765" rIns="95532" bIns="47765" numCol="1" anchor="t" anchorCtr="0" compatLnSpc="1">
            <a:prstTxWarp prst="textNoShape">
              <a:avLst/>
            </a:prstTxWarp>
          </a:bodyPr>
          <a:lstStyle>
            <a:lvl1pPr algn="r" defTabSz="955675" eaLnBrk="1" hangingPunct="1">
              <a:defRPr sz="1300" b="0">
                <a:latin typeface="Arial" charset="0"/>
                <a:cs typeface="Arial" charset="0"/>
              </a:defRPr>
            </a:lvl1pPr>
          </a:lstStyle>
          <a:p>
            <a:pPr>
              <a:defRPr/>
            </a:pPr>
            <a:endParaRPr lang="tr-TR"/>
          </a:p>
        </p:txBody>
      </p:sp>
      <p:sp>
        <p:nvSpPr>
          <p:cNvPr id="94212" name="Rectangle 4"/>
          <p:cNvSpPr>
            <a:spLocks noGrp="1" noRot="1" noChangeAspect="1" noChangeArrowheads="1" noTextEdit="1"/>
          </p:cNvSpPr>
          <p:nvPr>
            <p:ph type="sldImg" idx="2"/>
          </p:nvPr>
        </p:nvSpPr>
        <p:spPr bwMode="auto">
          <a:xfrm>
            <a:off x="714375" y="744538"/>
            <a:ext cx="537686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7863" y="4713288"/>
            <a:ext cx="5441950" cy="4470400"/>
          </a:xfrm>
          <a:prstGeom prst="rect">
            <a:avLst/>
          </a:prstGeom>
          <a:noFill/>
          <a:ln w="9525">
            <a:noFill/>
            <a:miter lim="800000"/>
            <a:headEnd/>
            <a:tailEnd/>
          </a:ln>
        </p:spPr>
        <p:txBody>
          <a:bodyPr vert="horz" wrap="square" lIns="95532" tIns="47765" rIns="95532" bIns="477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31338"/>
            <a:ext cx="2944813" cy="495300"/>
          </a:xfrm>
          <a:prstGeom prst="rect">
            <a:avLst/>
          </a:prstGeom>
          <a:noFill/>
          <a:ln w="9525">
            <a:noFill/>
            <a:miter lim="800000"/>
            <a:headEnd/>
            <a:tailEnd/>
          </a:ln>
        </p:spPr>
        <p:txBody>
          <a:bodyPr vert="horz" wrap="square" lIns="95532" tIns="47765" rIns="95532" bIns="47765" numCol="1" anchor="b" anchorCtr="0" compatLnSpc="1">
            <a:prstTxWarp prst="textNoShape">
              <a:avLst/>
            </a:prstTxWarp>
          </a:bodyPr>
          <a:lstStyle>
            <a:lvl1pPr defTabSz="955675" eaLnBrk="1" hangingPunct="1">
              <a:defRPr sz="1300" b="0">
                <a:latin typeface="Arial" charset="0"/>
                <a:cs typeface="Arial" charset="0"/>
              </a:defRPr>
            </a:lvl1pPr>
          </a:lstStyle>
          <a:p>
            <a:pPr>
              <a:defRPr/>
            </a:pPr>
            <a:endParaRPr lang="tr-TR"/>
          </a:p>
        </p:txBody>
      </p:sp>
      <p:sp>
        <p:nvSpPr>
          <p:cNvPr id="5127" name="Rectangle 7"/>
          <p:cNvSpPr>
            <a:spLocks noGrp="1" noChangeArrowheads="1"/>
          </p:cNvSpPr>
          <p:nvPr>
            <p:ph type="sldNum" sz="quarter" idx="5"/>
          </p:nvPr>
        </p:nvSpPr>
        <p:spPr bwMode="auto">
          <a:xfrm>
            <a:off x="3849688" y="9431338"/>
            <a:ext cx="2946400" cy="495300"/>
          </a:xfrm>
          <a:prstGeom prst="rect">
            <a:avLst/>
          </a:prstGeom>
          <a:noFill/>
          <a:ln w="9525">
            <a:noFill/>
            <a:miter lim="800000"/>
            <a:headEnd/>
            <a:tailEnd/>
          </a:ln>
        </p:spPr>
        <p:txBody>
          <a:bodyPr vert="horz" wrap="square" lIns="95532" tIns="47765" rIns="95532" bIns="47765" numCol="1" anchor="b" anchorCtr="0" compatLnSpc="1">
            <a:prstTxWarp prst="textNoShape">
              <a:avLst/>
            </a:prstTxWarp>
          </a:bodyPr>
          <a:lstStyle>
            <a:lvl1pPr algn="r" defTabSz="955675" eaLnBrk="1" hangingPunct="1">
              <a:defRPr sz="1300" b="0">
                <a:latin typeface="Arial" charset="0"/>
                <a:cs typeface="Arial" charset="0"/>
              </a:defRPr>
            </a:lvl1pPr>
          </a:lstStyle>
          <a:p>
            <a:pPr>
              <a:defRPr/>
            </a:pPr>
            <a:endParaRPr lang="en-US"/>
          </a:p>
        </p:txBody>
      </p:sp>
    </p:spTree>
    <p:extLst>
      <p:ext uri="{BB962C8B-B14F-4D97-AF65-F5344CB8AC3E}">
        <p14:creationId xmlns:p14="http://schemas.microsoft.com/office/powerpoint/2010/main" val="1636562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b="1">
                <a:solidFill>
                  <a:schemeClr val="tx1"/>
                </a:solidFill>
                <a:latin typeface="Arial" panose="020B0604020202020204" pitchFamily="34" charset="0"/>
                <a:cs typeface="Arial" panose="020B0604020202020204" pitchFamily="34" charset="0"/>
              </a:defRPr>
            </a:lvl1pPr>
            <a:lvl2pPr marL="742950" indent="-285750" defTabSz="955675">
              <a:defRPr b="1">
                <a:solidFill>
                  <a:schemeClr val="tx1"/>
                </a:solidFill>
                <a:latin typeface="Arial" panose="020B0604020202020204" pitchFamily="34" charset="0"/>
                <a:cs typeface="Arial" panose="020B0604020202020204" pitchFamily="34" charset="0"/>
              </a:defRPr>
            </a:lvl2pPr>
            <a:lvl3pPr marL="1143000" indent="-228600" defTabSz="955675">
              <a:defRPr b="1">
                <a:solidFill>
                  <a:schemeClr val="tx1"/>
                </a:solidFill>
                <a:latin typeface="Arial" panose="020B0604020202020204" pitchFamily="34" charset="0"/>
                <a:cs typeface="Arial" panose="020B0604020202020204" pitchFamily="34" charset="0"/>
              </a:defRPr>
            </a:lvl3pPr>
            <a:lvl4pPr marL="1600200" indent="-228600" defTabSz="955675">
              <a:defRPr b="1">
                <a:solidFill>
                  <a:schemeClr val="tx1"/>
                </a:solidFill>
                <a:latin typeface="Arial" panose="020B0604020202020204" pitchFamily="34" charset="0"/>
                <a:cs typeface="Arial" panose="020B0604020202020204" pitchFamily="34" charset="0"/>
              </a:defRPr>
            </a:lvl4pPr>
            <a:lvl5pPr marL="2057400" indent="-228600" defTabSz="955675">
              <a:defRPr b="1">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4335A8D-A8DF-4E23-B76D-7D0BA9C76C8C}" type="slidenum">
              <a:rPr lang="en-US" altLang="tr-TR" b="0" smtClean="0"/>
              <a:pPr/>
              <a:t>1</a:t>
            </a:fld>
            <a:endParaRPr lang="en-US" altLang="tr-TR" b="0" smtClean="0"/>
          </a:p>
        </p:txBody>
      </p:sp>
      <p:sp>
        <p:nvSpPr>
          <p:cNvPr id="95235" name="Slide Image Placeholder 1"/>
          <p:cNvSpPr>
            <a:spLocks noGrp="1" noRot="1" noChangeAspect="1" noTextEdit="1"/>
          </p:cNvSpPr>
          <p:nvPr>
            <p:ph type="sldImg"/>
          </p:nvPr>
        </p:nvSpPr>
        <p:spPr>
          <a:ln/>
        </p:spPr>
      </p:sp>
      <p:sp>
        <p:nvSpPr>
          <p:cNvPr id="95236" name="Slide Number Placeholder 3"/>
          <p:cNvSpPr txBox="1">
            <a:spLocks noGrp="1"/>
          </p:cNvSpPr>
          <p:nvPr/>
        </p:nvSpPr>
        <p:spPr bwMode="auto">
          <a:xfrm>
            <a:off x="3849688"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32" tIns="47765" rIns="95532" bIns="47765" anchor="b"/>
          <a:lstStyle>
            <a:lvl1pPr defTabSz="955675">
              <a:defRPr b="1">
                <a:solidFill>
                  <a:schemeClr val="tx1"/>
                </a:solidFill>
                <a:latin typeface="Arial" panose="020B0604020202020204" pitchFamily="34" charset="0"/>
                <a:cs typeface="Arial" panose="020B0604020202020204" pitchFamily="34" charset="0"/>
              </a:defRPr>
            </a:lvl1pPr>
            <a:lvl2pPr marL="742950" indent="-285750" defTabSz="955675">
              <a:defRPr b="1">
                <a:solidFill>
                  <a:schemeClr val="tx1"/>
                </a:solidFill>
                <a:latin typeface="Arial" panose="020B0604020202020204" pitchFamily="34" charset="0"/>
                <a:cs typeface="Arial" panose="020B0604020202020204" pitchFamily="34" charset="0"/>
              </a:defRPr>
            </a:lvl2pPr>
            <a:lvl3pPr marL="1143000" indent="-228600" defTabSz="955675">
              <a:defRPr b="1">
                <a:solidFill>
                  <a:schemeClr val="tx1"/>
                </a:solidFill>
                <a:latin typeface="Arial" panose="020B0604020202020204" pitchFamily="34" charset="0"/>
                <a:cs typeface="Arial" panose="020B0604020202020204" pitchFamily="34" charset="0"/>
              </a:defRPr>
            </a:lvl3pPr>
            <a:lvl4pPr marL="1600200" indent="-228600" defTabSz="955675">
              <a:defRPr b="1">
                <a:solidFill>
                  <a:schemeClr val="tx1"/>
                </a:solidFill>
                <a:latin typeface="Arial" panose="020B0604020202020204" pitchFamily="34" charset="0"/>
                <a:cs typeface="Arial" panose="020B0604020202020204" pitchFamily="34" charset="0"/>
              </a:defRPr>
            </a:lvl4pPr>
            <a:lvl5pPr marL="2057400" indent="-228600" defTabSz="955675">
              <a:defRPr b="1">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053C33F7-2A80-4605-B96F-C1607A5C08ED}" type="slidenum">
              <a:rPr lang="en-US" altLang="tr-TR" sz="1300" b="0"/>
              <a:pPr algn="r" eaLnBrk="1" hangingPunct="1"/>
              <a:t>1</a:t>
            </a:fld>
            <a:endParaRPr lang="en-US" altLang="tr-TR" sz="1300" b="0"/>
          </a:p>
        </p:txBody>
      </p:sp>
      <p:sp>
        <p:nvSpPr>
          <p:cNvPr id="95237" name="Rectangle 205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31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ln/>
        </p:spPr>
      </p:sp>
      <p:sp>
        <p:nvSpPr>
          <p:cNvPr id="9625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
        <p:nvSpPr>
          <p:cNvPr id="96260"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b="1">
                <a:solidFill>
                  <a:schemeClr val="tx1"/>
                </a:solidFill>
                <a:latin typeface="Arial" panose="020B0604020202020204" pitchFamily="34" charset="0"/>
                <a:cs typeface="Arial" panose="020B0604020202020204" pitchFamily="34" charset="0"/>
              </a:defRPr>
            </a:lvl1pPr>
            <a:lvl2pPr marL="742950" indent="-285750" defTabSz="955675">
              <a:defRPr b="1">
                <a:solidFill>
                  <a:schemeClr val="tx1"/>
                </a:solidFill>
                <a:latin typeface="Arial" panose="020B0604020202020204" pitchFamily="34" charset="0"/>
                <a:cs typeface="Arial" panose="020B0604020202020204" pitchFamily="34" charset="0"/>
              </a:defRPr>
            </a:lvl2pPr>
            <a:lvl3pPr marL="1143000" indent="-228600" defTabSz="955675">
              <a:defRPr b="1">
                <a:solidFill>
                  <a:schemeClr val="tx1"/>
                </a:solidFill>
                <a:latin typeface="Arial" panose="020B0604020202020204" pitchFamily="34" charset="0"/>
                <a:cs typeface="Arial" panose="020B0604020202020204" pitchFamily="34" charset="0"/>
              </a:defRPr>
            </a:lvl3pPr>
            <a:lvl4pPr marL="1600200" indent="-228600" defTabSz="955675">
              <a:defRPr b="1">
                <a:solidFill>
                  <a:schemeClr val="tx1"/>
                </a:solidFill>
                <a:latin typeface="Arial" panose="020B0604020202020204" pitchFamily="34" charset="0"/>
                <a:cs typeface="Arial" panose="020B0604020202020204" pitchFamily="34" charset="0"/>
              </a:defRPr>
            </a:lvl4pPr>
            <a:lvl5pPr marL="2057400" indent="-228600" defTabSz="955675">
              <a:defRPr b="1">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tr-TR" altLang="tr-TR" b="0" smtClean="0"/>
          </a:p>
        </p:txBody>
      </p:sp>
    </p:spTree>
    <p:extLst>
      <p:ext uri="{BB962C8B-B14F-4D97-AF65-F5344CB8AC3E}">
        <p14:creationId xmlns:p14="http://schemas.microsoft.com/office/powerpoint/2010/main" val="56851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ayt Görüntüsü Yer Tutucusu 1"/>
          <p:cNvSpPr>
            <a:spLocks noGrp="1" noRot="1" noChangeAspect="1" noTextEdit="1"/>
          </p:cNvSpPr>
          <p:nvPr>
            <p:ph type="sldImg"/>
          </p:nvPr>
        </p:nvSpPr>
        <p:spPr>
          <a:ln/>
        </p:spPr>
      </p:sp>
      <p:sp>
        <p:nvSpPr>
          <p:cNvPr id="9728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smtClean="0">
                <a:latin typeface="Arial" panose="020B0604020202020204" pitchFamily="34" charset="0"/>
                <a:cs typeface="Arial" panose="020B0604020202020204" pitchFamily="34" charset="0"/>
              </a:rPr>
              <a:t>Üretimde kalitenin iyileştirilmesi ve düşük maliyet baskısı işçilerin daha hızlı çalışmalarına ve daha fazla tekrarlanan hareket yapmalarına neden oldu. </a:t>
            </a:r>
          </a:p>
          <a:p>
            <a:pPr eaLnBrk="1" hangingPunct="1"/>
            <a:r>
              <a:rPr lang="tr-TR" altLang="tr-TR" smtClean="0">
                <a:latin typeface="Arial" panose="020B0604020202020204" pitchFamily="34" charset="0"/>
                <a:cs typeface="Arial" panose="020B0604020202020204" pitchFamily="34" charset="0"/>
              </a:rPr>
              <a:t> Ofislerde, bilgisayarlar bazı tip hareketleri azaltırken, bazı tip aktivitelerin (örneğin klavye ile veri girişi) tekrarlanma hızını yükselttiler. </a:t>
            </a:r>
          </a:p>
          <a:p>
            <a:pPr eaLnBrk="1" hangingPunct="1"/>
            <a:r>
              <a:rPr lang="tr-TR" altLang="tr-TR" smtClean="0">
                <a:latin typeface="Arial" panose="020B0604020202020204" pitchFamily="34" charset="0"/>
                <a:cs typeface="Arial" panose="020B0604020202020204" pitchFamily="34" charset="0"/>
              </a:rPr>
              <a:t> Her iki boyut, biyomedikal streslerin ivmesini arttırma ile sonuçlandı</a:t>
            </a:r>
          </a:p>
          <a:p>
            <a:endParaRPr lang="tr-TR" altLang="tr-TR" smtClean="0">
              <a:latin typeface="Arial" panose="020B0604020202020204" pitchFamily="34" charset="0"/>
              <a:cs typeface="Arial" panose="020B0604020202020204" pitchFamily="34" charset="0"/>
            </a:endParaRPr>
          </a:p>
        </p:txBody>
      </p:sp>
      <p:sp>
        <p:nvSpPr>
          <p:cNvPr id="97284"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b="1">
                <a:solidFill>
                  <a:schemeClr val="tx1"/>
                </a:solidFill>
                <a:latin typeface="Arial" panose="020B0604020202020204" pitchFamily="34" charset="0"/>
                <a:cs typeface="Arial" panose="020B0604020202020204" pitchFamily="34" charset="0"/>
              </a:defRPr>
            </a:lvl1pPr>
            <a:lvl2pPr marL="742950" indent="-285750" defTabSz="955675">
              <a:defRPr b="1">
                <a:solidFill>
                  <a:schemeClr val="tx1"/>
                </a:solidFill>
                <a:latin typeface="Arial" panose="020B0604020202020204" pitchFamily="34" charset="0"/>
                <a:cs typeface="Arial" panose="020B0604020202020204" pitchFamily="34" charset="0"/>
              </a:defRPr>
            </a:lvl2pPr>
            <a:lvl3pPr marL="1143000" indent="-228600" defTabSz="955675">
              <a:defRPr b="1">
                <a:solidFill>
                  <a:schemeClr val="tx1"/>
                </a:solidFill>
                <a:latin typeface="Arial" panose="020B0604020202020204" pitchFamily="34" charset="0"/>
                <a:cs typeface="Arial" panose="020B0604020202020204" pitchFamily="34" charset="0"/>
              </a:defRPr>
            </a:lvl3pPr>
            <a:lvl4pPr marL="1600200" indent="-228600" defTabSz="955675">
              <a:defRPr b="1">
                <a:solidFill>
                  <a:schemeClr val="tx1"/>
                </a:solidFill>
                <a:latin typeface="Arial" panose="020B0604020202020204" pitchFamily="34" charset="0"/>
                <a:cs typeface="Arial" panose="020B0604020202020204" pitchFamily="34" charset="0"/>
              </a:defRPr>
            </a:lvl4pPr>
            <a:lvl5pPr marL="2057400" indent="-228600" defTabSz="955675">
              <a:defRPr b="1">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tr-TR" altLang="tr-TR" b="0" smtClean="0"/>
          </a:p>
        </p:txBody>
      </p:sp>
    </p:spTree>
    <p:extLst>
      <p:ext uri="{BB962C8B-B14F-4D97-AF65-F5344CB8AC3E}">
        <p14:creationId xmlns:p14="http://schemas.microsoft.com/office/powerpoint/2010/main" val="302690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ayt Görüntüsü Yer Tutucusu 1"/>
          <p:cNvSpPr>
            <a:spLocks noGrp="1" noRot="1" noChangeAspect="1" noTextEdit="1"/>
          </p:cNvSpPr>
          <p:nvPr>
            <p:ph type="sldImg"/>
          </p:nvPr>
        </p:nvSpPr>
        <p:spPr>
          <a:ln/>
        </p:spPr>
      </p:sp>
      <p:sp>
        <p:nvSpPr>
          <p:cNvPr id="9830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
        <p:nvSpPr>
          <p:cNvPr id="9830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b="1">
                <a:solidFill>
                  <a:schemeClr val="tx1"/>
                </a:solidFill>
                <a:latin typeface="Arial" panose="020B0604020202020204" pitchFamily="34" charset="0"/>
                <a:cs typeface="Arial" panose="020B0604020202020204" pitchFamily="34" charset="0"/>
              </a:defRPr>
            </a:lvl1pPr>
            <a:lvl2pPr marL="742950" indent="-285750" defTabSz="955675">
              <a:defRPr b="1">
                <a:solidFill>
                  <a:schemeClr val="tx1"/>
                </a:solidFill>
                <a:latin typeface="Arial" panose="020B0604020202020204" pitchFamily="34" charset="0"/>
                <a:cs typeface="Arial" panose="020B0604020202020204" pitchFamily="34" charset="0"/>
              </a:defRPr>
            </a:lvl2pPr>
            <a:lvl3pPr marL="1143000" indent="-228600" defTabSz="955675">
              <a:defRPr b="1">
                <a:solidFill>
                  <a:schemeClr val="tx1"/>
                </a:solidFill>
                <a:latin typeface="Arial" panose="020B0604020202020204" pitchFamily="34" charset="0"/>
                <a:cs typeface="Arial" panose="020B0604020202020204" pitchFamily="34" charset="0"/>
              </a:defRPr>
            </a:lvl3pPr>
            <a:lvl4pPr marL="1600200" indent="-228600" defTabSz="955675">
              <a:defRPr b="1">
                <a:solidFill>
                  <a:schemeClr val="tx1"/>
                </a:solidFill>
                <a:latin typeface="Arial" panose="020B0604020202020204" pitchFamily="34" charset="0"/>
                <a:cs typeface="Arial" panose="020B0604020202020204" pitchFamily="34" charset="0"/>
              </a:defRPr>
            </a:lvl4pPr>
            <a:lvl5pPr marL="2057400" indent="-228600" defTabSz="955675">
              <a:defRPr b="1">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tr-TR" altLang="tr-TR" b="0" smtClean="0"/>
          </a:p>
        </p:txBody>
      </p:sp>
    </p:spTree>
    <p:extLst>
      <p:ext uri="{BB962C8B-B14F-4D97-AF65-F5344CB8AC3E}">
        <p14:creationId xmlns:p14="http://schemas.microsoft.com/office/powerpoint/2010/main" val="36376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latin typeface="Arial" panose="020B0604020202020204" pitchFamily="34" charset="0"/>
              <a:cs typeface="Arial" panose="020B0604020202020204" pitchFamily="34" charset="0"/>
            </a:endParaRPr>
          </a:p>
        </p:txBody>
      </p:sp>
      <p:sp>
        <p:nvSpPr>
          <p:cNvPr id="9933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b="1">
                <a:solidFill>
                  <a:schemeClr val="tx1"/>
                </a:solidFill>
                <a:latin typeface="Arial" panose="020B0604020202020204" pitchFamily="34" charset="0"/>
                <a:cs typeface="Arial" panose="020B0604020202020204" pitchFamily="34" charset="0"/>
              </a:defRPr>
            </a:lvl1pPr>
            <a:lvl2pPr marL="742950" indent="-285750" defTabSz="955675">
              <a:defRPr b="1">
                <a:solidFill>
                  <a:schemeClr val="tx1"/>
                </a:solidFill>
                <a:latin typeface="Arial" panose="020B0604020202020204" pitchFamily="34" charset="0"/>
                <a:cs typeface="Arial" panose="020B0604020202020204" pitchFamily="34" charset="0"/>
              </a:defRPr>
            </a:lvl2pPr>
            <a:lvl3pPr marL="1143000" indent="-228600" defTabSz="955675">
              <a:defRPr b="1">
                <a:solidFill>
                  <a:schemeClr val="tx1"/>
                </a:solidFill>
                <a:latin typeface="Arial" panose="020B0604020202020204" pitchFamily="34" charset="0"/>
                <a:cs typeface="Arial" panose="020B0604020202020204" pitchFamily="34" charset="0"/>
              </a:defRPr>
            </a:lvl3pPr>
            <a:lvl4pPr marL="1600200" indent="-228600" defTabSz="955675">
              <a:defRPr b="1">
                <a:solidFill>
                  <a:schemeClr val="tx1"/>
                </a:solidFill>
                <a:latin typeface="Arial" panose="020B0604020202020204" pitchFamily="34" charset="0"/>
                <a:cs typeface="Arial" panose="020B0604020202020204" pitchFamily="34" charset="0"/>
              </a:defRPr>
            </a:lvl4pPr>
            <a:lvl5pPr marL="2057400" indent="-228600" defTabSz="955675">
              <a:defRPr b="1">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tr-TR" altLang="en-US" b="0" smtClean="0"/>
          </a:p>
        </p:txBody>
      </p:sp>
    </p:spTree>
    <p:extLst>
      <p:ext uri="{BB962C8B-B14F-4D97-AF65-F5344CB8AC3E}">
        <p14:creationId xmlns:p14="http://schemas.microsoft.com/office/powerpoint/2010/main" val="355464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ayt Görüntüsü Yer Tutucusu 1"/>
          <p:cNvSpPr>
            <a:spLocks noGrp="1" noRot="1" noChangeAspect="1" noTextEdit="1"/>
          </p:cNvSpPr>
          <p:nvPr>
            <p:ph type="sldImg"/>
          </p:nvPr>
        </p:nvSpPr>
        <p:spPr>
          <a:ln/>
        </p:spPr>
      </p:sp>
      <p:sp>
        <p:nvSpPr>
          <p:cNvPr id="12185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
        <p:nvSpPr>
          <p:cNvPr id="121860" name="Slayt Numarası Yer Tutucusu 3"/>
          <p:cNvSpPr txBox="1">
            <a:spLocks noGrp="1"/>
          </p:cNvSpPr>
          <p:nvPr/>
        </p:nvSpPr>
        <p:spPr bwMode="auto">
          <a:xfrm>
            <a:off x="3849688"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32" tIns="47765" rIns="95532" bIns="47765" anchor="b"/>
          <a:lstStyle>
            <a:lvl1pPr defTabSz="955675">
              <a:defRPr b="1">
                <a:solidFill>
                  <a:schemeClr val="tx1"/>
                </a:solidFill>
                <a:latin typeface="Arial" panose="020B0604020202020204" pitchFamily="34" charset="0"/>
                <a:cs typeface="Arial" panose="020B0604020202020204" pitchFamily="34" charset="0"/>
              </a:defRPr>
            </a:lvl1pPr>
            <a:lvl2pPr marL="742950" indent="-285750" defTabSz="955675">
              <a:defRPr b="1">
                <a:solidFill>
                  <a:schemeClr val="tx1"/>
                </a:solidFill>
                <a:latin typeface="Arial" panose="020B0604020202020204" pitchFamily="34" charset="0"/>
                <a:cs typeface="Arial" panose="020B0604020202020204" pitchFamily="34" charset="0"/>
              </a:defRPr>
            </a:lvl2pPr>
            <a:lvl3pPr marL="1143000" indent="-228600" defTabSz="955675">
              <a:defRPr b="1">
                <a:solidFill>
                  <a:schemeClr val="tx1"/>
                </a:solidFill>
                <a:latin typeface="Arial" panose="020B0604020202020204" pitchFamily="34" charset="0"/>
                <a:cs typeface="Arial" panose="020B0604020202020204" pitchFamily="34" charset="0"/>
              </a:defRPr>
            </a:lvl3pPr>
            <a:lvl4pPr marL="1600200" indent="-228600" defTabSz="955675">
              <a:defRPr b="1">
                <a:solidFill>
                  <a:schemeClr val="tx1"/>
                </a:solidFill>
                <a:latin typeface="Arial" panose="020B0604020202020204" pitchFamily="34" charset="0"/>
                <a:cs typeface="Arial" panose="020B0604020202020204" pitchFamily="34" charset="0"/>
              </a:defRPr>
            </a:lvl4pPr>
            <a:lvl5pPr marL="2057400" indent="-228600" defTabSz="955675">
              <a:defRPr b="1">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B3B4DE8D-3347-415F-B14C-C529D3D6AD5F}" type="slidenum">
              <a:rPr lang="tr-TR" altLang="tr-TR" sz="1300" b="0"/>
              <a:pPr algn="r" eaLnBrk="1" hangingPunct="1"/>
              <a:t>59</a:t>
            </a:fld>
            <a:endParaRPr lang="tr-TR" altLang="tr-TR" sz="1300" b="0"/>
          </a:p>
        </p:txBody>
      </p:sp>
    </p:spTree>
    <p:extLst>
      <p:ext uri="{BB962C8B-B14F-4D97-AF65-F5344CB8AC3E}">
        <p14:creationId xmlns:p14="http://schemas.microsoft.com/office/powerpoint/2010/main" val="220172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457199" y="1371600"/>
            <a:ext cx="89154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Alt Başlık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Veri Yer Tutucusu 13"/>
          <p:cNvSpPr>
            <a:spLocks noGrp="1"/>
          </p:cNvSpPr>
          <p:nvPr>
            <p:ph type="dt" sz="half" idx="10"/>
          </p:nvPr>
        </p:nvSpPr>
        <p:spPr/>
        <p:txBody>
          <a:bodyPr/>
          <a:lstStyle>
            <a:lvl1pPr>
              <a:defRPr/>
            </a:lvl1pPr>
          </a:lstStyle>
          <a:p>
            <a:pPr>
              <a:defRPr/>
            </a:pPr>
            <a:fld id="{5A754A47-13DC-4CAB-BD69-5893F6F1B9DA}" type="datetimeFigureOut">
              <a:rPr lang="en-US"/>
              <a:pPr>
                <a:defRPr/>
              </a:pPr>
              <a:t>1/26/2015</a:t>
            </a:fld>
            <a:endParaRPr lang="en-US"/>
          </a:p>
        </p:txBody>
      </p:sp>
      <p:sp>
        <p:nvSpPr>
          <p:cNvPr id="5" name="Altbilgi Yer Tutucusu 2"/>
          <p:cNvSpPr>
            <a:spLocks noGrp="1"/>
          </p:cNvSpPr>
          <p:nvPr>
            <p:ph type="ftr" sz="quarter" idx="11"/>
          </p:nvPr>
        </p:nvSpPr>
        <p:spPr/>
        <p:txBody>
          <a:bodyPr/>
          <a:lstStyle>
            <a:lvl1pPr>
              <a:defRPr/>
            </a:lvl1pPr>
          </a:lstStyle>
          <a:p>
            <a:pPr>
              <a:defRPr/>
            </a:pPr>
            <a:endParaRPr lang="en-US"/>
          </a:p>
        </p:txBody>
      </p:sp>
      <p:sp>
        <p:nvSpPr>
          <p:cNvPr id="6" name="Slayt Numarası Yer Tutucusu 22"/>
          <p:cNvSpPr>
            <a:spLocks noGrp="1"/>
          </p:cNvSpPr>
          <p:nvPr>
            <p:ph type="sldNum" sz="quarter" idx="12"/>
          </p:nvPr>
        </p:nvSpPr>
        <p:spPr/>
        <p:txBody>
          <a:bodyPr/>
          <a:lstStyle>
            <a:lvl1pPr>
              <a:defRPr/>
            </a:lvl1pPr>
          </a:lstStyle>
          <a:p>
            <a:fld id="{E3BE0BB7-FE86-414D-B779-88F9D28C63EF}" type="slidenum">
              <a:rPr lang="tr-TR" altLang="en-US"/>
              <a:pPr/>
              <a:t>‹#›</a:t>
            </a:fld>
            <a:endParaRPr lang="tr-TR" altLang="en-US"/>
          </a:p>
        </p:txBody>
      </p:sp>
    </p:spTree>
    <p:extLst>
      <p:ext uri="{BB962C8B-B14F-4D97-AF65-F5344CB8AC3E}">
        <p14:creationId xmlns:p14="http://schemas.microsoft.com/office/powerpoint/2010/main" val="42427551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01B05BF4-1D00-4CAF-B24C-A75AB0048563}" type="datetimeFigureOut">
              <a:rPr lang="en-US"/>
              <a:pPr>
                <a:defRPr/>
              </a:pPr>
              <a:t>1/26/2015</a:t>
            </a:fld>
            <a:endParaRPr lang="en-US"/>
          </a:p>
        </p:txBody>
      </p:sp>
      <p:sp>
        <p:nvSpPr>
          <p:cNvPr id="5" name="Altbilgi Yer Tutucusu 2"/>
          <p:cNvSpPr>
            <a:spLocks noGrp="1"/>
          </p:cNvSpPr>
          <p:nvPr>
            <p:ph type="ftr" sz="quarter" idx="11"/>
          </p:nvPr>
        </p:nvSpPr>
        <p:spPr/>
        <p:txBody>
          <a:bodyPr/>
          <a:lstStyle>
            <a:lvl1pPr>
              <a:defRPr/>
            </a:lvl1pPr>
          </a:lstStyle>
          <a:p>
            <a:pPr>
              <a:defRPr/>
            </a:pPr>
            <a:endParaRPr lang="en-US"/>
          </a:p>
        </p:txBody>
      </p:sp>
      <p:sp>
        <p:nvSpPr>
          <p:cNvPr id="6" name="Slayt Numarası Yer Tutucusu 22"/>
          <p:cNvSpPr>
            <a:spLocks noGrp="1"/>
          </p:cNvSpPr>
          <p:nvPr>
            <p:ph type="sldNum" sz="quarter" idx="12"/>
          </p:nvPr>
        </p:nvSpPr>
        <p:spPr/>
        <p:txBody>
          <a:bodyPr/>
          <a:lstStyle>
            <a:lvl1pPr>
              <a:defRPr/>
            </a:lvl1pPr>
          </a:lstStyle>
          <a:p>
            <a:fld id="{DF50D615-A638-4184-9C75-6AE44C6E0D29}" type="slidenum">
              <a:rPr lang="tr-TR" altLang="en-US"/>
              <a:pPr/>
              <a:t>‹#›</a:t>
            </a:fld>
            <a:endParaRPr lang="tr-TR" altLang="en-US"/>
          </a:p>
        </p:txBody>
      </p:sp>
    </p:spTree>
    <p:extLst>
      <p:ext uri="{BB962C8B-B14F-4D97-AF65-F5344CB8AC3E}">
        <p14:creationId xmlns:p14="http://schemas.microsoft.com/office/powerpoint/2010/main" val="10769169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181850" y="274639"/>
            <a:ext cx="222885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95300" y="274639"/>
            <a:ext cx="652145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0292B7B0-65C0-4FAC-B973-2658E7E3B393}" type="datetimeFigureOut">
              <a:rPr lang="en-US"/>
              <a:pPr>
                <a:defRPr/>
              </a:pPr>
              <a:t>1/26/2015</a:t>
            </a:fld>
            <a:endParaRPr lang="en-US"/>
          </a:p>
        </p:txBody>
      </p:sp>
      <p:sp>
        <p:nvSpPr>
          <p:cNvPr id="5" name="Altbilgi Yer Tutucusu 2"/>
          <p:cNvSpPr>
            <a:spLocks noGrp="1"/>
          </p:cNvSpPr>
          <p:nvPr>
            <p:ph type="ftr" sz="quarter" idx="11"/>
          </p:nvPr>
        </p:nvSpPr>
        <p:spPr/>
        <p:txBody>
          <a:bodyPr/>
          <a:lstStyle>
            <a:lvl1pPr>
              <a:defRPr/>
            </a:lvl1pPr>
          </a:lstStyle>
          <a:p>
            <a:pPr>
              <a:defRPr/>
            </a:pPr>
            <a:endParaRPr lang="en-US"/>
          </a:p>
        </p:txBody>
      </p:sp>
      <p:sp>
        <p:nvSpPr>
          <p:cNvPr id="6" name="Slayt Numarası Yer Tutucusu 22"/>
          <p:cNvSpPr>
            <a:spLocks noGrp="1"/>
          </p:cNvSpPr>
          <p:nvPr>
            <p:ph type="sldNum" sz="quarter" idx="12"/>
          </p:nvPr>
        </p:nvSpPr>
        <p:spPr/>
        <p:txBody>
          <a:bodyPr/>
          <a:lstStyle>
            <a:lvl1pPr>
              <a:defRPr/>
            </a:lvl1pPr>
          </a:lstStyle>
          <a:p>
            <a:fld id="{0054A2C9-99B7-47E9-88A9-6B7B20F37D36}" type="slidenum">
              <a:rPr lang="tr-TR" altLang="en-US"/>
              <a:pPr/>
              <a:t>‹#›</a:t>
            </a:fld>
            <a:endParaRPr lang="tr-TR" altLang="en-US"/>
          </a:p>
        </p:txBody>
      </p:sp>
    </p:spTree>
    <p:extLst>
      <p:ext uri="{BB962C8B-B14F-4D97-AF65-F5344CB8AC3E}">
        <p14:creationId xmlns:p14="http://schemas.microsoft.com/office/powerpoint/2010/main" val="328708627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D94C9FF1-1000-41EC-BE9A-7A6EF922E455}" type="datetimeFigureOut">
              <a:rPr lang="en-US"/>
              <a:pPr>
                <a:defRPr/>
              </a:pPr>
              <a:t>1/26/2015</a:t>
            </a:fld>
            <a:endParaRPr lang="en-US"/>
          </a:p>
        </p:txBody>
      </p:sp>
      <p:sp>
        <p:nvSpPr>
          <p:cNvPr id="5" name="Altbilgi Yer Tutucusu 2"/>
          <p:cNvSpPr>
            <a:spLocks noGrp="1"/>
          </p:cNvSpPr>
          <p:nvPr>
            <p:ph type="ftr" sz="quarter" idx="11"/>
          </p:nvPr>
        </p:nvSpPr>
        <p:spPr/>
        <p:txBody>
          <a:bodyPr/>
          <a:lstStyle>
            <a:lvl1pPr>
              <a:defRPr/>
            </a:lvl1pPr>
          </a:lstStyle>
          <a:p>
            <a:pPr>
              <a:defRPr/>
            </a:pPr>
            <a:endParaRPr lang="en-US"/>
          </a:p>
        </p:txBody>
      </p:sp>
      <p:sp>
        <p:nvSpPr>
          <p:cNvPr id="6" name="Slayt Numarası Yer Tutucusu 22"/>
          <p:cNvSpPr>
            <a:spLocks noGrp="1"/>
          </p:cNvSpPr>
          <p:nvPr>
            <p:ph type="sldNum" sz="quarter" idx="12"/>
          </p:nvPr>
        </p:nvSpPr>
        <p:spPr/>
        <p:txBody>
          <a:bodyPr/>
          <a:lstStyle>
            <a:lvl1pPr>
              <a:defRPr/>
            </a:lvl1pPr>
          </a:lstStyle>
          <a:p>
            <a:fld id="{788A16A6-B35F-4823-A402-7ED92C6C7FE6}" type="slidenum">
              <a:rPr lang="tr-TR" altLang="en-US"/>
              <a:pPr/>
              <a:t>‹#›</a:t>
            </a:fld>
            <a:endParaRPr lang="tr-TR" altLang="en-US"/>
          </a:p>
        </p:txBody>
      </p:sp>
    </p:spTree>
    <p:extLst>
      <p:ext uri="{BB962C8B-B14F-4D97-AF65-F5344CB8AC3E}">
        <p14:creationId xmlns:p14="http://schemas.microsoft.com/office/powerpoint/2010/main" val="86584969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733550" y="609600"/>
            <a:ext cx="767715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Metin Yer Tutucusu 2"/>
          <p:cNvSpPr>
            <a:spLocks noGrp="1"/>
          </p:cNvSpPr>
          <p:nvPr>
            <p:ph type="body" idx="1"/>
          </p:nvPr>
        </p:nvSpPr>
        <p:spPr>
          <a:xfrm>
            <a:off x="1733550" y="2507786"/>
            <a:ext cx="767715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192ACD6F-5396-4E84-BF4D-720C928E6A16}" type="datetimeFigureOut">
              <a:rPr lang="en-US"/>
              <a:pPr>
                <a:defRPr/>
              </a:pPr>
              <a:t>1/26/2015</a:t>
            </a:fld>
            <a:endParaRPr lang="en-US"/>
          </a:p>
        </p:txBody>
      </p:sp>
      <p:sp>
        <p:nvSpPr>
          <p:cNvPr id="5" name="Altbilgi Yer Tutucusu 4"/>
          <p:cNvSpPr>
            <a:spLocks noGrp="1"/>
          </p:cNvSpPr>
          <p:nvPr>
            <p:ph type="ftr" sz="quarter" idx="11"/>
          </p:nvPr>
        </p:nvSpPr>
        <p:spPr/>
        <p:txBody>
          <a:bodyPr/>
          <a:lstStyle>
            <a:lvl1pPr>
              <a:defRPr/>
            </a:lvl1pPr>
          </a:lstStyle>
          <a:p>
            <a:pPr>
              <a:defRPr/>
            </a:pPr>
            <a:endParaRPr lang="en-US"/>
          </a:p>
        </p:txBody>
      </p:sp>
      <p:sp>
        <p:nvSpPr>
          <p:cNvPr id="6" name="Slayt Numarası Yer Tutucusu 5"/>
          <p:cNvSpPr>
            <a:spLocks noGrp="1"/>
          </p:cNvSpPr>
          <p:nvPr>
            <p:ph type="sldNum" sz="quarter" idx="12"/>
          </p:nvPr>
        </p:nvSpPr>
        <p:spPr/>
        <p:txBody>
          <a:bodyPr/>
          <a:lstStyle>
            <a:lvl1pPr>
              <a:defRPr/>
            </a:lvl1pPr>
          </a:lstStyle>
          <a:p>
            <a:fld id="{63009BE8-D198-4E2D-8A2F-5FF9DB302D6E}" type="slidenum">
              <a:rPr lang="tr-TR" altLang="en-US"/>
              <a:pPr/>
              <a:t>‹#›</a:t>
            </a:fld>
            <a:endParaRPr lang="tr-TR" altLang="en-US"/>
          </a:p>
        </p:txBody>
      </p:sp>
    </p:spTree>
    <p:extLst>
      <p:ext uri="{BB962C8B-B14F-4D97-AF65-F5344CB8AC3E}">
        <p14:creationId xmlns:p14="http://schemas.microsoft.com/office/powerpoint/2010/main" val="1119684785"/>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95300" y="1600201"/>
            <a:ext cx="437515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5035550" y="1600201"/>
            <a:ext cx="437515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5AE9E1C3-0B88-4457-890D-3D08E38AB0D3}" type="datetimeFigureOut">
              <a:rPr lang="en-US"/>
              <a:pPr>
                <a:defRPr/>
              </a:pPr>
              <a:t>1/26/2015</a:t>
            </a:fld>
            <a:endParaRPr lang="en-US"/>
          </a:p>
        </p:txBody>
      </p:sp>
      <p:sp>
        <p:nvSpPr>
          <p:cNvPr id="6" name="Altbilgi Yer Tutucusu 2"/>
          <p:cNvSpPr>
            <a:spLocks noGrp="1"/>
          </p:cNvSpPr>
          <p:nvPr>
            <p:ph type="ftr" sz="quarter" idx="11"/>
          </p:nvPr>
        </p:nvSpPr>
        <p:spPr/>
        <p:txBody>
          <a:bodyPr/>
          <a:lstStyle>
            <a:lvl1pPr>
              <a:defRPr/>
            </a:lvl1pPr>
          </a:lstStyle>
          <a:p>
            <a:pPr>
              <a:defRPr/>
            </a:pPr>
            <a:endParaRPr lang="en-US"/>
          </a:p>
        </p:txBody>
      </p:sp>
      <p:sp>
        <p:nvSpPr>
          <p:cNvPr id="7" name="Slayt Numarası Yer Tutucusu 22"/>
          <p:cNvSpPr>
            <a:spLocks noGrp="1"/>
          </p:cNvSpPr>
          <p:nvPr>
            <p:ph type="sldNum" sz="quarter" idx="12"/>
          </p:nvPr>
        </p:nvSpPr>
        <p:spPr/>
        <p:txBody>
          <a:bodyPr/>
          <a:lstStyle>
            <a:lvl1pPr>
              <a:defRPr/>
            </a:lvl1pPr>
          </a:lstStyle>
          <a:p>
            <a:fld id="{A0F4CBC3-E746-40C2-BA5D-54418A8FDDC4}" type="slidenum">
              <a:rPr lang="tr-TR" altLang="en-US"/>
              <a:pPr/>
              <a:t>‹#›</a:t>
            </a:fld>
            <a:endParaRPr lang="tr-TR" altLang="en-US"/>
          </a:p>
        </p:txBody>
      </p:sp>
    </p:spTree>
    <p:extLst>
      <p:ext uri="{BB962C8B-B14F-4D97-AF65-F5344CB8AC3E}">
        <p14:creationId xmlns:p14="http://schemas.microsoft.com/office/powerpoint/2010/main" val="28050930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95300" y="273050"/>
            <a:ext cx="89154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5032111"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İçerik Yer Tutucusu 4"/>
          <p:cNvSpPr>
            <a:spLocks noGrp="1"/>
          </p:cNvSpPr>
          <p:nvPr>
            <p:ph sz="quarter" idx="2"/>
          </p:nvPr>
        </p:nvSpPr>
        <p:spPr>
          <a:xfrm>
            <a:off x="495300" y="2362201"/>
            <a:ext cx="4376870"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İçerik Yer Tutucusu 5"/>
          <p:cNvSpPr>
            <a:spLocks noGrp="1"/>
          </p:cNvSpPr>
          <p:nvPr>
            <p:ph sz="quarter" idx="4"/>
          </p:nvPr>
        </p:nvSpPr>
        <p:spPr>
          <a:xfrm>
            <a:off x="5032111" y="2362201"/>
            <a:ext cx="4378590"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13"/>
          <p:cNvSpPr>
            <a:spLocks noGrp="1"/>
          </p:cNvSpPr>
          <p:nvPr>
            <p:ph type="dt" sz="half" idx="10"/>
          </p:nvPr>
        </p:nvSpPr>
        <p:spPr/>
        <p:txBody>
          <a:bodyPr/>
          <a:lstStyle>
            <a:lvl1pPr>
              <a:defRPr/>
            </a:lvl1pPr>
          </a:lstStyle>
          <a:p>
            <a:pPr>
              <a:defRPr/>
            </a:pPr>
            <a:fld id="{432C0891-A8AA-4445-ACAE-3DB42219D060}" type="datetimeFigureOut">
              <a:rPr lang="en-US"/>
              <a:pPr>
                <a:defRPr/>
              </a:pPr>
              <a:t>1/26/2015</a:t>
            </a:fld>
            <a:endParaRPr lang="en-US"/>
          </a:p>
        </p:txBody>
      </p:sp>
      <p:sp>
        <p:nvSpPr>
          <p:cNvPr id="8" name="Altbilgi Yer Tutucusu 2"/>
          <p:cNvSpPr>
            <a:spLocks noGrp="1"/>
          </p:cNvSpPr>
          <p:nvPr>
            <p:ph type="ftr" sz="quarter" idx="11"/>
          </p:nvPr>
        </p:nvSpPr>
        <p:spPr/>
        <p:txBody>
          <a:bodyPr/>
          <a:lstStyle>
            <a:lvl1pPr>
              <a:defRPr/>
            </a:lvl1pPr>
          </a:lstStyle>
          <a:p>
            <a:pPr>
              <a:defRPr/>
            </a:pPr>
            <a:endParaRPr lang="en-US"/>
          </a:p>
        </p:txBody>
      </p:sp>
      <p:sp>
        <p:nvSpPr>
          <p:cNvPr id="9" name="Slayt Numarası Yer Tutucusu 22"/>
          <p:cNvSpPr>
            <a:spLocks noGrp="1"/>
          </p:cNvSpPr>
          <p:nvPr>
            <p:ph type="sldNum" sz="quarter" idx="12"/>
          </p:nvPr>
        </p:nvSpPr>
        <p:spPr/>
        <p:txBody>
          <a:bodyPr/>
          <a:lstStyle>
            <a:lvl1pPr>
              <a:defRPr/>
            </a:lvl1pPr>
          </a:lstStyle>
          <a:p>
            <a:fld id="{31F24ECC-7473-4057-8632-C3BFC4B6A065}" type="slidenum">
              <a:rPr lang="tr-TR" altLang="en-US"/>
              <a:pPr/>
              <a:t>‹#›</a:t>
            </a:fld>
            <a:endParaRPr lang="tr-TR" altLang="en-US"/>
          </a:p>
        </p:txBody>
      </p:sp>
    </p:spTree>
    <p:extLst>
      <p:ext uri="{BB962C8B-B14F-4D97-AF65-F5344CB8AC3E}">
        <p14:creationId xmlns:p14="http://schemas.microsoft.com/office/powerpoint/2010/main" val="13449843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fld id="{4502E582-8844-4441-93FB-5547BAF8E03C}" type="datetimeFigureOut">
              <a:rPr lang="en-US"/>
              <a:pPr>
                <a:defRPr/>
              </a:pPr>
              <a:t>1/26/2015</a:t>
            </a:fld>
            <a:endParaRPr lang="en-US"/>
          </a:p>
        </p:txBody>
      </p:sp>
      <p:sp>
        <p:nvSpPr>
          <p:cNvPr id="4" name="Altbilgi Yer Tutucusu 2"/>
          <p:cNvSpPr>
            <a:spLocks noGrp="1"/>
          </p:cNvSpPr>
          <p:nvPr>
            <p:ph type="ftr" sz="quarter" idx="11"/>
          </p:nvPr>
        </p:nvSpPr>
        <p:spPr/>
        <p:txBody>
          <a:bodyPr/>
          <a:lstStyle>
            <a:lvl1pPr>
              <a:defRPr/>
            </a:lvl1pPr>
          </a:lstStyle>
          <a:p>
            <a:pPr>
              <a:defRPr/>
            </a:pPr>
            <a:endParaRPr lang="en-US"/>
          </a:p>
        </p:txBody>
      </p:sp>
      <p:sp>
        <p:nvSpPr>
          <p:cNvPr id="5" name="Slayt Numarası Yer Tutucusu 22"/>
          <p:cNvSpPr>
            <a:spLocks noGrp="1"/>
          </p:cNvSpPr>
          <p:nvPr>
            <p:ph type="sldNum" sz="quarter" idx="12"/>
          </p:nvPr>
        </p:nvSpPr>
        <p:spPr/>
        <p:txBody>
          <a:bodyPr/>
          <a:lstStyle>
            <a:lvl1pPr>
              <a:defRPr/>
            </a:lvl1pPr>
          </a:lstStyle>
          <a:p>
            <a:fld id="{27D5629F-A180-411D-85C7-FB17BEF59871}" type="slidenum">
              <a:rPr lang="tr-TR" altLang="en-US"/>
              <a:pPr/>
              <a:t>‹#›</a:t>
            </a:fld>
            <a:endParaRPr lang="tr-TR" altLang="en-US"/>
          </a:p>
        </p:txBody>
      </p:sp>
    </p:spTree>
    <p:extLst>
      <p:ext uri="{BB962C8B-B14F-4D97-AF65-F5344CB8AC3E}">
        <p14:creationId xmlns:p14="http://schemas.microsoft.com/office/powerpoint/2010/main" val="367257309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fld id="{981D8BDC-4852-4C70-A1A2-2685E45751D8}" type="datetimeFigureOut">
              <a:rPr lang="en-US"/>
              <a:pPr>
                <a:defRPr/>
              </a:pPr>
              <a:t>1/26/2015</a:t>
            </a:fld>
            <a:endParaRPr lang="en-US"/>
          </a:p>
        </p:txBody>
      </p:sp>
      <p:sp>
        <p:nvSpPr>
          <p:cNvPr id="3" name="Altbilgi Yer Tutucusu 2"/>
          <p:cNvSpPr>
            <a:spLocks noGrp="1"/>
          </p:cNvSpPr>
          <p:nvPr>
            <p:ph type="ftr" sz="quarter" idx="11"/>
          </p:nvPr>
        </p:nvSpPr>
        <p:spPr/>
        <p:txBody>
          <a:bodyPr/>
          <a:lstStyle>
            <a:lvl1pPr>
              <a:defRPr/>
            </a:lvl1pPr>
          </a:lstStyle>
          <a:p>
            <a:pPr>
              <a:defRPr/>
            </a:pPr>
            <a:endParaRPr lang="en-US"/>
          </a:p>
        </p:txBody>
      </p:sp>
      <p:sp>
        <p:nvSpPr>
          <p:cNvPr id="4" name="Slayt Numarası Yer Tutucusu 22"/>
          <p:cNvSpPr>
            <a:spLocks noGrp="1"/>
          </p:cNvSpPr>
          <p:nvPr>
            <p:ph type="sldNum" sz="quarter" idx="12"/>
          </p:nvPr>
        </p:nvSpPr>
        <p:spPr/>
        <p:txBody>
          <a:bodyPr/>
          <a:lstStyle>
            <a:lvl1pPr>
              <a:defRPr/>
            </a:lvl1pPr>
          </a:lstStyle>
          <a:p>
            <a:fld id="{DFDE4584-7234-4B72-945E-A1255E2B72F9}" type="slidenum">
              <a:rPr lang="tr-TR" altLang="en-US"/>
              <a:pPr/>
              <a:t>‹#›</a:t>
            </a:fld>
            <a:endParaRPr lang="tr-TR" altLang="en-US"/>
          </a:p>
        </p:txBody>
      </p:sp>
    </p:spTree>
    <p:extLst>
      <p:ext uri="{BB962C8B-B14F-4D97-AF65-F5344CB8AC3E}">
        <p14:creationId xmlns:p14="http://schemas.microsoft.com/office/powerpoint/2010/main" val="2074245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0" y="273050"/>
            <a:ext cx="3259006"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Metin Yer Tutucusu 2"/>
          <p:cNvSpPr>
            <a:spLocks noGrp="1"/>
          </p:cNvSpPr>
          <p:nvPr>
            <p:ph type="body" idx="2"/>
          </p:nvPr>
        </p:nvSpPr>
        <p:spPr>
          <a:xfrm>
            <a:off x="495300" y="1524001"/>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İçerik Yer Tutucusu 3"/>
          <p:cNvSpPr>
            <a:spLocks noGrp="1"/>
          </p:cNvSpPr>
          <p:nvPr>
            <p:ph sz="half" idx="1"/>
          </p:nvPr>
        </p:nvSpPr>
        <p:spPr>
          <a:xfrm>
            <a:off x="3872971" y="273051"/>
            <a:ext cx="5537729" cy="5853113"/>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30C36237-4A47-4363-9839-96A3C7B280E6}" type="datetimeFigureOut">
              <a:rPr lang="en-US"/>
              <a:pPr>
                <a:defRPr/>
              </a:pPr>
              <a:t>1/26/2015</a:t>
            </a:fld>
            <a:endParaRPr lang="en-US"/>
          </a:p>
        </p:txBody>
      </p:sp>
      <p:sp>
        <p:nvSpPr>
          <p:cNvPr id="6" name="Altbilgi Yer Tutucusu 2"/>
          <p:cNvSpPr>
            <a:spLocks noGrp="1"/>
          </p:cNvSpPr>
          <p:nvPr>
            <p:ph type="ftr" sz="quarter" idx="11"/>
          </p:nvPr>
        </p:nvSpPr>
        <p:spPr/>
        <p:txBody>
          <a:bodyPr/>
          <a:lstStyle>
            <a:lvl1pPr>
              <a:defRPr/>
            </a:lvl1pPr>
          </a:lstStyle>
          <a:p>
            <a:pPr>
              <a:defRPr/>
            </a:pPr>
            <a:endParaRPr lang="en-US"/>
          </a:p>
        </p:txBody>
      </p:sp>
      <p:sp>
        <p:nvSpPr>
          <p:cNvPr id="7" name="Slayt Numarası Yer Tutucusu 22"/>
          <p:cNvSpPr>
            <a:spLocks noGrp="1"/>
          </p:cNvSpPr>
          <p:nvPr>
            <p:ph type="sldNum" sz="quarter" idx="12"/>
          </p:nvPr>
        </p:nvSpPr>
        <p:spPr/>
        <p:txBody>
          <a:bodyPr/>
          <a:lstStyle>
            <a:lvl1pPr>
              <a:defRPr/>
            </a:lvl1pPr>
          </a:lstStyle>
          <a:p>
            <a:fld id="{71E6AE28-5689-48A1-9A8C-D5CCD2681000}" type="slidenum">
              <a:rPr lang="tr-TR" altLang="en-US"/>
              <a:pPr/>
              <a:t>‹#›</a:t>
            </a:fld>
            <a:endParaRPr lang="tr-TR" altLang="en-US"/>
          </a:p>
        </p:txBody>
      </p:sp>
    </p:spTree>
    <p:extLst>
      <p:ext uri="{BB962C8B-B14F-4D97-AF65-F5344CB8AC3E}">
        <p14:creationId xmlns:p14="http://schemas.microsoft.com/office/powerpoint/2010/main" val="185564362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Metin Yer Tutucusu 3"/>
          <p:cNvSpPr>
            <a:spLocks noGrp="1"/>
          </p:cNvSpPr>
          <p:nvPr>
            <p:ph type="body" sz="half" idx="2"/>
          </p:nvPr>
        </p:nvSpPr>
        <p:spPr>
          <a:xfrm>
            <a:off x="1981200" y="1166787"/>
            <a:ext cx="59436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Veri Yer Tutucusu 13"/>
          <p:cNvSpPr>
            <a:spLocks noGrp="1"/>
          </p:cNvSpPr>
          <p:nvPr>
            <p:ph type="dt" sz="half" idx="10"/>
          </p:nvPr>
        </p:nvSpPr>
        <p:spPr/>
        <p:txBody>
          <a:bodyPr/>
          <a:lstStyle>
            <a:lvl1pPr>
              <a:defRPr/>
            </a:lvl1pPr>
          </a:lstStyle>
          <a:p>
            <a:pPr>
              <a:defRPr/>
            </a:pPr>
            <a:fld id="{F45FAF08-A9C5-4436-9693-078530B05594}" type="datetimeFigureOut">
              <a:rPr lang="en-US"/>
              <a:pPr>
                <a:defRPr/>
              </a:pPr>
              <a:t>1/26/2015</a:t>
            </a:fld>
            <a:endParaRPr lang="en-US"/>
          </a:p>
        </p:txBody>
      </p:sp>
      <p:sp>
        <p:nvSpPr>
          <p:cNvPr id="6" name="Altbilgi Yer Tutucusu 2"/>
          <p:cNvSpPr>
            <a:spLocks noGrp="1"/>
          </p:cNvSpPr>
          <p:nvPr>
            <p:ph type="ftr" sz="quarter" idx="11"/>
          </p:nvPr>
        </p:nvSpPr>
        <p:spPr/>
        <p:txBody>
          <a:bodyPr/>
          <a:lstStyle>
            <a:lvl1pPr>
              <a:defRPr/>
            </a:lvl1pPr>
          </a:lstStyle>
          <a:p>
            <a:pPr>
              <a:defRPr/>
            </a:pPr>
            <a:endParaRPr lang="en-US"/>
          </a:p>
        </p:txBody>
      </p:sp>
      <p:sp>
        <p:nvSpPr>
          <p:cNvPr id="7" name="Slayt Numarası Yer Tutucusu 22"/>
          <p:cNvSpPr>
            <a:spLocks noGrp="1"/>
          </p:cNvSpPr>
          <p:nvPr>
            <p:ph type="sldNum" sz="quarter" idx="12"/>
          </p:nvPr>
        </p:nvSpPr>
        <p:spPr/>
        <p:txBody>
          <a:bodyPr/>
          <a:lstStyle>
            <a:lvl1pPr>
              <a:defRPr/>
            </a:lvl1pPr>
          </a:lstStyle>
          <a:p>
            <a:fld id="{0B9EA88B-552B-4B60-AAFE-DE41CC2BC34F}" type="slidenum">
              <a:rPr lang="tr-TR" altLang="en-US"/>
              <a:pPr/>
              <a:t>‹#›</a:t>
            </a:fld>
            <a:endParaRPr lang="tr-TR" altLang="en-US"/>
          </a:p>
        </p:txBody>
      </p:sp>
    </p:spTree>
    <p:extLst>
      <p:ext uri="{BB962C8B-B14F-4D97-AF65-F5344CB8AC3E}">
        <p14:creationId xmlns:p14="http://schemas.microsoft.com/office/powerpoint/2010/main" val="56462668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1027" name="Metin Yer Tutucusu 12"/>
          <p:cNvSpPr>
            <a:spLocks noGrp="1"/>
          </p:cNvSpPr>
          <p:nvPr>
            <p:ph type="body" idx="1"/>
          </p:nvPr>
        </p:nvSpPr>
        <p:spPr bwMode="auto">
          <a:xfrm>
            <a:off x="495300" y="1600200"/>
            <a:ext cx="8915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a:off x="495300" y="6416675"/>
            <a:ext cx="23114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Arial" charset="0"/>
              </a:defRPr>
            </a:lvl1pPr>
          </a:lstStyle>
          <a:p>
            <a:pPr>
              <a:defRPr/>
            </a:pPr>
            <a:fld id="{20D76C00-CEBE-4B64-A992-AD2519DE8EC8}" type="datetimeFigureOut">
              <a:rPr lang="en-US"/>
              <a:pPr>
                <a:defRPr/>
              </a:pPr>
              <a:t>1/26/2015</a:t>
            </a:fld>
            <a:endParaRPr lang="en-US"/>
          </a:p>
        </p:txBody>
      </p:sp>
      <p:sp>
        <p:nvSpPr>
          <p:cNvPr id="3" name="Altbilgi Yer Tutucusu 2"/>
          <p:cNvSpPr>
            <a:spLocks noGrp="1"/>
          </p:cNvSpPr>
          <p:nvPr>
            <p:ph type="ftr" sz="quarter" idx="3"/>
          </p:nvPr>
        </p:nvSpPr>
        <p:spPr>
          <a:xfrm>
            <a:off x="3384550" y="6416675"/>
            <a:ext cx="31369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23" name="Slayt Numarası Yer Tutucusu 22"/>
          <p:cNvSpPr>
            <a:spLocks noGrp="1"/>
          </p:cNvSpPr>
          <p:nvPr>
            <p:ph type="sldNum" sz="quarter" idx="4"/>
          </p:nvPr>
        </p:nvSpPr>
        <p:spPr>
          <a:xfrm>
            <a:off x="8585200" y="6416675"/>
            <a:ext cx="8255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95C62892-4940-4877-B4A0-BF7CB0FD510F}" type="slidenum">
              <a:rPr lang="tr-TR" altLang="en-US"/>
              <a:pPr/>
              <a:t>‹#›</a:t>
            </a:fld>
            <a:endParaRPr lang="tr-TR" altLang="en-US"/>
          </a:p>
        </p:txBody>
      </p:sp>
      <p:pic>
        <p:nvPicPr>
          <p:cNvPr id="1031" name="11 Resim" descr="KOÇ beyaz.g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93688" y="6453188"/>
            <a:ext cx="97631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5566" r:id="rId1"/>
    <p:sldLayoutId id="2147485567" r:id="rId2"/>
    <p:sldLayoutId id="2147485568" r:id="rId3"/>
    <p:sldLayoutId id="2147485569" r:id="rId4"/>
    <p:sldLayoutId id="2147485570" r:id="rId5"/>
    <p:sldLayoutId id="2147485571" r:id="rId6"/>
    <p:sldLayoutId id="2147485572" r:id="rId7"/>
    <p:sldLayoutId id="2147485573" r:id="rId8"/>
    <p:sldLayoutId id="2147485574" r:id="rId9"/>
    <p:sldLayoutId id="2147485575" r:id="rId10"/>
    <p:sldLayoutId id="2147485576"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anose="020B0602030504020204" pitchFamily="34" charset="0"/>
        </a:defRPr>
      </a:lvl2pPr>
      <a:lvl3pPr algn="ctr" rtl="0" eaLnBrk="0" fontAlgn="base" hangingPunct="0">
        <a:spcBef>
          <a:spcPct val="0"/>
        </a:spcBef>
        <a:spcAft>
          <a:spcPct val="0"/>
        </a:spcAft>
        <a:defRPr sz="4100" b="1">
          <a:solidFill>
            <a:schemeClr val="tx1"/>
          </a:solidFill>
          <a:latin typeface="Lucida Sans" panose="020B0602030504020204" pitchFamily="34" charset="0"/>
        </a:defRPr>
      </a:lvl3pPr>
      <a:lvl4pPr algn="ctr" rtl="0" eaLnBrk="0" fontAlgn="base" hangingPunct="0">
        <a:spcBef>
          <a:spcPct val="0"/>
        </a:spcBef>
        <a:spcAft>
          <a:spcPct val="0"/>
        </a:spcAft>
        <a:defRPr sz="4100" b="1">
          <a:solidFill>
            <a:schemeClr val="tx1"/>
          </a:solidFill>
          <a:latin typeface="Lucida Sans" panose="020B0602030504020204" pitchFamily="34" charset="0"/>
        </a:defRPr>
      </a:lvl4pPr>
      <a:lvl5pPr algn="ctr" rtl="0" eaLnBrk="0" fontAlgn="base" hangingPunct="0">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nselleurope.com/industrial/pdf/glove_sizing_chart/Glove%20Sizing%20Chart%20E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76.xml.rels><?xml version="1.0" encoding="UTF-8" standalone="yes"?>
<Relationships xmlns="http://schemas.openxmlformats.org/package/2006/relationships"><Relationship Id="rId3" Type="http://schemas.openxmlformats.org/officeDocument/2006/relationships/hyperlink" Target="http://www.niroflex.com/" TargetMode="External"/><Relationship Id="rId2" Type="http://schemas.openxmlformats.org/officeDocument/2006/relationships/hyperlink" Target="http://www.starlinesafety.com/" TargetMode="External"/><Relationship Id="rId1" Type="http://schemas.openxmlformats.org/officeDocument/2006/relationships/slideLayout" Target="../slideLayouts/slideLayout2.xml"/><Relationship Id="rId4" Type="http://schemas.openxmlformats.org/officeDocument/2006/relationships/hyperlink" Target="http://www.isguvenlikmarket.com/"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a:xfrm>
            <a:off x="356559" y="2996990"/>
            <a:ext cx="6623484" cy="1523252"/>
          </a:xfrm>
        </p:spPr>
        <p:txBody>
          <a:bodyPr>
            <a:normAutofit fontScale="90000"/>
          </a:bodyPr>
          <a:lstStyle/>
          <a:p>
            <a:pPr eaLnBrk="1" fontAlgn="auto" hangingPunct="1">
              <a:spcAft>
                <a:spcPts val="0"/>
              </a:spcAft>
              <a:defRPr/>
            </a:pPr>
            <a:r>
              <a:rPr lang="tr-TR" sz="3600" dirty="0" smtClean="0">
                <a:solidFill>
                  <a:schemeClr val="bg1"/>
                </a:solidFill>
              </a:rPr>
              <a:t>KİŞİSEL KORUYUCU DONANIM - İŞ ELDİVENLERİ</a:t>
            </a:r>
            <a:r>
              <a:rPr lang="tr-TR" sz="3600" dirty="0" smtClean="0">
                <a:solidFill>
                  <a:srgbClr val="007CC2"/>
                </a:solidFill>
              </a:rPr>
              <a:t/>
            </a:r>
            <a:br>
              <a:rPr lang="tr-TR" sz="3600" dirty="0" smtClean="0">
                <a:solidFill>
                  <a:srgbClr val="007CC2"/>
                </a:solidFill>
              </a:rPr>
            </a:br>
            <a:endParaRPr lang="tr-TR" sz="3600" dirty="0" smtClean="0">
              <a:solidFill>
                <a:srgbClr val="007CC2"/>
              </a:solidFill>
            </a:endParaRPr>
          </a:p>
        </p:txBody>
      </p:sp>
      <p:sp>
        <p:nvSpPr>
          <p:cNvPr id="13315" name="Metin kutusu 1"/>
          <p:cNvSpPr txBox="1">
            <a:spLocks noChangeArrowheads="1"/>
          </p:cNvSpPr>
          <p:nvPr/>
        </p:nvSpPr>
        <p:spPr bwMode="auto">
          <a:xfrm>
            <a:off x="7200900" y="5600700"/>
            <a:ext cx="21177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tr-TR" altLang="tr-TR" sz="1600">
                <a:solidFill>
                  <a:schemeClr val="bg1"/>
                </a:solidFill>
              </a:rPr>
              <a:t>OKAN ÖZTÜRK</a:t>
            </a:r>
          </a:p>
          <a:p>
            <a:pPr algn="ctr" eaLnBrk="1" hangingPunct="1"/>
            <a:r>
              <a:rPr lang="tr-TR" altLang="tr-TR" sz="900">
                <a:solidFill>
                  <a:schemeClr val="bg1"/>
                </a:solidFill>
              </a:rPr>
              <a:t>Çevre mühendisi/C sınıfı iş güvenliği uzmanı</a:t>
            </a:r>
          </a:p>
          <a:p>
            <a:pPr algn="ctr" eaLnBrk="1" hangingPunct="1"/>
            <a:r>
              <a:rPr lang="tr-TR" altLang="tr-TR" sz="900">
                <a:solidFill>
                  <a:schemeClr val="bg1"/>
                </a:solidFill>
              </a:rPr>
              <a:t>27.03.2014</a:t>
            </a:r>
          </a:p>
        </p:txBody>
      </p:sp>
      <p:sp>
        <p:nvSpPr>
          <p:cNvPr id="13316" name="Metin kutusu 1"/>
          <p:cNvSpPr txBox="1">
            <a:spLocks noChangeArrowheads="1"/>
          </p:cNvSpPr>
          <p:nvPr/>
        </p:nvSpPr>
        <p:spPr bwMode="auto">
          <a:xfrm>
            <a:off x="555625" y="5600700"/>
            <a:ext cx="21177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tr-TR" altLang="tr-TR" sz="1600">
                <a:solidFill>
                  <a:schemeClr val="bg1"/>
                </a:solidFill>
              </a:rPr>
              <a:t>GÖKÇE AYDIN</a:t>
            </a:r>
          </a:p>
          <a:p>
            <a:pPr algn="ctr" eaLnBrk="1" hangingPunct="1"/>
            <a:r>
              <a:rPr lang="tr-TR" altLang="tr-TR" sz="900">
                <a:solidFill>
                  <a:schemeClr val="bg1"/>
                </a:solidFill>
              </a:rPr>
              <a:t>Kimyager/C sınıfı iş güvenliği uzmanı </a:t>
            </a:r>
          </a:p>
          <a:p>
            <a:pPr algn="ctr" eaLnBrk="1" hangingPunct="1"/>
            <a:r>
              <a:rPr lang="tr-TR" altLang="tr-TR" sz="900">
                <a:solidFill>
                  <a:schemeClr val="bg1"/>
                </a:solidFill>
              </a:rPr>
              <a:t>27.03.2014</a:t>
            </a:r>
          </a:p>
        </p:txBody>
      </p:sp>
      <p:pic>
        <p:nvPicPr>
          <p:cNvPr id="13317" name="Picture 5" descr="uygun is eldiveni nasil secil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71438"/>
            <a:ext cx="212407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53988"/>
            <a:ext cx="289560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Hangi standartlar sorusu…</a:t>
            </a:r>
            <a:endParaRPr lang="tr-TR" dirty="0"/>
          </a:p>
        </p:txBody>
      </p:sp>
      <p:graphicFrame>
        <p:nvGraphicFramePr>
          <p:cNvPr id="5" name="İçerik Yer Tutucusu 4"/>
          <p:cNvGraphicFramePr>
            <a:graphicFrameLocks noGrp="1"/>
          </p:cNvGraphicFramePr>
          <p:nvPr>
            <p:ph idx="1"/>
          </p:nvPr>
        </p:nvGraphicFramePr>
        <p:xfrm>
          <a:off x="557213" y="1689100"/>
          <a:ext cx="8951912" cy="3105150"/>
        </p:xfrm>
        <a:graphic>
          <a:graphicData uri="http://schemas.openxmlformats.org/drawingml/2006/table">
            <a:tbl>
              <a:tblPr/>
              <a:tblGrid>
                <a:gridCol w="2985328"/>
                <a:gridCol w="2985328"/>
                <a:gridCol w="2981255"/>
              </a:tblGrid>
              <a:tr h="624181">
                <a:tc>
                  <a:txBody>
                    <a:bodyPr/>
                    <a:lstStyle/>
                    <a:p>
                      <a:pPr>
                        <a:lnSpc>
                          <a:spcPts val="1200"/>
                        </a:lnSpc>
                        <a:spcAft>
                          <a:spcPts val="0"/>
                        </a:spcAft>
                      </a:pPr>
                      <a:r>
                        <a:rPr lang="tr-TR" sz="800" dirty="0">
                          <a:effectLst/>
                          <a:latin typeface="Arial"/>
                        </a:rPr>
                        <a:t>25 Temmuz 2012 ÇARŞAMBA</a:t>
                      </a:r>
                      <a:endParaRPr lang="tr-TR" sz="1200" dirty="0">
                        <a:effectLst/>
                        <a:latin typeface="Times New Roman"/>
                      </a:endParaRPr>
                    </a:p>
                  </a:txBody>
                  <a:tcPr marL="68570" marR="6857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200" b="1">
                          <a:solidFill>
                            <a:srgbClr val="800080"/>
                          </a:solidFill>
                          <a:effectLst/>
                          <a:latin typeface="Palatino Linotype"/>
                        </a:rPr>
                        <a:t>Resmî Gazete</a:t>
                      </a:r>
                      <a:endParaRPr lang="tr-TR" sz="1200">
                        <a:effectLst/>
                        <a:latin typeface="Times New Roman"/>
                      </a:endParaRPr>
                    </a:p>
                  </a:txBody>
                  <a:tcPr marL="68570" marR="6857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800">
                          <a:effectLst/>
                          <a:latin typeface="Arial"/>
                        </a:rPr>
                        <a:t>Sayı : 28364</a:t>
                      </a:r>
                      <a:endParaRPr lang="tr-TR" sz="1200">
                        <a:effectLst/>
                        <a:latin typeface="Times New Roman"/>
                      </a:endParaRPr>
                    </a:p>
                  </a:txBody>
                  <a:tcPr marL="68570" marR="68570" marT="0" marB="0" anchor="ctr">
                    <a:lnL>
                      <a:noFill/>
                    </a:lnL>
                    <a:lnR>
                      <a:noFill/>
                    </a:lnR>
                    <a:lnT>
                      <a:noFill/>
                    </a:lnT>
                    <a:lnB w="12700" cap="flat" cmpd="sng" algn="ctr">
                      <a:solidFill>
                        <a:srgbClr val="660066"/>
                      </a:solidFill>
                      <a:prstDash val="solid"/>
                      <a:round/>
                      <a:headEnd type="none" w="med" len="med"/>
                      <a:tailEnd type="none" w="med" len="med"/>
                    </a:lnB>
                  </a:tcPr>
                </a:tc>
              </a:tr>
              <a:tr h="945131">
                <a:tc gridSpan="3">
                  <a:txBody>
                    <a:bodyPr/>
                    <a:lstStyle/>
                    <a:p>
                      <a:pPr algn="ctr"/>
                      <a:r>
                        <a:rPr lang="tr-TR" sz="3200" b="1" dirty="0">
                          <a:solidFill>
                            <a:srgbClr val="000080"/>
                          </a:solidFill>
                          <a:effectLst/>
                          <a:latin typeface="Arial"/>
                        </a:rPr>
                        <a:t>TEBLİĞ</a:t>
                      </a:r>
                      <a:endParaRPr lang="tr-TR" sz="3200" dirty="0">
                        <a:effectLst/>
                        <a:latin typeface="Times New Roman"/>
                      </a:endParaRPr>
                    </a:p>
                  </a:txBody>
                  <a:tcPr marL="68570" marR="6857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r>
              <a:tr h="1535838">
                <a:tc gridSpan="3">
                  <a:txBody>
                    <a:bodyPr/>
                    <a:lstStyle/>
                    <a:p>
                      <a:pPr indent="359410" algn="ctr">
                        <a:lnSpc>
                          <a:spcPct val="200000"/>
                        </a:lnSpc>
                      </a:pPr>
                      <a:r>
                        <a:rPr lang="tr-TR" sz="1600" dirty="0">
                          <a:effectLst/>
                          <a:latin typeface="Times New Roman"/>
                        </a:rPr>
                        <a:t>Çalışma ve Sosyal Güvenlik Bakanlığından:</a:t>
                      </a:r>
                    </a:p>
                    <a:p>
                      <a:pPr algn="ctr">
                        <a:lnSpc>
                          <a:spcPct val="200000"/>
                        </a:lnSpc>
                        <a:spcBef>
                          <a:spcPts val="280"/>
                        </a:spcBef>
                      </a:pPr>
                      <a:r>
                        <a:rPr lang="tr-TR" sz="1600" dirty="0">
                          <a:effectLst/>
                          <a:latin typeface="Times New Roman"/>
                        </a:rPr>
                        <a:t>KİŞİSEL KORUYUCU DONANIMLARLA İLGİLİ UYUMLAŞTIRILMIŞ</a:t>
                      </a:r>
                    </a:p>
                    <a:p>
                      <a:pPr algn="ctr">
                        <a:lnSpc>
                          <a:spcPct val="200000"/>
                        </a:lnSpc>
                        <a:spcAft>
                          <a:spcPts val="850"/>
                        </a:spcAft>
                      </a:pPr>
                      <a:r>
                        <a:rPr lang="tr-TR" sz="1600" dirty="0">
                          <a:effectLst/>
                          <a:latin typeface="Times New Roman"/>
                        </a:rPr>
                        <a:t>ULUSAL STANDARTLARA DAİR TEBLİĞ</a:t>
                      </a:r>
                    </a:p>
                  </a:txBody>
                  <a:tcPr marL="68570" marR="68570" marT="0" marB="0" anchor="ctr">
                    <a:lnL>
                      <a:noFill/>
                    </a:lnL>
                    <a:lnR>
                      <a:noFill/>
                    </a:lnR>
                    <a:lnT>
                      <a:noFill/>
                    </a:lnT>
                    <a:lnB>
                      <a:noFill/>
                    </a:lnB>
                  </a:tcPr>
                </a:tc>
                <a:tc hMerge="1">
                  <a:txBody>
                    <a:bodyPr/>
                    <a:lstStyle/>
                    <a:p>
                      <a:endParaRPr lang="tr-TR"/>
                    </a:p>
                  </a:txBody>
                  <a:tcPr/>
                </a:tc>
                <a:tc hMerge="1">
                  <a:txBody>
                    <a:bodyPr/>
                    <a:lstStyle/>
                    <a:p>
                      <a:endParaRPr lang="tr-TR"/>
                    </a:p>
                  </a:txBody>
                  <a:tcPr/>
                </a:tc>
              </a:tr>
            </a:tbl>
          </a:graphicData>
        </a:graphic>
      </p:graphicFrame>
      <p:sp>
        <p:nvSpPr>
          <p:cNvPr id="2253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F95664A-7D67-4FE4-9F2E-AB0D20197A01}" type="slidenum">
              <a:rPr lang="tr-TR" altLang="en-US">
                <a:solidFill>
                  <a:srgbClr val="BCBCBC"/>
                </a:solidFill>
              </a:rPr>
              <a:pPr/>
              <a:t>10</a:t>
            </a:fld>
            <a:endParaRPr lang="tr-TR" altLang="en-US">
              <a:solidFill>
                <a:srgbClr val="BCBCB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325" y="263525"/>
            <a:ext cx="9007475" cy="735013"/>
          </a:xfrm>
        </p:spPr>
        <p:txBody>
          <a:bodyPr/>
          <a:lstStyle/>
          <a:p>
            <a:pPr eaLnBrk="1" fontAlgn="auto" hangingPunct="1">
              <a:spcAft>
                <a:spcPts val="0"/>
              </a:spcAft>
              <a:defRPr/>
            </a:pPr>
            <a:r>
              <a:rPr lang="en-US" sz="2400" smtClean="0">
                <a:solidFill>
                  <a:srgbClr val="FF0000"/>
                </a:solidFill>
              </a:rPr>
              <a:t>DOĞRU ELDİVENLERİ </a:t>
            </a:r>
            <a:r>
              <a:rPr lang="tr-TR" sz="2400" smtClean="0">
                <a:solidFill>
                  <a:srgbClr val="FF0000"/>
                </a:solidFill>
              </a:rPr>
              <a:t>KULLANMAK!!! ÖNEMLİDİR…</a:t>
            </a:r>
            <a:endParaRPr lang="en-US" sz="2400" smtClean="0">
              <a:solidFill>
                <a:srgbClr val="FF0000"/>
              </a:solidFill>
            </a:endParaRPr>
          </a:p>
        </p:txBody>
      </p:sp>
      <p:sp>
        <p:nvSpPr>
          <p:cNvPr id="4099" name="Content Placeholder 2"/>
          <p:cNvSpPr>
            <a:spLocks noGrp="1"/>
          </p:cNvSpPr>
          <p:nvPr>
            <p:ph idx="1"/>
          </p:nvPr>
        </p:nvSpPr>
        <p:spPr>
          <a:xfrm>
            <a:off x="266700" y="2035175"/>
            <a:ext cx="9550400" cy="3041650"/>
          </a:xfrm>
        </p:spPr>
        <p:txBody>
          <a:bodyPr>
            <a:normAutofit/>
          </a:bodyPr>
          <a:lstStyle/>
          <a:p>
            <a:pPr marL="0" indent="0" eaLnBrk="1" fontAlgn="auto" hangingPunct="1">
              <a:spcAft>
                <a:spcPts val="0"/>
              </a:spcAft>
              <a:buClr>
                <a:schemeClr val="tx1">
                  <a:shade val="95000"/>
                </a:schemeClr>
              </a:buClr>
              <a:buFont typeface="Wingdings 2" panose="05020102010507070707" pitchFamily="18" charset="2"/>
              <a:buNone/>
              <a:defRPr/>
            </a:pPr>
            <a:r>
              <a:rPr lang="tr-TR" sz="1800" b="1" dirty="0" smtClean="0">
                <a:solidFill>
                  <a:schemeClr val="bg1"/>
                </a:solidFill>
              </a:rPr>
              <a:t>1. AŞAMA </a:t>
            </a:r>
          </a:p>
          <a:p>
            <a:pPr marL="0" indent="0" eaLnBrk="1" fontAlgn="auto" hangingPunct="1">
              <a:spcAft>
                <a:spcPts val="0"/>
              </a:spcAft>
              <a:buClr>
                <a:schemeClr val="tx1">
                  <a:shade val="95000"/>
                </a:schemeClr>
              </a:buClr>
              <a:buFont typeface="Wingdings" pitchFamily="2" charset="2"/>
              <a:buNone/>
              <a:defRPr/>
            </a:pPr>
            <a:r>
              <a:rPr lang="tr-TR" sz="1800" b="1" dirty="0" smtClean="0">
                <a:solidFill>
                  <a:schemeClr val="bg1"/>
                </a:solidFill>
              </a:rPr>
              <a:t>NE TÜR BİR KORUMAYA İHTİYACINIZ VAR ? </a:t>
            </a:r>
          </a:p>
          <a:p>
            <a:pPr marL="548640" indent="-411480" eaLnBrk="1" fontAlgn="auto" hangingPunct="1">
              <a:spcAft>
                <a:spcPts val="0"/>
              </a:spcAft>
              <a:buClr>
                <a:schemeClr val="tx1">
                  <a:shade val="95000"/>
                </a:schemeClr>
              </a:buClr>
              <a:buFont typeface="Wingdings 2"/>
              <a:buChar char=""/>
              <a:defRPr/>
            </a:pPr>
            <a:endParaRPr lang="tr-TR" sz="1800" b="1"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b="1" dirty="0" smtClean="0">
                <a:solidFill>
                  <a:schemeClr val="bg1"/>
                </a:solidFill>
              </a:rPr>
              <a:t>İlk önce yapılan </a:t>
            </a:r>
            <a:r>
              <a:rPr lang="tr-TR" sz="1800" b="1" dirty="0">
                <a:solidFill>
                  <a:schemeClr val="bg1"/>
                </a:solidFill>
              </a:rPr>
              <a:t>iş </a:t>
            </a:r>
            <a:r>
              <a:rPr lang="tr-TR" sz="1800" b="1" dirty="0" smtClean="0">
                <a:solidFill>
                  <a:schemeClr val="bg1"/>
                </a:solidFill>
              </a:rPr>
              <a:t>için </a:t>
            </a:r>
            <a:r>
              <a:rPr lang="tr-TR" sz="1800" b="1" dirty="0">
                <a:solidFill>
                  <a:schemeClr val="bg1"/>
                </a:solidFill>
              </a:rPr>
              <a:t>hangi </a:t>
            </a:r>
            <a:r>
              <a:rPr lang="tr-TR" sz="1800" b="1" dirty="0" smtClean="0">
                <a:solidFill>
                  <a:schemeClr val="bg1"/>
                </a:solidFill>
              </a:rPr>
              <a:t>tür </a:t>
            </a:r>
            <a:r>
              <a:rPr lang="tr-TR" sz="1800" b="1" dirty="0">
                <a:solidFill>
                  <a:schemeClr val="bg1"/>
                </a:solidFill>
              </a:rPr>
              <a:t>korumanın gerekli olduğuna karar </a:t>
            </a:r>
            <a:r>
              <a:rPr lang="tr-TR" sz="1800" b="1" dirty="0" smtClean="0">
                <a:solidFill>
                  <a:schemeClr val="bg1"/>
                </a:solidFill>
              </a:rPr>
              <a:t>verilmelidir. </a:t>
            </a:r>
          </a:p>
          <a:p>
            <a:pPr marL="0" indent="0" eaLnBrk="1" fontAlgn="auto" hangingPunct="1">
              <a:spcAft>
                <a:spcPts val="0"/>
              </a:spcAft>
              <a:buClr>
                <a:schemeClr val="tx1">
                  <a:shade val="95000"/>
                </a:schemeClr>
              </a:buClr>
              <a:buFont typeface="Wingdings" pitchFamily="2" charset="2"/>
              <a:buNone/>
              <a:defRPr/>
            </a:pPr>
            <a:endParaRPr lang="tr-TR" sz="1800" b="1"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b="1" dirty="0" smtClean="0">
                <a:solidFill>
                  <a:schemeClr val="bg1"/>
                </a:solidFill>
              </a:rPr>
              <a:t>Genel olarak eldivenler özel </a:t>
            </a:r>
            <a:r>
              <a:rPr lang="tr-TR" sz="1800" b="1" dirty="0">
                <a:solidFill>
                  <a:schemeClr val="bg1"/>
                </a:solidFill>
              </a:rPr>
              <a:t>gereksinimleri </a:t>
            </a:r>
            <a:r>
              <a:rPr lang="tr-TR" sz="1800" b="1" dirty="0" smtClean="0">
                <a:solidFill>
                  <a:schemeClr val="bg1"/>
                </a:solidFill>
              </a:rPr>
              <a:t>karşılayacak şekilde ü</a:t>
            </a:r>
            <a:r>
              <a:rPr lang="tr-TR" sz="1800" b="1" dirty="0">
                <a:solidFill>
                  <a:schemeClr val="bg1"/>
                </a:solidFill>
              </a:rPr>
              <a:t>ç</a:t>
            </a:r>
            <a:r>
              <a:rPr lang="tr-TR" sz="1800" b="1" dirty="0" smtClean="0">
                <a:solidFill>
                  <a:schemeClr val="bg1"/>
                </a:solidFill>
              </a:rPr>
              <a:t> </a:t>
            </a:r>
            <a:r>
              <a:rPr lang="tr-TR" sz="1800" b="1" dirty="0">
                <a:solidFill>
                  <a:schemeClr val="bg1"/>
                </a:solidFill>
              </a:rPr>
              <a:t>koruma kategorisine </a:t>
            </a:r>
            <a:r>
              <a:rPr lang="tr-TR" sz="1800" b="1" dirty="0" smtClean="0">
                <a:solidFill>
                  <a:schemeClr val="bg1"/>
                </a:solidFill>
              </a:rPr>
              <a:t>ayrılır.</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8EA8EFE-71CC-4A47-9B12-3DA7A8992BB5}" type="slidenum">
              <a:rPr lang="tr-TR" altLang="tr-TR">
                <a:solidFill>
                  <a:schemeClr val="bg1"/>
                </a:solidFill>
              </a:rPr>
              <a:pPr/>
              <a:t>11</a:t>
            </a:fld>
            <a:endParaRPr lang="tr-TR" altLang="tr-T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ircle(in)">
                                      <p:cBhvr>
                                        <p:cTn id="7" dur="2000"/>
                                        <p:tgtEl>
                                          <p:spTgt spid="409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circle(in)">
                                      <p:cBhvr>
                                        <p:cTn id="10" dur="2000"/>
                                        <p:tgtEl>
                                          <p:spTgt spid="40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fade">
                                      <p:cBhvr>
                                        <p:cTn id="20" dur="500"/>
                                        <p:tgtEl>
                                          <p:spTgt spid="409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animEffect transition="in" filter="fade">
                                      <p:cBhvr>
                                        <p:cTn id="23"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075" y="195263"/>
            <a:ext cx="9007475" cy="735012"/>
          </a:xfrm>
        </p:spPr>
        <p:txBody>
          <a:bodyPr/>
          <a:lstStyle/>
          <a:p>
            <a:pPr eaLnBrk="1" fontAlgn="auto" hangingPunct="1">
              <a:spcAft>
                <a:spcPts val="0"/>
              </a:spcAft>
              <a:defRPr/>
            </a:pPr>
            <a:r>
              <a:rPr lang="tr-TR" sz="2400" dirty="0" smtClean="0">
                <a:solidFill>
                  <a:srgbClr val="FF3300"/>
                </a:solidFill>
              </a:rPr>
              <a:t>KORUMA KATEGORİLERİ</a:t>
            </a:r>
            <a:endParaRPr lang="en-US" sz="2400" dirty="0" smtClean="0">
              <a:solidFill>
                <a:srgbClr val="FF3300"/>
              </a:solidFill>
            </a:endParaRPr>
          </a:p>
        </p:txBody>
      </p:sp>
      <p:sp useBgFill="1">
        <p:nvSpPr>
          <p:cNvPr id="4099" name="Content Placeholder 2"/>
          <p:cNvSpPr>
            <a:spLocks noGrp="1"/>
          </p:cNvSpPr>
          <p:nvPr>
            <p:ph idx="1"/>
          </p:nvPr>
        </p:nvSpPr>
        <p:spPr>
          <a:xfrm>
            <a:off x="153988" y="1379538"/>
            <a:ext cx="9550400" cy="4929187"/>
          </a:xfrm>
        </p:spPr>
        <p:txBody>
          <a:bodyPr>
            <a:normAutofit/>
          </a:bodyPr>
          <a:lstStyle/>
          <a:p>
            <a:pPr marL="0" indent="0" eaLnBrk="1" fontAlgn="auto" hangingPunct="1">
              <a:spcAft>
                <a:spcPts val="0"/>
              </a:spcAft>
              <a:buClr>
                <a:schemeClr val="tx1">
                  <a:shade val="95000"/>
                </a:schemeClr>
              </a:buClr>
              <a:buFont typeface="Wingdings" pitchFamily="2" charset="2"/>
              <a:buNone/>
              <a:defRPr/>
            </a:pPr>
            <a:r>
              <a:rPr lang="tr-TR" sz="1800" b="1" dirty="0" smtClean="0">
                <a:solidFill>
                  <a:schemeClr val="bg1"/>
                </a:solidFill>
              </a:rPr>
              <a:t>1- MEKANİK </a:t>
            </a:r>
            <a:r>
              <a:rPr lang="tr-TR" sz="1800" b="1" dirty="0">
                <a:solidFill>
                  <a:schemeClr val="bg1"/>
                </a:solidFill>
              </a:rPr>
              <a:t>KORUMA </a:t>
            </a:r>
            <a:endParaRPr lang="tr-TR" sz="1800" b="1"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Ç</a:t>
            </a:r>
            <a:r>
              <a:rPr lang="tr-TR" sz="1800" dirty="0" smtClean="0">
                <a:solidFill>
                  <a:schemeClr val="bg1"/>
                </a:solidFill>
              </a:rPr>
              <a:t>alışanları </a:t>
            </a:r>
            <a:r>
              <a:rPr lang="tr-TR" sz="1800" dirty="0">
                <a:solidFill>
                  <a:schemeClr val="bg1"/>
                </a:solidFill>
              </a:rPr>
              <a:t>kesiklere, </a:t>
            </a:r>
            <a:r>
              <a:rPr lang="tr-TR" sz="1800" dirty="0" smtClean="0">
                <a:solidFill>
                  <a:schemeClr val="bg1"/>
                </a:solidFill>
              </a:rPr>
              <a:t>çapaklara, </a:t>
            </a:r>
            <a:r>
              <a:rPr lang="tr-TR" sz="1800" dirty="0">
                <a:solidFill>
                  <a:schemeClr val="bg1"/>
                </a:solidFill>
              </a:rPr>
              <a:t>delinmelere ve el yorgunluğuna karşı korur</a:t>
            </a:r>
            <a:r>
              <a:rPr lang="tr-TR" sz="1800" dirty="0" smtClean="0">
                <a:solidFill>
                  <a:schemeClr val="bg1"/>
                </a:solidFill>
              </a:rPr>
              <a:t>.</a:t>
            </a:r>
          </a:p>
          <a:p>
            <a:pPr marL="0" indent="0" eaLnBrk="1" fontAlgn="auto" hangingPunct="1">
              <a:spcAft>
                <a:spcPts val="0"/>
              </a:spcAft>
              <a:buClr>
                <a:schemeClr val="tx1">
                  <a:shade val="95000"/>
                </a:schemeClr>
              </a:buClr>
              <a:buFont typeface="Wingdings" pitchFamily="2" charset="2"/>
              <a:buNone/>
              <a:defRPr/>
            </a:pPr>
            <a:endParaRPr lang="tr-TR" sz="1800"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b="1" dirty="0" smtClean="0">
                <a:solidFill>
                  <a:schemeClr val="bg1"/>
                </a:solidFill>
              </a:rPr>
              <a:t>2- KİMYASAL </a:t>
            </a:r>
            <a:r>
              <a:rPr lang="tr-TR" sz="1800" b="1" dirty="0">
                <a:solidFill>
                  <a:schemeClr val="bg1"/>
                </a:solidFill>
              </a:rPr>
              <a:t>VE SIVI KORUMASI </a:t>
            </a:r>
            <a:endParaRPr lang="tr-TR" sz="1800" b="1"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smtClean="0">
                <a:solidFill>
                  <a:schemeClr val="bg1"/>
                </a:solidFill>
              </a:rPr>
              <a:t>Çalışanları </a:t>
            </a:r>
            <a:r>
              <a:rPr lang="tr-TR" sz="1800" dirty="0">
                <a:solidFill>
                  <a:schemeClr val="bg1"/>
                </a:solidFill>
              </a:rPr>
              <a:t>tehlikeli kimyasallara ve sıvılara karşı korur</a:t>
            </a:r>
            <a:r>
              <a:rPr lang="tr-TR" sz="1800" dirty="0" smtClean="0">
                <a:solidFill>
                  <a:schemeClr val="bg1"/>
                </a:solidFill>
              </a:rPr>
              <a:t>.</a:t>
            </a:r>
          </a:p>
          <a:p>
            <a:pPr marL="0" indent="0" eaLnBrk="1" fontAlgn="auto" hangingPunct="1">
              <a:spcAft>
                <a:spcPts val="0"/>
              </a:spcAft>
              <a:buClr>
                <a:schemeClr val="tx1">
                  <a:shade val="95000"/>
                </a:schemeClr>
              </a:buClr>
              <a:buFont typeface="Wingdings" pitchFamily="2" charset="2"/>
              <a:buNone/>
              <a:defRPr/>
            </a:pPr>
            <a:endParaRPr lang="tr-TR" sz="1800"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b="1" dirty="0" smtClean="0">
                <a:solidFill>
                  <a:schemeClr val="bg1"/>
                </a:solidFill>
              </a:rPr>
              <a:t>3- </a:t>
            </a:r>
            <a:r>
              <a:rPr lang="tr-TR" sz="1800" b="1" dirty="0">
                <a:solidFill>
                  <a:schemeClr val="bg1"/>
                </a:solidFill>
              </a:rPr>
              <a:t>Ü</a:t>
            </a:r>
            <a:r>
              <a:rPr lang="fi-FI" sz="1800" b="1" dirty="0" smtClean="0">
                <a:solidFill>
                  <a:schemeClr val="bg1"/>
                </a:solidFill>
              </a:rPr>
              <a:t>R</a:t>
            </a:r>
            <a:r>
              <a:rPr lang="tr-TR" sz="1800" b="1" dirty="0" smtClean="0">
                <a:solidFill>
                  <a:schemeClr val="bg1"/>
                </a:solidFill>
              </a:rPr>
              <a:t>Ü</a:t>
            </a:r>
            <a:r>
              <a:rPr lang="fi-FI" sz="1800" b="1" dirty="0" smtClean="0">
                <a:solidFill>
                  <a:schemeClr val="bg1"/>
                </a:solidFill>
              </a:rPr>
              <a:t>N </a:t>
            </a:r>
            <a:r>
              <a:rPr lang="fi-FI" sz="1800" b="1" dirty="0">
                <a:solidFill>
                  <a:schemeClr val="bg1"/>
                </a:solidFill>
              </a:rPr>
              <a:t>KORUMASI </a:t>
            </a:r>
            <a:endParaRPr lang="tr-TR" sz="1800" b="1"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smtClean="0">
                <a:solidFill>
                  <a:schemeClr val="bg1"/>
                </a:solidFill>
              </a:rPr>
              <a:t>Kontrollü </a:t>
            </a:r>
            <a:r>
              <a:rPr lang="tr-TR" sz="1800" dirty="0">
                <a:solidFill>
                  <a:schemeClr val="bg1"/>
                </a:solidFill>
              </a:rPr>
              <a:t>ortamlar </a:t>
            </a:r>
            <a:r>
              <a:rPr lang="tr-TR" sz="1800" dirty="0" smtClean="0">
                <a:solidFill>
                  <a:schemeClr val="bg1"/>
                </a:solidFill>
              </a:rPr>
              <a:t>için </a:t>
            </a:r>
            <a:r>
              <a:rPr lang="tr-TR" sz="1800" dirty="0">
                <a:solidFill>
                  <a:schemeClr val="bg1"/>
                </a:solidFill>
              </a:rPr>
              <a:t>elleri ve yapılan işi kirlenmeye/</a:t>
            </a:r>
            <a:r>
              <a:rPr lang="tr-TR" sz="1800" dirty="0" err="1">
                <a:solidFill>
                  <a:schemeClr val="bg1"/>
                </a:solidFill>
              </a:rPr>
              <a:t>kontaminasyona</a:t>
            </a:r>
            <a:r>
              <a:rPr lang="tr-TR" sz="1800" dirty="0">
                <a:solidFill>
                  <a:schemeClr val="bg1"/>
                </a:solidFill>
              </a:rPr>
              <a:t> karşı korur </a:t>
            </a:r>
          </a:p>
          <a:p>
            <a:pPr marL="548640" indent="-411480" eaLnBrk="1" fontAlgn="auto" hangingPunct="1">
              <a:spcAft>
                <a:spcPts val="0"/>
              </a:spcAft>
              <a:buClr>
                <a:schemeClr val="tx1">
                  <a:shade val="95000"/>
                </a:schemeClr>
              </a:buClr>
              <a:buFont typeface="Arial" charset="0"/>
              <a:buChar char="•"/>
              <a:defRPr/>
            </a:pPr>
            <a:r>
              <a:rPr lang="tr-TR" sz="1800" dirty="0" smtClean="0">
                <a:solidFill>
                  <a:schemeClr val="bg1"/>
                </a:solidFill>
              </a:rPr>
              <a:t>İlaç yapım laboratuvarları ve temiz odalar</a:t>
            </a:r>
          </a:p>
          <a:p>
            <a:pPr marL="548640" indent="-411480" eaLnBrk="1" fontAlgn="auto" hangingPunct="1">
              <a:spcAft>
                <a:spcPts val="0"/>
              </a:spcAft>
              <a:buClr>
                <a:schemeClr val="tx1">
                  <a:shade val="95000"/>
                </a:schemeClr>
              </a:buClr>
              <a:buFont typeface="Arial" charset="0"/>
              <a:buChar char="•"/>
              <a:defRPr/>
            </a:pPr>
            <a:r>
              <a:rPr lang="tr-TR" sz="1800" dirty="0" smtClean="0">
                <a:solidFill>
                  <a:schemeClr val="bg1"/>
                </a:solidFill>
              </a:rPr>
              <a:t>Elektronik işlemlerin yapıldığı laboratuvarlar</a:t>
            </a:r>
          </a:p>
          <a:p>
            <a:pPr marL="548640" indent="-411480" eaLnBrk="1" fontAlgn="auto" hangingPunct="1">
              <a:spcAft>
                <a:spcPts val="0"/>
              </a:spcAft>
              <a:buClr>
                <a:schemeClr val="tx1">
                  <a:shade val="95000"/>
                </a:schemeClr>
              </a:buClr>
              <a:buFont typeface="Arial" charset="0"/>
              <a:buChar char="•"/>
              <a:defRPr/>
            </a:pPr>
            <a:r>
              <a:rPr lang="tr-TR" sz="1800" dirty="0" smtClean="0">
                <a:solidFill>
                  <a:schemeClr val="bg1"/>
                </a:solidFill>
              </a:rPr>
              <a:t>Gıda işleme ve hizmet sektörleri</a:t>
            </a:r>
          </a:p>
          <a:p>
            <a:pPr marL="548640" indent="-411480" eaLnBrk="1" fontAlgn="auto" hangingPunct="1">
              <a:spcAft>
                <a:spcPts val="0"/>
              </a:spcAft>
              <a:buClr>
                <a:schemeClr val="tx1">
                  <a:shade val="95000"/>
                </a:schemeClr>
              </a:buClr>
              <a:buFont typeface="Wingdings 2"/>
              <a:buChar char=""/>
              <a:defRPr/>
            </a:pPr>
            <a:endParaRPr lang="tr-TR" sz="1800" dirty="0" smtClean="0"/>
          </a:p>
          <a:p>
            <a:pPr marL="548640" indent="-411480" eaLnBrk="1" fontAlgn="auto" hangingPunct="1">
              <a:spcAft>
                <a:spcPts val="0"/>
              </a:spcAft>
              <a:buClr>
                <a:schemeClr val="tx1">
                  <a:shade val="95000"/>
                </a:schemeClr>
              </a:buClr>
              <a:buFont typeface="Wingdings 2"/>
              <a:buChar char=""/>
              <a:defRPr/>
            </a:pPr>
            <a:endParaRPr lang="tr-TR" sz="1800" dirty="0"/>
          </a:p>
          <a:p>
            <a:pPr marL="548640" indent="-411480" eaLnBrk="1" fontAlgn="auto" hangingPunct="1">
              <a:spcAft>
                <a:spcPts val="0"/>
              </a:spcAft>
              <a:buClr>
                <a:schemeClr val="tx1">
                  <a:shade val="95000"/>
                </a:schemeClr>
              </a:buClr>
              <a:buFont typeface="Wingdings 2"/>
              <a:buChar char=""/>
              <a:defRPr/>
            </a:pPr>
            <a:endParaRPr lang="tr-TR" sz="1800" dirty="0" smtClean="0"/>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F987BA1-D55D-4AA3-B23C-205971E4DAA0}" type="slidenum">
              <a:rPr lang="tr-TR" altLang="tr-TR">
                <a:solidFill>
                  <a:schemeClr val="bg1"/>
                </a:solidFill>
              </a:rPr>
              <a:pPr/>
              <a:t>12</a:t>
            </a:fld>
            <a:endParaRPr lang="tr-TR" altLang="tr-T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additive="base">
                                        <p:cTn id="1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 calcmode="lin" valueType="num">
                                      <p:cBhvr additive="base">
                                        <p:cTn id="18"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099">
                                            <p:txEl>
                                              <p:pRg st="6" end="6"/>
                                            </p:txEl>
                                          </p:spTgt>
                                        </p:tgtEl>
                                        <p:attrNameLst>
                                          <p:attrName>style.visibility</p:attrName>
                                        </p:attrNameLst>
                                      </p:cBhvr>
                                      <p:to>
                                        <p:strVal val="visible"/>
                                      </p:to>
                                    </p:set>
                                    <p:anim calcmode="lin" valueType="num">
                                      <p:cBhvr additive="base">
                                        <p:cTn id="24"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099">
                                            <p:txEl>
                                              <p:pRg st="1" end="1"/>
                                            </p:txEl>
                                          </p:spTgt>
                                        </p:tgtEl>
                                        <p:attrNameLst>
                                          <p:attrName>style.visibility</p:attrName>
                                        </p:attrNameLst>
                                      </p:cBhvr>
                                      <p:to>
                                        <p:strVal val="visible"/>
                                      </p:to>
                                    </p:set>
                                    <p:animEffect transition="in" filter="fade">
                                      <p:cBhvr>
                                        <p:cTn id="30" dur="500"/>
                                        <p:tgtEl>
                                          <p:spTgt spid="4099">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fade">
                                      <p:cBhvr>
                                        <p:cTn id="35" dur="500"/>
                                        <p:tgtEl>
                                          <p:spTgt spid="4099">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099">
                                            <p:txEl>
                                              <p:pRg st="7" end="7"/>
                                            </p:txEl>
                                          </p:spTgt>
                                        </p:tgtEl>
                                        <p:attrNameLst>
                                          <p:attrName>style.visibility</p:attrName>
                                        </p:attrNameLst>
                                      </p:cBhvr>
                                      <p:to>
                                        <p:strVal val="visible"/>
                                      </p:to>
                                    </p:set>
                                    <p:animEffect transition="in" filter="fade">
                                      <p:cBhvr>
                                        <p:cTn id="40" dur="500"/>
                                        <p:tgtEl>
                                          <p:spTgt spid="4099">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099">
                                            <p:txEl>
                                              <p:pRg st="8" end="8"/>
                                            </p:txEl>
                                          </p:spTgt>
                                        </p:tgtEl>
                                        <p:attrNameLst>
                                          <p:attrName>style.visibility</p:attrName>
                                        </p:attrNameLst>
                                      </p:cBhvr>
                                      <p:to>
                                        <p:strVal val="visible"/>
                                      </p:to>
                                    </p:set>
                                    <p:animEffect transition="in" filter="fade">
                                      <p:cBhvr>
                                        <p:cTn id="43" dur="500"/>
                                        <p:tgtEl>
                                          <p:spTgt spid="4099">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099">
                                            <p:txEl>
                                              <p:pRg st="9" end="9"/>
                                            </p:txEl>
                                          </p:spTgt>
                                        </p:tgtEl>
                                        <p:attrNameLst>
                                          <p:attrName>style.visibility</p:attrName>
                                        </p:attrNameLst>
                                      </p:cBhvr>
                                      <p:to>
                                        <p:strVal val="visible"/>
                                      </p:to>
                                    </p:set>
                                    <p:animEffect transition="in" filter="fade">
                                      <p:cBhvr>
                                        <p:cTn id="46" dur="500"/>
                                        <p:tgtEl>
                                          <p:spTgt spid="4099">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099">
                                            <p:txEl>
                                              <p:pRg st="10" end="10"/>
                                            </p:txEl>
                                          </p:spTgt>
                                        </p:tgtEl>
                                        <p:attrNameLst>
                                          <p:attrName>style.visibility</p:attrName>
                                        </p:attrNameLst>
                                      </p:cBhvr>
                                      <p:to>
                                        <p:strVal val="visible"/>
                                      </p:to>
                                    </p:set>
                                    <p:animEffect transition="in" filter="fade">
                                      <p:cBhvr>
                                        <p:cTn id="49"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smtClean="0">
                <a:solidFill>
                  <a:srgbClr val="FF0000"/>
                </a:solidFill>
              </a:rPr>
              <a:t>KORUMA SEGMENTİ</a:t>
            </a:r>
          </a:p>
        </p:txBody>
      </p:sp>
      <p:sp>
        <p:nvSpPr>
          <p:cNvPr id="3" name="İçerik Yer Tutucusu 2"/>
          <p:cNvSpPr>
            <a:spLocks noGrp="1"/>
          </p:cNvSpPr>
          <p:nvPr>
            <p:ph idx="1"/>
          </p:nvPr>
        </p:nvSpPr>
        <p:spPr>
          <a:xfrm>
            <a:off x="434975" y="1354138"/>
            <a:ext cx="9063038" cy="2724150"/>
          </a:xfrm>
        </p:spPr>
        <p:txBody>
          <a:bodyPr>
            <a:normAutofit lnSpcReduction="10000"/>
          </a:bodyPr>
          <a:lstStyle/>
          <a:p>
            <a:pPr marL="0" indent="0" eaLnBrk="1" fontAlgn="auto" hangingPunct="1">
              <a:spcAft>
                <a:spcPts val="0"/>
              </a:spcAft>
              <a:buClr>
                <a:schemeClr val="tx1">
                  <a:shade val="95000"/>
                </a:schemeClr>
              </a:buClr>
              <a:buFont typeface="Wingdings" pitchFamily="2" charset="2"/>
              <a:buNone/>
              <a:defRPr/>
            </a:pPr>
            <a:r>
              <a:rPr lang="tr-TR" b="1" dirty="0" smtClean="0">
                <a:solidFill>
                  <a:schemeClr val="bg1"/>
                </a:solidFill>
              </a:rPr>
              <a:t>2. AŞAMA</a:t>
            </a: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HANGİ KORUMA SEGMENTİNE VE SEVİYESİNE GEREKSİNİM DUYUYORSUNUZ?</a:t>
            </a: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Yapılan iş için hangi koruma şekline ve seviyesine ihtiyaç bulunduğu tespit edilmelidir.</a:t>
            </a:r>
          </a:p>
        </p:txBody>
      </p:sp>
      <p:sp>
        <p:nvSpPr>
          <p:cNvPr id="25604"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70B8546-C2E9-46C9-A063-336DB4CC887A}" type="slidenum">
              <a:rPr lang="tr-TR" altLang="tr-TR">
                <a:solidFill>
                  <a:schemeClr val="bg1"/>
                </a:solidFill>
              </a:rPr>
              <a:pPr/>
              <a:t>13</a:t>
            </a:fld>
            <a:endParaRPr lang="tr-TR" altLang="tr-T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95300" y="274638"/>
            <a:ext cx="8915400" cy="918058"/>
          </a:xfrm>
        </p:spPr>
        <p:txBody>
          <a:bodyPr/>
          <a:lstStyle/>
          <a:p>
            <a:pPr eaLnBrk="1" fontAlgn="auto" hangingPunct="1">
              <a:spcAft>
                <a:spcPts val="0"/>
              </a:spcAft>
              <a:defRPr/>
            </a:pPr>
            <a:r>
              <a:rPr lang="tr-TR" dirty="0" smtClean="0">
                <a:solidFill>
                  <a:srgbClr val="FF0000"/>
                </a:solidFill>
              </a:rPr>
              <a:t>KORUMA SEGMENTİ NEDİR?</a:t>
            </a:r>
            <a:endParaRPr lang="tr-TR" dirty="0" smtClean="0"/>
          </a:p>
        </p:txBody>
      </p:sp>
      <p:pic>
        <p:nvPicPr>
          <p:cNvPr id="645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241425"/>
            <a:ext cx="9906000" cy="5129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727E193-F0B3-40D1-A711-3CF5686766E5}" type="slidenum">
              <a:rPr lang="tr-TR" altLang="tr-TR">
                <a:solidFill>
                  <a:schemeClr val="bg1"/>
                </a:solidFill>
              </a:rPr>
              <a:pPr/>
              <a:t>14</a:t>
            </a:fld>
            <a:endParaRPr lang="tr-TR" altLang="tr-T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4514"/>
                                        </p:tgtEl>
                                        <p:attrNameLst>
                                          <p:attrName>style.visibility</p:attrName>
                                        </p:attrNameLst>
                                      </p:cBhvr>
                                      <p:to>
                                        <p:strVal val="visible"/>
                                      </p:to>
                                    </p:set>
                                    <p:animEffect transition="in" filter="circle(in)">
                                      <p:cBhvr>
                                        <p:cTn id="12"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38" y="247650"/>
            <a:ext cx="9007475" cy="735013"/>
          </a:xfrm>
        </p:spPr>
        <p:txBody>
          <a:bodyPr>
            <a:normAutofit fontScale="90000"/>
          </a:bodyPr>
          <a:lstStyle/>
          <a:p>
            <a:pPr eaLnBrk="1" fontAlgn="auto" hangingPunct="1">
              <a:spcAft>
                <a:spcPts val="0"/>
              </a:spcAft>
              <a:defRPr/>
            </a:pPr>
            <a:r>
              <a:rPr lang="tr-TR" dirty="0" smtClean="0">
                <a:solidFill>
                  <a:srgbClr val="FF0000"/>
                </a:solidFill>
              </a:rPr>
              <a:t>KORUMA SEGMENTİNİ BELİRLEDİKTEN SONRA…</a:t>
            </a:r>
          </a:p>
        </p:txBody>
      </p:sp>
      <p:sp>
        <p:nvSpPr>
          <p:cNvPr id="3" name="İçerik Yer Tutucusu 2"/>
          <p:cNvSpPr>
            <a:spLocks noGrp="1"/>
          </p:cNvSpPr>
          <p:nvPr>
            <p:ph idx="1"/>
          </p:nvPr>
        </p:nvSpPr>
        <p:spPr>
          <a:xfrm>
            <a:off x="449263" y="1323975"/>
            <a:ext cx="9063037" cy="4524375"/>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tr-TR" dirty="0" smtClean="0">
                <a:solidFill>
                  <a:schemeClr val="bg1"/>
                </a:solidFill>
              </a:rPr>
              <a:t>Seçilen </a:t>
            </a:r>
            <a:r>
              <a:rPr lang="tr-TR" dirty="0" err="1" smtClean="0">
                <a:solidFill>
                  <a:schemeClr val="bg1"/>
                </a:solidFill>
              </a:rPr>
              <a:t>segmentteki</a:t>
            </a:r>
            <a:r>
              <a:rPr lang="tr-TR" dirty="0" smtClean="0">
                <a:solidFill>
                  <a:schemeClr val="bg1"/>
                </a:solidFill>
              </a:rPr>
              <a:t> eldiven modelleri</a:t>
            </a:r>
          </a:p>
          <a:p>
            <a:pPr marL="0" indent="0" eaLnBrk="1" fontAlgn="auto" hangingPunct="1">
              <a:spcAft>
                <a:spcPts val="0"/>
              </a:spcAft>
              <a:buClr>
                <a:schemeClr val="tx1">
                  <a:shade val="95000"/>
                </a:schemeClr>
              </a:buClr>
              <a:buFont typeface="Wingdings" pitchFamily="2" charset="2"/>
              <a:buNone/>
              <a:defRPr/>
            </a:pPr>
            <a:endParaRPr lang="tr-TR"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dirty="0">
                <a:solidFill>
                  <a:schemeClr val="bg1"/>
                </a:solidFill>
              </a:rPr>
              <a:t>Yapı, astar malzemeleri, bileklik tipleri, kalınlık, </a:t>
            </a:r>
            <a:r>
              <a:rPr lang="tr-TR" dirty="0" smtClean="0">
                <a:solidFill>
                  <a:schemeClr val="bg1"/>
                </a:solidFill>
              </a:rPr>
              <a:t>uzunluk gibi özellikler</a:t>
            </a:r>
          </a:p>
          <a:p>
            <a:pPr marL="0" indent="0" eaLnBrk="1" fontAlgn="auto" hangingPunct="1">
              <a:spcAft>
                <a:spcPts val="0"/>
              </a:spcAft>
              <a:buClr>
                <a:schemeClr val="tx1">
                  <a:shade val="95000"/>
                </a:schemeClr>
              </a:buClr>
              <a:buFont typeface="Wingdings" pitchFamily="2" charset="2"/>
              <a:buNone/>
              <a:defRPr/>
            </a:pPr>
            <a:endParaRPr lang="tr-TR"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dirty="0">
                <a:solidFill>
                  <a:schemeClr val="bg1"/>
                </a:solidFill>
              </a:rPr>
              <a:t>EN </a:t>
            </a:r>
            <a:r>
              <a:rPr lang="tr-TR" dirty="0" smtClean="0">
                <a:solidFill>
                  <a:schemeClr val="bg1"/>
                </a:solidFill>
              </a:rPr>
              <a:t>sınıflandırmaları</a:t>
            </a:r>
          </a:p>
          <a:p>
            <a:pPr marL="0" indent="0" eaLnBrk="1" fontAlgn="auto" hangingPunct="1">
              <a:spcAft>
                <a:spcPts val="0"/>
              </a:spcAft>
              <a:buClr>
                <a:schemeClr val="tx1">
                  <a:shade val="95000"/>
                </a:schemeClr>
              </a:buClr>
              <a:buFont typeface="Wingdings" pitchFamily="2" charset="2"/>
              <a:buNone/>
              <a:defRPr/>
            </a:pPr>
            <a:endParaRPr lang="tr-TR"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dirty="0">
                <a:solidFill>
                  <a:schemeClr val="bg1"/>
                </a:solidFill>
              </a:rPr>
              <a:t>Koruma </a:t>
            </a:r>
            <a:r>
              <a:rPr lang="tr-TR" dirty="0" smtClean="0">
                <a:solidFill>
                  <a:schemeClr val="bg1"/>
                </a:solidFill>
              </a:rPr>
              <a:t>seviyeleri</a:t>
            </a:r>
          </a:p>
          <a:p>
            <a:pPr marL="0" indent="0" eaLnBrk="1" fontAlgn="auto" hangingPunct="1">
              <a:spcAft>
                <a:spcPts val="0"/>
              </a:spcAft>
              <a:buClr>
                <a:schemeClr val="tx1">
                  <a:shade val="95000"/>
                </a:schemeClr>
              </a:buClr>
              <a:buFont typeface="Wingdings" pitchFamily="2" charset="2"/>
              <a:buNone/>
              <a:defRPr/>
            </a:pPr>
            <a:endParaRPr lang="tr-TR"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dirty="0" smtClean="0">
                <a:solidFill>
                  <a:schemeClr val="bg1"/>
                </a:solidFill>
              </a:rPr>
              <a:t>Ürünün </a:t>
            </a:r>
            <a:r>
              <a:rPr lang="tr-TR" dirty="0">
                <a:solidFill>
                  <a:schemeClr val="bg1"/>
                </a:solidFill>
              </a:rPr>
              <a:t>kullanıldığı </a:t>
            </a:r>
            <a:r>
              <a:rPr lang="tr-TR" dirty="0" smtClean="0">
                <a:solidFill>
                  <a:schemeClr val="bg1"/>
                </a:solidFill>
              </a:rPr>
              <a:t>sektörler</a:t>
            </a:r>
            <a:endParaRPr lang="tr-TR" dirty="0">
              <a:solidFill>
                <a:schemeClr val="bg1"/>
              </a:solidFill>
            </a:endParaRPr>
          </a:p>
        </p:txBody>
      </p:sp>
      <p:sp>
        <p:nvSpPr>
          <p:cNvPr id="2765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30678DC-E73A-4D91-8E2C-E43FF4346803}" type="slidenum">
              <a:rPr lang="tr-TR" altLang="tr-TR">
                <a:solidFill>
                  <a:schemeClr val="bg1"/>
                </a:solidFill>
              </a:rPr>
              <a:pPr/>
              <a:t>15</a:t>
            </a:fld>
            <a:endParaRPr lang="tr-TR" altLang="tr-T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0325" y="152400"/>
            <a:ext cx="9007475" cy="884238"/>
          </a:xfrm>
        </p:spPr>
        <p:txBody>
          <a:bodyPr>
            <a:normAutofit fontScale="90000"/>
          </a:bodyPr>
          <a:lstStyle/>
          <a:p>
            <a:pPr eaLnBrk="1" fontAlgn="auto" hangingPunct="1">
              <a:spcAft>
                <a:spcPts val="0"/>
              </a:spcAft>
              <a:defRPr/>
            </a:pPr>
            <a:r>
              <a:rPr lang="tr-TR" dirty="0" smtClean="0">
                <a:solidFill>
                  <a:srgbClr val="FF0000"/>
                </a:solidFill>
              </a:rPr>
              <a:t>DAHA ÖNCE ELDİVEN SEÇİMİ YAPMAK ZORUNDA KALDINIZ MI? </a:t>
            </a:r>
            <a:endParaRPr lang="tr-TR" dirty="0" smtClean="0">
              <a:solidFill>
                <a:srgbClr val="00B050"/>
              </a:solidFill>
            </a:endParaRPr>
          </a:p>
        </p:txBody>
      </p:sp>
      <p:sp>
        <p:nvSpPr>
          <p:cNvPr id="3" name="İçerik Yer Tutucusu 2"/>
          <p:cNvSpPr>
            <a:spLocks noGrp="1"/>
          </p:cNvSpPr>
          <p:nvPr>
            <p:ph idx="1"/>
          </p:nvPr>
        </p:nvSpPr>
        <p:spPr>
          <a:xfrm>
            <a:off x="53975" y="1325563"/>
            <a:ext cx="9721850" cy="4587875"/>
          </a:xfrm>
        </p:spPr>
        <p:txBody>
          <a:bodyPr>
            <a:normAutofit/>
          </a:bodyPr>
          <a:lstStyle/>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HANGİ STANDARTLARDA SORUSU… </a:t>
            </a:r>
            <a:r>
              <a:rPr lang="tr-TR" dirty="0" smtClean="0">
                <a:solidFill>
                  <a:schemeClr val="bg1"/>
                </a:solidFill>
                <a:sym typeface="Wingdings" pitchFamily="2" charset="2"/>
              </a:rPr>
              <a:t></a:t>
            </a: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Eldivenlerde hangi standartlar önemlidir?</a:t>
            </a:r>
          </a:p>
          <a:p>
            <a:pPr marL="548640" indent="-411480" eaLnBrk="1" fontAlgn="auto" hangingPunct="1">
              <a:spcAft>
                <a:spcPts val="0"/>
              </a:spcAft>
              <a:buClr>
                <a:schemeClr val="tx1">
                  <a:shade val="95000"/>
                </a:schemeClr>
              </a:buClr>
              <a:buFont typeface="Wingdings 2"/>
              <a:buChar char=""/>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Kullanılan eldivenler KKD (Kişisel Koruyucu Donanım) ile ilgili 89/686/EEC Direktifi ve ilgili EN standartları uyarınca sertifikalandırılmış olup CE ibaresi taşımalıdır.</a:t>
            </a:r>
            <a:endParaRPr lang="tr-TR" dirty="0">
              <a:solidFill>
                <a:schemeClr val="bg1"/>
              </a:solidFill>
            </a:endParaRPr>
          </a:p>
          <a:p>
            <a:pPr marL="548640" indent="-411480" eaLnBrk="1" fontAlgn="auto" hangingPunct="1">
              <a:spcAft>
                <a:spcPts val="0"/>
              </a:spcAft>
              <a:buClr>
                <a:schemeClr val="tx1">
                  <a:shade val="95000"/>
                </a:schemeClr>
              </a:buClr>
              <a:buFont typeface="Wingdings 2"/>
              <a:buChar char=""/>
              <a:defRPr/>
            </a:pPr>
            <a:endParaRPr lang="tr-TR" dirty="0" smtClean="0"/>
          </a:p>
          <a:p>
            <a:pPr marL="548640" indent="-411480" eaLnBrk="1" fontAlgn="auto" hangingPunct="1">
              <a:spcAft>
                <a:spcPts val="0"/>
              </a:spcAft>
              <a:buClr>
                <a:schemeClr val="tx1">
                  <a:shade val="95000"/>
                </a:schemeClr>
              </a:buClr>
              <a:buFont typeface="Wingdings 2"/>
              <a:buChar char=""/>
              <a:defRPr/>
            </a:pPr>
            <a:endParaRPr lang="tr-TR" dirty="0"/>
          </a:p>
        </p:txBody>
      </p:sp>
      <p:sp>
        <p:nvSpPr>
          <p:cNvPr id="2867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8AADB1F-C148-4F3F-874C-708867A17F12}" type="slidenum">
              <a:rPr lang="tr-TR" altLang="tr-TR">
                <a:solidFill>
                  <a:schemeClr val="bg1"/>
                </a:solidFill>
              </a:rPr>
              <a:pPr/>
              <a:t>16</a:t>
            </a:fld>
            <a:endParaRPr lang="tr-TR" altLang="tr-TR">
              <a:solidFill>
                <a:schemeClr val="bg1"/>
              </a:solidFill>
            </a:endParaRPr>
          </a:p>
        </p:txBody>
      </p:sp>
      <p:pic>
        <p:nvPicPr>
          <p:cNvPr id="28677" name="Picture 2" descr="C:\Users\okanoz\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888" y="1392238"/>
            <a:ext cx="25590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GEÇERLİ STANDARTLAR</a:t>
            </a:r>
            <a:endParaRPr lang="tr-TR" dirty="0"/>
          </a:p>
        </p:txBody>
      </p:sp>
      <p:graphicFrame>
        <p:nvGraphicFramePr>
          <p:cNvPr id="5" name="İçerik Yer Tutucusu 4"/>
          <p:cNvGraphicFramePr>
            <a:graphicFrameLocks noGrp="1"/>
          </p:cNvGraphicFramePr>
          <p:nvPr>
            <p:ph idx="1"/>
          </p:nvPr>
        </p:nvGraphicFramePr>
        <p:xfrm>
          <a:off x="557213" y="1689100"/>
          <a:ext cx="8951912" cy="4275138"/>
        </p:xfrm>
        <a:graphic>
          <a:graphicData uri="http://schemas.openxmlformats.org/drawingml/2006/table">
            <a:tbl>
              <a:tblPr/>
              <a:tblGrid>
                <a:gridCol w="2985328"/>
                <a:gridCol w="2985328"/>
                <a:gridCol w="2981255"/>
              </a:tblGrid>
              <a:tr h="624403">
                <a:tc>
                  <a:txBody>
                    <a:bodyPr/>
                    <a:lstStyle/>
                    <a:p>
                      <a:pPr>
                        <a:lnSpc>
                          <a:spcPts val="1200"/>
                        </a:lnSpc>
                        <a:spcAft>
                          <a:spcPts val="0"/>
                        </a:spcAft>
                      </a:pPr>
                      <a:r>
                        <a:rPr lang="tr-TR" sz="800" dirty="0">
                          <a:effectLst/>
                          <a:latin typeface="Arial"/>
                        </a:rPr>
                        <a:t>25 Temmuz 2012 ÇARŞAMBA</a:t>
                      </a:r>
                      <a:endParaRPr lang="tr-TR" sz="1200" dirty="0">
                        <a:effectLst/>
                        <a:latin typeface="Times New Roman"/>
                      </a:endParaRPr>
                    </a:p>
                  </a:txBody>
                  <a:tcPr marL="68570" marR="6857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1200" b="1">
                          <a:solidFill>
                            <a:srgbClr val="800080"/>
                          </a:solidFill>
                          <a:effectLst/>
                          <a:latin typeface="Palatino Linotype"/>
                        </a:rPr>
                        <a:t>Resmî Gazete</a:t>
                      </a:r>
                      <a:endParaRPr lang="tr-TR" sz="1200">
                        <a:effectLst/>
                        <a:latin typeface="Times New Roman"/>
                      </a:endParaRPr>
                    </a:p>
                  </a:txBody>
                  <a:tcPr marL="68570" marR="6857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800">
                          <a:effectLst/>
                          <a:latin typeface="Arial"/>
                        </a:rPr>
                        <a:t>Sayı : 28364</a:t>
                      </a:r>
                      <a:endParaRPr lang="tr-TR" sz="1200">
                        <a:effectLst/>
                        <a:latin typeface="Times New Roman"/>
                      </a:endParaRPr>
                    </a:p>
                  </a:txBody>
                  <a:tcPr marL="68570" marR="68570" marT="0" marB="0" anchor="ctr">
                    <a:lnL>
                      <a:noFill/>
                    </a:lnL>
                    <a:lnR>
                      <a:noFill/>
                    </a:lnR>
                    <a:lnT>
                      <a:noFill/>
                    </a:lnT>
                    <a:lnB w="12700" cap="flat" cmpd="sng" algn="ctr">
                      <a:solidFill>
                        <a:srgbClr val="660066"/>
                      </a:solidFill>
                      <a:prstDash val="solid"/>
                      <a:round/>
                      <a:headEnd type="none" w="med" len="med"/>
                      <a:tailEnd type="none" w="med" len="med"/>
                    </a:lnB>
                  </a:tcPr>
                </a:tc>
              </a:tr>
              <a:tr h="945468">
                <a:tc gridSpan="3">
                  <a:txBody>
                    <a:bodyPr/>
                    <a:lstStyle/>
                    <a:p>
                      <a:pPr algn="ctr"/>
                      <a:r>
                        <a:rPr lang="tr-TR" sz="3200" b="1" dirty="0">
                          <a:solidFill>
                            <a:srgbClr val="000080"/>
                          </a:solidFill>
                          <a:effectLst/>
                          <a:latin typeface="Arial"/>
                        </a:rPr>
                        <a:t>TEBLİĞ</a:t>
                      </a:r>
                      <a:endParaRPr lang="tr-TR" sz="3200" dirty="0">
                        <a:effectLst/>
                        <a:latin typeface="Times New Roman"/>
                      </a:endParaRPr>
                    </a:p>
                  </a:txBody>
                  <a:tcPr marL="68570" marR="6857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r>
              <a:tr h="2705267">
                <a:tc gridSpan="3">
                  <a:txBody>
                    <a:bodyPr/>
                    <a:lstStyle/>
                    <a:p>
                      <a:pPr indent="359410" algn="ctr">
                        <a:lnSpc>
                          <a:spcPct val="200000"/>
                        </a:lnSpc>
                      </a:pPr>
                      <a:r>
                        <a:rPr lang="tr-TR" sz="1600" dirty="0">
                          <a:effectLst/>
                          <a:latin typeface="Times New Roman"/>
                        </a:rPr>
                        <a:t>Çalışma ve Sosyal Güvenlik Bakanlığından:</a:t>
                      </a:r>
                    </a:p>
                    <a:p>
                      <a:pPr algn="ctr">
                        <a:lnSpc>
                          <a:spcPct val="200000"/>
                        </a:lnSpc>
                        <a:spcBef>
                          <a:spcPts val="280"/>
                        </a:spcBef>
                      </a:pPr>
                      <a:r>
                        <a:rPr lang="tr-TR" sz="1600" dirty="0">
                          <a:effectLst/>
                          <a:latin typeface="Times New Roman"/>
                        </a:rPr>
                        <a:t>KİŞİSEL KORUYUCU DONANIMLARLA İLGİLİ UYUMLAŞTIRILMIŞ</a:t>
                      </a:r>
                    </a:p>
                    <a:p>
                      <a:pPr algn="ctr">
                        <a:lnSpc>
                          <a:spcPct val="200000"/>
                        </a:lnSpc>
                        <a:spcAft>
                          <a:spcPts val="850"/>
                        </a:spcAft>
                      </a:pPr>
                      <a:r>
                        <a:rPr lang="tr-TR" sz="1600" dirty="0">
                          <a:effectLst/>
                          <a:latin typeface="Times New Roman"/>
                        </a:rPr>
                        <a:t>ULUSAL STANDARTLARA DAİR </a:t>
                      </a:r>
                      <a:r>
                        <a:rPr lang="tr-TR" sz="1600" dirty="0" smtClean="0">
                          <a:effectLst/>
                          <a:latin typeface="Times New Roman"/>
                        </a:rPr>
                        <a:t>TEBLİĞ</a:t>
                      </a:r>
                    </a:p>
                    <a:p>
                      <a:pPr algn="ctr">
                        <a:lnSpc>
                          <a:spcPct val="200000"/>
                        </a:lnSpc>
                        <a:spcAft>
                          <a:spcPts val="850"/>
                        </a:spcAft>
                      </a:pPr>
                      <a:r>
                        <a:rPr lang="tr-TR" sz="1600" dirty="0" smtClean="0">
                          <a:effectLst/>
                          <a:latin typeface="Times New Roman"/>
                        </a:rPr>
                        <a:t>357 adet EN standardına değinir…</a:t>
                      </a:r>
                    </a:p>
                    <a:p>
                      <a:pPr algn="ctr">
                        <a:lnSpc>
                          <a:spcPct val="200000"/>
                        </a:lnSpc>
                        <a:spcAft>
                          <a:spcPts val="850"/>
                        </a:spcAft>
                      </a:pPr>
                      <a:endParaRPr lang="tr-TR" sz="1600" dirty="0">
                        <a:effectLst/>
                        <a:latin typeface="Times New Roman"/>
                      </a:endParaRPr>
                    </a:p>
                  </a:txBody>
                  <a:tcPr marL="68570" marR="68570" marT="0" marB="0" anchor="ctr">
                    <a:lnL>
                      <a:noFill/>
                    </a:lnL>
                    <a:lnR>
                      <a:noFill/>
                    </a:lnR>
                    <a:lnT>
                      <a:noFill/>
                    </a:lnT>
                    <a:lnB>
                      <a:noFill/>
                    </a:lnB>
                  </a:tcPr>
                </a:tc>
                <a:tc hMerge="1">
                  <a:txBody>
                    <a:bodyPr/>
                    <a:lstStyle/>
                    <a:p>
                      <a:endParaRPr lang="tr-TR"/>
                    </a:p>
                  </a:txBody>
                  <a:tcPr/>
                </a:tc>
                <a:tc hMerge="1">
                  <a:txBody>
                    <a:bodyPr/>
                    <a:lstStyle/>
                    <a:p>
                      <a:endParaRPr lang="tr-TR"/>
                    </a:p>
                  </a:txBody>
                  <a:tcPr/>
                </a:tc>
              </a:tr>
            </a:tbl>
          </a:graphicData>
        </a:graphic>
      </p:graphicFrame>
      <p:sp>
        <p:nvSpPr>
          <p:cNvPr id="2970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0B00B73-ECCB-471A-955C-E4F038861CCC}" type="slidenum">
              <a:rPr lang="tr-TR" altLang="en-US">
                <a:solidFill>
                  <a:srgbClr val="BCBCBC"/>
                </a:solidFill>
              </a:rPr>
              <a:pPr/>
              <a:t>17</a:t>
            </a:fld>
            <a:endParaRPr lang="tr-TR" altLang="en-US">
              <a:solidFill>
                <a:srgbClr val="BCBCB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95300" y="0"/>
            <a:ext cx="8915400" cy="919783"/>
          </a:xfrm>
        </p:spPr>
        <p:txBody>
          <a:bodyPr/>
          <a:lstStyle/>
          <a:p>
            <a:pPr eaLnBrk="1" hangingPunct="1">
              <a:defRPr/>
            </a:pPr>
            <a:r>
              <a:rPr lang="tr-TR" dirty="0" smtClean="0">
                <a:solidFill>
                  <a:srgbClr val="FF3300"/>
                </a:solidFill>
              </a:rPr>
              <a:t>Standartlardan bazıları;</a:t>
            </a:r>
            <a:endParaRPr lang="tr-TR" dirty="0">
              <a:solidFill>
                <a:srgbClr val="FF3300"/>
              </a:solidFill>
            </a:endParaRPr>
          </a:p>
        </p:txBody>
      </p:sp>
      <p:sp>
        <p:nvSpPr>
          <p:cNvPr id="30723" name="İçerik Yer Tutucusu 2"/>
          <p:cNvSpPr>
            <a:spLocks noGrp="1"/>
          </p:cNvSpPr>
          <p:nvPr>
            <p:ph idx="1"/>
          </p:nvPr>
        </p:nvSpPr>
        <p:spPr>
          <a:xfrm>
            <a:off x="0" y="858838"/>
            <a:ext cx="9906000" cy="5335587"/>
          </a:xfrm>
        </p:spPr>
        <p:txBody>
          <a:bodyPr/>
          <a:lstStyle/>
          <a:p>
            <a:pPr eaLnBrk="1" hangingPunct="1"/>
            <a:r>
              <a:rPr lang="tr-TR" altLang="tr-TR" smtClean="0">
                <a:solidFill>
                  <a:schemeClr val="bg1"/>
                </a:solidFill>
              </a:rPr>
              <a:t>EN </a:t>
            </a:r>
            <a:r>
              <a:rPr lang="tr-TR" altLang="tr-TR" smtClean="0">
                <a:solidFill>
                  <a:schemeClr val="bg1"/>
                </a:solidFill>
                <a:latin typeface="Arial" panose="020B0604020202020204" pitchFamily="34" charset="0"/>
              </a:rPr>
              <a:t>420 Genel koşullar</a:t>
            </a:r>
          </a:p>
          <a:p>
            <a:pPr eaLnBrk="1" hangingPunct="1"/>
            <a:r>
              <a:rPr lang="tr-TR" altLang="tr-TR" smtClean="0">
                <a:solidFill>
                  <a:schemeClr val="bg1"/>
                </a:solidFill>
                <a:latin typeface="Arial" panose="020B0604020202020204" pitchFamily="34" charset="0"/>
              </a:rPr>
              <a:t>EN </a:t>
            </a:r>
            <a:r>
              <a:rPr lang="tr-TR" altLang="tr-TR" smtClean="0">
                <a:solidFill>
                  <a:schemeClr val="bg1"/>
                </a:solidFill>
              </a:rPr>
              <a:t>388 Mekanik Koruma</a:t>
            </a:r>
          </a:p>
          <a:p>
            <a:pPr eaLnBrk="1" hangingPunct="1"/>
            <a:r>
              <a:rPr lang="tr-TR" altLang="tr-TR" smtClean="0">
                <a:solidFill>
                  <a:schemeClr val="bg1"/>
                </a:solidFill>
              </a:rPr>
              <a:t>EN 374 Kimyasal/mikroorganizmalardan korunma</a:t>
            </a:r>
          </a:p>
          <a:p>
            <a:pPr eaLnBrk="1" hangingPunct="1"/>
            <a:r>
              <a:rPr lang="tr-TR" altLang="tr-TR" smtClean="0">
                <a:solidFill>
                  <a:schemeClr val="bg1"/>
                </a:solidFill>
              </a:rPr>
              <a:t>EN407 Sıcak Koruma</a:t>
            </a:r>
          </a:p>
          <a:p>
            <a:pPr eaLnBrk="1" hangingPunct="1"/>
            <a:r>
              <a:rPr lang="tr-TR" altLang="tr-TR" smtClean="0">
                <a:solidFill>
                  <a:schemeClr val="bg1"/>
                </a:solidFill>
              </a:rPr>
              <a:t>EN 511 Soğuk Koruma</a:t>
            </a:r>
          </a:p>
          <a:p>
            <a:pPr eaLnBrk="1" hangingPunct="1"/>
            <a:r>
              <a:rPr lang="tr-TR" altLang="tr-TR" smtClean="0">
                <a:solidFill>
                  <a:schemeClr val="bg1"/>
                </a:solidFill>
              </a:rPr>
              <a:t>EN 421 İyonizan radyasy»on ve rasyoaktif bulaşmalardan korunma</a:t>
            </a:r>
            <a:endParaRPr lang="tr-TR" altLang="tr-TR" smtClean="0">
              <a:solidFill>
                <a:schemeClr val="bg1"/>
              </a:solidFill>
              <a:latin typeface="Arial" panose="020B0604020202020204" pitchFamily="34" charset="0"/>
            </a:endParaRPr>
          </a:p>
          <a:p>
            <a:pPr eaLnBrk="1" hangingPunct="1"/>
            <a:r>
              <a:rPr lang="tr-TR" altLang="tr-TR" smtClean="0">
                <a:solidFill>
                  <a:schemeClr val="bg1"/>
                </a:solidFill>
                <a:latin typeface="Arial" panose="020B0604020202020204" pitchFamily="34" charset="0"/>
              </a:rPr>
              <a:t>EN 381 Çelik (örgü) eldivenler</a:t>
            </a:r>
          </a:p>
          <a:p>
            <a:pPr eaLnBrk="1" hangingPunct="1"/>
            <a:r>
              <a:rPr lang="tr-TR" altLang="tr-TR" smtClean="0">
                <a:solidFill>
                  <a:schemeClr val="bg1"/>
                </a:solidFill>
                <a:latin typeface="Arial" panose="020B0604020202020204" pitchFamily="34" charset="0"/>
              </a:rPr>
              <a:t>EN 659 Yangın mücadele eldivenler</a:t>
            </a:r>
          </a:p>
          <a:p>
            <a:pPr eaLnBrk="1" hangingPunct="1"/>
            <a:r>
              <a:rPr lang="tr-TR" altLang="tr-TR" smtClean="0">
                <a:solidFill>
                  <a:schemeClr val="bg1"/>
                </a:solidFill>
                <a:latin typeface="Arial" panose="020B0604020202020204" pitchFamily="34" charset="0"/>
              </a:rPr>
              <a:t>EN 60903 Canlı elektrik risklerine karşı eldivenler</a:t>
            </a:r>
          </a:p>
          <a:p>
            <a:pPr eaLnBrk="1" hangingPunct="1"/>
            <a:endParaRPr lang="tr-TR" altLang="tr-TR" smtClean="0">
              <a:latin typeface="Arial" panose="020B0604020202020204" pitchFamily="34" charset="0"/>
            </a:endParaRPr>
          </a:p>
        </p:txBody>
      </p:sp>
      <p:sp>
        <p:nvSpPr>
          <p:cNvPr id="30724"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7846458-96FD-402C-981A-2380C834952C}" type="slidenum">
              <a:rPr lang="tr-TR" altLang="tr-TR">
                <a:solidFill>
                  <a:srgbClr val="BCBCBC"/>
                </a:solidFill>
              </a:rPr>
              <a:pPr/>
              <a:t>18</a:t>
            </a:fld>
            <a:endParaRPr lang="tr-TR" altLang="tr-TR">
              <a:solidFill>
                <a:srgbClr val="BCBCB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İçerik Yer Tutucusu 2"/>
          <p:cNvSpPr>
            <a:spLocks noGrp="1"/>
          </p:cNvSpPr>
          <p:nvPr>
            <p:ph idx="1"/>
          </p:nvPr>
        </p:nvSpPr>
        <p:spPr>
          <a:xfrm>
            <a:off x="369888" y="411163"/>
            <a:ext cx="9063037" cy="5926137"/>
          </a:xfrm>
        </p:spPr>
        <p:txBody>
          <a:bodyPr>
            <a:normAutofit fontScale="92500" lnSpcReduction="10000"/>
          </a:bodyPr>
          <a:lstStyle/>
          <a:p>
            <a:pPr marL="0" indent="0" eaLnBrk="1" fontAlgn="auto" hangingPunct="1">
              <a:spcAft>
                <a:spcPts val="0"/>
              </a:spcAft>
              <a:buClr>
                <a:schemeClr val="tx1">
                  <a:shade val="95000"/>
                </a:schemeClr>
              </a:buClr>
              <a:buFont typeface="Wingdings" pitchFamily="2" charset="2"/>
              <a:buNone/>
              <a:defRPr/>
            </a:pPr>
            <a:r>
              <a:rPr lang="tr-TR" sz="3000" b="1" dirty="0" smtClean="0">
                <a:solidFill>
                  <a:srgbClr val="FF3300"/>
                </a:solidFill>
              </a:rPr>
              <a:t>EN420 – GENEL KOŞULLAR</a:t>
            </a: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a:solidFill>
                <a:schemeClr val="bg1"/>
              </a:solidFill>
            </a:endParaRPr>
          </a:p>
          <a:p>
            <a:pPr>
              <a:defRPr/>
            </a:pPr>
            <a:r>
              <a:rPr lang="tr-TR" dirty="0" smtClean="0">
                <a:solidFill>
                  <a:srgbClr val="000000"/>
                </a:solidFill>
                <a:latin typeface="Arial"/>
              </a:rPr>
              <a:t>Bu standart, eldivenin tasarımı, yapısı, tehlikelere karşı koruması, sunduğu konforu, verimliliği ve tüm koruyucu eldivenlere uygulanabilen işaretleme ve bilgilendirme için gerekli olan genel şartları belirler. Bu standart aynı zamanda kol korumaları için de geçerlidir.</a:t>
            </a:r>
          </a:p>
          <a:p>
            <a:pPr>
              <a:defRPr/>
            </a:pPr>
            <a:endParaRPr lang="tr-TR" dirty="0" smtClean="0">
              <a:solidFill>
                <a:srgbClr val="000000"/>
              </a:solidFill>
              <a:latin typeface="Arial"/>
            </a:endParaRPr>
          </a:p>
          <a:p>
            <a:pPr>
              <a:defRPr/>
            </a:pPr>
            <a:r>
              <a:rPr lang="tr-TR" dirty="0" smtClean="0">
                <a:solidFill>
                  <a:srgbClr val="000000"/>
                </a:solidFill>
                <a:latin typeface="Arial"/>
              </a:rPr>
              <a:t>Temel noktalar aşağıda verilmiştir. Elektrik teknisyenleri veya cerrahi faaliyetler gibi en özel uygulamalar için tasarlanmış olan bazı eldivenler ise özel sıkı standartlarca yönetilmektedir (talep edildiğinde ayrıntılar sunulur).</a:t>
            </a: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dirty="0" smtClean="0">
              <a:solidFill>
                <a:schemeClr val="bg1"/>
              </a:solidFill>
            </a:endParaRPr>
          </a:p>
        </p:txBody>
      </p:sp>
      <p:sp>
        <p:nvSpPr>
          <p:cNvPr id="3174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8ACED76-D966-40FC-B214-16E0EC8E94FB}" type="slidenum">
              <a:rPr lang="tr-TR" altLang="tr-TR">
                <a:solidFill>
                  <a:schemeClr val="bg1"/>
                </a:solidFill>
              </a:rPr>
              <a:pPr/>
              <a:t>19</a:t>
            </a:fld>
            <a:endParaRPr lang="tr-TR" altLang="tr-TR">
              <a:solidFill>
                <a:schemeClr val="bg1"/>
              </a:solidFill>
            </a:endParaRPr>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425" y="400050"/>
            <a:ext cx="15335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ircle(in)">
                                      <p:cBhvr>
                                        <p:cTn id="7" dur="20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arn(inVertical)">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barn(inVertical)">
                                      <p:cBhvr>
                                        <p:cTn id="17" dur="500"/>
                                        <p:tgtEl>
                                          <p:spTgt spid="102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barn(inVertical)">
                                      <p:cBhvr>
                                        <p:cTn id="2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defRPr/>
            </a:pPr>
            <a:r>
              <a:rPr lang="tr-TR" dirty="0" smtClean="0"/>
              <a:t/>
            </a:r>
            <a:br>
              <a:rPr lang="tr-TR" dirty="0" smtClean="0"/>
            </a:br>
            <a:r>
              <a:rPr lang="tr-TR" dirty="0"/>
              <a:t/>
            </a:r>
            <a:br>
              <a:rPr lang="tr-TR" dirty="0"/>
            </a:br>
            <a:r>
              <a:rPr lang="tr-TR" dirty="0" smtClean="0">
                <a:solidFill>
                  <a:srgbClr val="FF3300"/>
                </a:solidFill>
                <a:effectLst/>
              </a:rPr>
              <a:t>Hedefler</a:t>
            </a:r>
            <a:r>
              <a:rPr lang="tr-TR" dirty="0">
                <a:solidFill>
                  <a:srgbClr val="FF3300"/>
                </a:solidFill>
                <a:effectLst/>
              </a:rPr>
              <a:t/>
            </a:r>
            <a:br>
              <a:rPr lang="tr-TR" dirty="0">
                <a:solidFill>
                  <a:srgbClr val="FF3300"/>
                </a:solidFill>
                <a:effectLst/>
              </a:rPr>
            </a:br>
            <a:r>
              <a:rPr lang="tr-TR" dirty="0" smtClean="0"/>
              <a:t/>
            </a:r>
            <a:br>
              <a:rPr lang="tr-TR" dirty="0" smtClean="0"/>
            </a:br>
            <a:r>
              <a:rPr lang="tr-TR" dirty="0" smtClean="0"/>
              <a:t>	</a:t>
            </a:r>
            <a:endParaRPr lang="tr-TR" dirty="0"/>
          </a:p>
        </p:txBody>
      </p:sp>
      <p:sp>
        <p:nvSpPr>
          <p:cNvPr id="14339" name="İçerik Yer Tutucusu 2"/>
          <p:cNvSpPr>
            <a:spLocks noGrp="1"/>
          </p:cNvSpPr>
          <p:nvPr>
            <p:ph idx="1"/>
          </p:nvPr>
        </p:nvSpPr>
        <p:spPr/>
        <p:txBody>
          <a:bodyPr/>
          <a:lstStyle/>
          <a:p>
            <a:r>
              <a:rPr lang="tr-TR" altLang="tr-TR" smtClean="0">
                <a:solidFill>
                  <a:schemeClr val="bg1"/>
                </a:solidFill>
              </a:rPr>
              <a:t>Kişişel koruyucu donanım olarak eldivenlerin standartları hakkında bilgi edinme</a:t>
            </a:r>
          </a:p>
          <a:p>
            <a:r>
              <a:rPr lang="tr-TR" altLang="tr-TR" smtClean="0">
                <a:solidFill>
                  <a:schemeClr val="bg1"/>
                </a:solidFill>
              </a:rPr>
              <a:t>KKD Eldivenlerin koruma segmentlerini kavranması </a:t>
            </a:r>
          </a:p>
          <a:p>
            <a:r>
              <a:rPr lang="tr-TR" altLang="tr-TR" smtClean="0">
                <a:solidFill>
                  <a:schemeClr val="bg1"/>
                </a:solidFill>
              </a:rPr>
              <a:t>KKD Eldiven seçerken nelere dikkat etmesi gereken parametrelerin öğrenilmesi</a:t>
            </a:r>
          </a:p>
          <a:p>
            <a:r>
              <a:rPr lang="tr-TR" altLang="tr-TR" smtClean="0">
                <a:solidFill>
                  <a:schemeClr val="bg1"/>
                </a:solidFill>
              </a:rPr>
              <a:t>KKD Eldivenin doğru olarak seçilmesini yöntemlerinin kavranması</a:t>
            </a:r>
          </a:p>
          <a:p>
            <a:r>
              <a:rPr lang="tr-TR" altLang="tr-TR" smtClean="0">
                <a:solidFill>
                  <a:schemeClr val="bg1"/>
                </a:solidFill>
              </a:rPr>
              <a:t>Piyasadaki eldiven tedarik eden firmalar hakkında bilgi edinme</a:t>
            </a:r>
          </a:p>
          <a:p>
            <a:endParaRPr lang="tr-TR" altLang="tr-TR" smtClean="0">
              <a:solidFill>
                <a:schemeClr val="bg1"/>
              </a:solidFill>
            </a:endParaRPr>
          </a:p>
        </p:txBody>
      </p:sp>
      <p:sp>
        <p:nvSpPr>
          <p:cNvPr id="14340"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0CA1482-9D5E-4D01-A3B3-F496DF84FD49}" type="slidenum">
              <a:rPr lang="tr-TR" altLang="tr-TR">
                <a:solidFill>
                  <a:srgbClr val="BCBCBC"/>
                </a:solidFill>
              </a:rPr>
              <a:pPr/>
              <a:t>2</a:t>
            </a:fld>
            <a:endParaRPr lang="tr-TR" altLang="tr-TR">
              <a:solidFill>
                <a:srgbClr val="BCBCB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l">
              <a:defRPr/>
            </a:pPr>
            <a:r>
              <a:rPr lang="tr-TR" dirty="0" smtClean="0">
                <a:solidFill>
                  <a:srgbClr val="FF3300"/>
                </a:solidFill>
              </a:rPr>
              <a:t>EN 420 </a:t>
            </a:r>
            <a:r>
              <a:rPr lang="tr-TR" dirty="0">
                <a:solidFill>
                  <a:srgbClr val="FF3300"/>
                </a:solidFill>
                <a:effectLst/>
                <a:latin typeface="Arial"/>
              </a:rPr>
              <a:t>Gereksinimler</a:t>
            </a:r>
            <a:r>
              <a:rPr lang="tr-TR" dirty="0">
                <a:solidFill>
                  <a:srgbClr val="EF413E"/>
                </a:solidFill>
                <a:effectLst/>
                <a:latin typeface="Arial"/>
              </a:rPr>
              <a:t/>
            </a:r>
            <a:br>
              <a:rPr lang="tr-TR" dirty="0">
                <a:solidFill>
                  <a:srgbClr val="EF413E"/>
                </a:solidFill>
                <a:effectLst/>
                <a:latin typeface="Arial"/>
              </a:rPr>
            </a:br>
            <a:endParaRPr lang="tr-TR" dirty="0"/>
          </a:p>
        </p:txBody>
      </p:sp>
      <p:sp>
        <p:nvSpPr>
          <p:cNvPr id="32771" name="İçerik Yer Tutucusu 2"/>
          <p:cNvSpPr>
            <a:spLocks noGrp="1"/>
          </p:cNvSpPr>
          <p:nvPr>
            <p:ph idx="1"/>
          </p:nvPr>
        </p:nvSpPr>
        <p:spPr>
          <a:xfrm>
            <a:off x="511175" y="1074738"/>
            <a:ext cx="8915400" cy="5468937"/>
          </a:xfrm>
        </p:spPr>
        <p:txBody>
          <a:bodyPr/>
          <a:lstStyle/>
          <a:p>
            <a:r>
              <a:rPr lang="tr-TR" altLang="en-US" smtClean="0">
                <a:solidFill>
                  <a:srgbClr val="000000"/>
                </a:solidFill>
                <a:latin typeface="Arial" panose="020B0604020202020204" pitchFamily="34" charset="0"/>
              </a:rPr>
              <a:t>Eldiven eli veya elin başka kısımlarını tehlikelerden koruyan bir kişisel koruma ekipmanıdır. Ön kol ve kol kısmını da kaplayabilir.</a:t>
            </a:r>
          </a:p>
          <a:p>
            <a:r>
              <a:rPr lang="tr-TR" altLang="en-US" smtClean="0">
                <a:solidFill>
                  <a:srgbClr val="000000"/>
                </a:solidFill>
                <a:latin typeface="Arial" panose="020B0604020202020204" pitchFamily="34" charset="0"/>
              </a:rPr>
              <a:t>Performans seviyesi, bir eldivenin özel bir testte nasıl bir performans gösterdiği ve bu testin sonuçlarına göre derecelendirildiğini gösteren bir (0 ila 4 arasında) sayıdır. Seviye 0 eldivenin ya test edilmediğini ya da minimum performans seviyesinin altında olduğunu gösterir. X performans seviyesi eldiven numunesi için test yönteminin uygun olmadığını gösterir. Daha yüksek rakamlar daha yüksek performans seviyelerini gösterir.</a:t>
            </a:r>
            <a:endParaRPr lang="tr-TR" altLang="en-US" smtClean="0"/>
          </a:p>
        </p:txBody>
      </p:sp>
      <p:sp>
        <p:nvSpPr>
          <p:cNvPr id="3277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218BB62-90A8-483E-A64B-BFFDE92BF52E}" type="slidenum">
              <a:rPr lang="tr-TR" altLang="en-US">
                <a:solidFill>
                  <a:srgbClr val="BCBCBC"/>
                </a:solidFill>
              </a:rPr>
              <a:pPr/>
              <a:t>20</a:t>
            </a:fld>
            <a:endParaRPr lang="tr-TR" altLang="en-US">
              <a:solidFill>
                <a:srgbClr val="BCBCB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7349" y="59953"/>
            <a:ext cx="8915400" cy="1143000"/>
          </a:xfrm>
        </p:spPr>
        <p:txBody>
          <a:bodyPr/>
          <a:lstStyle/>
          <a:p>
            <a:pPr algn="l">
              <a:defRPr/>
            </a:pPr>
            <a:r>
              <a:rPr lang="tr-TR" sz="3700" dirty="0">
                <a:solidFill>
                  <a:srgbClr val="FF3300"/>
                </a:solidFill>
              </a:rPr>
              <a:t>EN 420 </a:t>
            </a:r>
            <a:r>
              <a:rPr lang="tr-TR" sz="3700" dirty="0">
                <a:solidFill>
                  <a:srgbClr val="FF3300"/>
                </a:solidFill>
                <a:effectLst/>
                <a:latin typeface="Arial"/>
              </a:rPr>
              <a:t>Gereksinimler</a:t>
            </a:r>
            <a:endParaRPr lang="tr-TR" dirty="0"/>
          </a:p>
        </p:txBody>
      </p:sp>
      <p:sp>
        <p:nvSpPr>
          <p:cNvPr id="3" name="İçerik Yer Tutucusu 2"/>
          <p:cNvSpPr>
            <a:spLocks noGrp="1"/>
          </p:cNvSpPr>
          <p:nvPr>
            <p:ph idx="1"/>
          </p:nvPr>
        </p:nvSpPr>
        <p:spPr>
          <a:xfrm>
            <a:off x="447675" y="1235075"/>
            <a:ext cx="8915400" cy="4708525"/>
          </a:xfrm>
        </p:spPr>
        <p:txBody>
          <a:bodyPr/>
          <a:lstStyle/>
          <a:p>
            <a:pPr marL="136525" indent="0">
              <a:buFont typeface="Wingdings 2" panose="05020102010507070707" pitchFamily="18" charset="2"/>
              <a:buNone/>
              <a:defRPr/>
            </a:pPr>
            <a:r>
              <a:rPr lang="tr-TR" b="1" dirty="0" smtClean="0">
                <a:solidFill>
                  <a:srgbClr val="000000"/>
                </a:solidFill>
                <a:latin typeface="Arial"/>
              </a:rPr>
              <a:t>Eldivenin İşaretlenmesi</a:t>
            </a:r>
            <a:endParaRPr lang="tr-TR" dirty="0" smtClean="0">
              <a:solidFill>
                <a:srgbClr val="000000"/>
              </a:solidFill>
              <a:latin typeface="Arial"/>
            </a:endParaRPr>
          </a:p>
          <a:p>
            <a:pPr>
              <a:defRPr/>
            </a:pPr>
            <a:r>
              <a:rPr lang="tr-TR" dirty="0" smtClean="0">
                <a:solidFill>
                  <a:srgbClr val="000000"/>
                </a:solidFill>
                <a:latin typeface="Arial"/>
              </a:rPr>
              <a:t> Her bir eldivende şunların bulunması gerekir:</a:t>
            </a:r>
          </a:p>
          <a:p>
            <a:pPr>
              <a:defRPr/>
            </a:pPr>
            <a:r>
              <a:rPr lang="tr-TR" dirty="0" smtClean="0">
                <a:solidFill>
                  <a:srgbClr val="000000"/>
                </a:solidFill>
                <a:latin typeface="Arial"/>
              </a:rPr>
              <a:t> İmalatçının ismi</a:t>
            </a:r>
          </a:p>
          <a:p>
            <a:pPr>
              <a:defRPr/>
            </a:pPr>
            <a:r>
              <a:rPr lang="tr-TR" dirty="0" smtClean="0">
                <a:solidFill>
                  <a:srgbClr val="000000"/>
                </a:solidFill>
                <a:latin typeface="Arial"/>
              </a:rPr>
              <a:t> Eldiven ve ebat türü</a:t>
            </a:r>
          </a:p>
          <a:p>
            <a:pPr>
              <a:defRPr/>
            </a:pPr>
            <a:r>
              <a:rPr lang="tr-TR" dirty="0" smtClean="0">
                <a:solidFill>
                  <a:srgbClr val="000000"/>
                </a:solidFill>
                <a:latin typeface="Arial"/>
              </a:rPr>
              <a:t> CE işareti</a:t>
            </a:r>
          </a:p>
          <a:p>
            <a:pPr>
              <a:defRPr/>
            </a:pPr>
            <a:r>
              <a:rPr lang="tr-TR" dirty="0" smtClean="0">
                <a:solidFill>
                  <a:srgbClr val="000000"/>
                </a:solidFill>
                <a:latin typeface="Arial"/>
              </a:rPr>
              <a:t> Uygun simgelerin yanında ilgili performans seviyeleri ve EN standardı referansı bulunmaktadır.</a:t>
            </a:r>
          </a:p>
          <a:p>
            <a:pPr>
              <a:defRPr/>
            </a:pPr>
            <a:r>
              <a:rPr lang="tr-TR" dirty="0" smtClean="0">
                <a:solidFill>
                  <a:srgbClr val="000000"/>
                </a:solidFill>
                <a:latin typeface="Arial"/>
              </a:rPr>
              <a:t> Eldivenin kullanım ömrü süresince işaretlemeler okunaklı şekilde kalmalıdır. Eldivenin yapısından dolayı işaretlemelerin yapılmasının mümkün olmadığı durumlarda eldiven paketinde belirtilmelidir.</a:t>
            </a:r>
          </a:p>
          <a:p>
            <a:pPr>
              <a:defRPr/>
            </a:pPr>
            <a:endParaRPr lang="tr-TR" dirty="0"/>
          </a:p>
        </p:txBody>
      </p:sp>
      <p:sp>
        <p:nvSpPr>
          <p:cNvPr id="3379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D74F128-362B-4D86-867D-2E6C1A2C4337}" type="slidenum">
              <a:rPr lang="tr-TR" altLang="en-US">
                <a:solidFill>
                  <a:srgbClr val="BCBCBC"/>
                </a:solidFill>
              </a:rPr>
              <a:pPr/>
              <a:t>21</a:t>
            </a:fld>
            <a:endParaRPr lang="tr-TR" altLang="en-US">
              <a:solidFill>
                <a:srgbClr val="BCBCB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7349" y="0"/>
            <a:ext cx="8915400" cy="1143000"/>
          </a:xfrm>
        </p:spPr>
        <p:txBody>
          <a:bodyPr/>
          <a:lstStyle/>
          <a:p>
            <a:pPr algn="l">
              <a:defRPr/>
            </a:pPr>
            <a:r>
              <a:rPr lang="tr-TR" sz="3700" dirty="0">
                <a:solidFill>
                  <a:srgbClr val="FF3300"/>
                </a:solidFill>
              </a:rPr>
              <a:t>EN 420 </a:t>
            </a:r>
            <a:r>
              <a:rPr lang="tr-TR" sz="3700" dirty="0">
                <a:solidFill>
                  <a:srgbClr val="FF3300"/>
                </a:solidFill>
                <a:effectLst/>
                <a:latin typeface="Arial"/>
              </a:rPr>
              <a:t>Gereksinimler</a:t>
            </a:r>
            <a:endParaRPr lang="tr-TR" dirty="0"/>
          </a:p>
        </p:txBody>
      </p:sp>
      <p:sp>
        <p:nvSpPr>
          <p:cNvPr id="3" name="İçerik Yer Tutucusu 2"/>
          <p:cNvSpPr>
            <a:spLocks noGrp="1"/>
          </p:cNvSpPr>
          <p:nvPr>
            <p:ph idx="1"/>
          </p:nvPr>
        </p:nvSpPr>
        <p:spPr>
          <a:xfrm>
            <a:off x="495300" y="971550"/>
            <a:ext cx="9182100" cy="5230813"/>
          </a:xfrm>
        </p:spPr>
        <p:txBody>
          <a:bodyPr/>
          <a:lstStyle/>
          <a:p>
            <a:pPr marL="136525" indent="0">
              <a:buFont typeface="Wingdings 2" panose="05020102010507070707" pitchFamily="18" charset="2"/>
              <a:buNone/>
              <a:defRPr/>
            </a:pPr>
            <a:r>
              <a:rPr lang="tr-TR" b="1" dirty="0" smtClean="0">
                <a:solidFill>
                  <a:srgbClr val="000000"/>
                </a:solidFill>
                <a:latin typeface="Arial"/>
              </a:rPr>
              <a:t>Eldivenlerin içinde bulunduğu paketin işaretlenmesi</a:t>
            </a:r>
            <a:endParaRPr lang="tr-TR" dirty="0" smtClean="0">
              <a:solidFill>
                <a:srgbClr val="000000"/>
              </a:solidFill>
              <a:latin typeface="Arial"/>
            </a:endParaRPr>
          </a:p>
          <a:p>
            <a:pPr>
              <a:defRPr/>
            </a:pPr>
            <a:r>
              <a:rPr lang="tr-TR" sz="2400" dirty="0" smtClean="0">
                <a:solidFill>
                  <a:srgbClr val="000000"/>
                </a:solidFill>
                <a:latin typeface="Arial"/>
              </a:rPr>
              <a:t>İmalatçının veya temsilcinin ismi ve adresi</a:t>
            </a:r>
          </a:p>
          <a:p>
            <a:pPr>
              <a:defRPr/>
            </a:pPr>
            <a:r>
              <a:rPr lang="tr-TR" sz="2400" dirty="0" smtClean="0">
                <a:solidFill>
                  <a:srgbClr val="000000"/>
                </a:solidFill>
                <a:latin typeface="Arial"/>
              </a:rPr>
              <a:t>Eldiven ve ebat türü</a:t>
            </a:r>
          </a:p>
          <a:p>
            <a:pPr>
              <a:defRPr/>
            </a:pPr>
            <a:r>
              <a:rPr lang="tr-TR" sz="2400" dirty="0" smtClean="0">
                <a:solidFill>
                  <a:srgbClr val="000000"/>
                </a:solidFill>
                <a:latin typeface="Arial"/>
              </a:rPr>
              <a:t>CE işareti</a:t>
            </a:r>
          </a:p>
          <a:p>
            <a:pPr>
              <a:defRPr/>
            </a:pPr>
            <a:r>
              <a:rPr lang="tr-TR" sz="2400" dirty="0" smtClean="0">
                <a:solidFill>
                  <a:srgbClr val="000000"/>
                </a:solidFill>
                <a:latin typeface="Arial"/>
              </a:rPr>
              <a:t>Kullanım bilgisi</a:t>
            </a:r>
          </a:p>
          <a:p>
            <a:pPr>
              <a:defRPr/>
            </a:pPr>
            <a:r>
              <a:rPr lang="tr-TR" sz="2400" dirty="0" smtClean="0">
                <a:solidFill>
                  <a:srgbClr val="000000"/>
                </a:solidFill>
                <a:latin typeface="Arial"/>
              </a:rPr>
              <a:t>  basit tasarım: 'sadece düşük riskler için'</a:t>
            </a:r>
          </a:p>
          <a:p>
            <a:pPr>
              <a:defRPr/>
            </a:pPr>
            <a:r>
              <a:rPr lang="tr-TR" sz="2400" dirty="0" smtClean="0">
                <a:solidFill>
                  <a:srgbClr val="000000"/>
                </a:solidFill>
                <a:latin typeface="Arial"/>
              </a:rPr>
              <a:t>  orta seviyede veya karmaşık tasarım: ilgili simgeler</a:t>
            </a:r>
          </a:p>
          <a:p>
            <a:pPr>
              <a:defRPr/>
            </a:pPr>
            <a:r>
              <a:rPr lang="tr-TR" sz="2400" dirty="0" smtClean="0">
                <a:solidFill>
                  <a:srgbClr val="000000"/>
                </a:solidFill>
                <a:latin typeface="Arial"/>
              </a:rPr>
              <a:t>  el kısmında koruma sınırlı ise bunun belirtilmesi gerekir (örneğin; 'Sadece Avuç içi Koruması için')</a:t>
            </a:r>
          </a:p>
          <a:p>
            <a:pPr>
              <a:defRPr/>
            </a:pPr>
            <a:r>
              <a:rPr lang="tr-TR" sz="2400" dirty="0" smtClean="0">
                <a:solidFill>
                  <a:srgbClr val="000000"/>
                </a:solidFill>
                <a:latin typeface="Arial"/>
              </a:rPr>
              <a:t>Nereden bilgi edinilebileceğine dair referans.</a:t>
            </a:r>
          </a:p>
          <a:p>
            <a:pPr>
              <a:defRPr/>
            </a:pPr>
            <a:endParaRPr lang="tr-TR" dirty="0"/>
          </a:p>
        </p:txBody>
      </p:sp>
      <p:sp>
        <p:nvSpPr>
          <p:cNvPr id="34820"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44307D2-14D0-4006-8419-4D409A031539}" type="slidenum">
              <a:rPr lang="tr-TR" altLang="en-US">
                <a:solidFill>
                  <a:srgbClr val="BCBCBC"/>
                </a:solidFill>
              </a:rPr>
              <a:pPr/>
              <a:t>22</a:t>
            </a:fld>
            <a:endParaRPr lang="tr-TR" altLang="en-US">
              <a:solidFill>
                <a:srgbClr val="BCBCB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defRPr/>
            </a:pPr>
            <a:r>
              <a:rPr lang="tr-TR" sz="3700" dirty="0">
                <a:solidFill>
                  <a:srgbClr val="FF3300"/>
                </a:solidFill>
              </a:rPr>
              <a:t>EN 420 </a:t>
            </a:r>
            <a:r>
              <a:rPr lang="tr-TR" sz="3700" dirty="0">
                <a:solidFill>
                  <a:srgbClr val="FF3300"/>
                </a:solidFill>
                <a:effectLst/>
                <a:latin typeface="Arial"/>
              </a:rPr>
              <a:t>Gereksinimler</a:t>
            </a:r>
            <a:endParaRPr lang="tr-TR" dirty="0"/>
          </a:p>
        </p:txBody>
      </p:sp>
      <p:sp>
        <p:nvSpPr>
          <p:cNvPr id="3" name="İçerik Yer Tutucusu 2"/>
          <p:cNvSpPr>
            <a:spLocks noGrp="1"/>
          </p:cNvSpPr>
          <p:nvPr>
            <p:ph idx="1"/>
          </p:nvPr>
        </p:nvSpPr>
        <p:spPr>
          <a:xfrm>
            <a:off x="511175" y="1163638"/>
            <a:ext cx="8915400" cy="5694362"/>
          </a:xfrm>
        </p:spPr>
        <p:txBody>
          <a:bodyPr/>
          <a:lstStyle/>
          <a:p>
            <a:pPr marL="136525" indent="0">
              <a:buFont typeface="Wingdings 2" panose="05020102010507070707" pitchFamily="18" charset="2"/>
              <a:buNone/>
              <a:defRPr/>
            </a:pPr>
            <a:r>
              <a:rPr lang="tr-TR" b="1" dirty="0" smtClean="0">
                <a:solidFill>
                  <a:srgbClr val="000000"/>
                </a:solidFill>
                <a:latin typeface="Arial"/>
              </a:rPr>
              <a:t>Kullanım Talimatları</a:t>
            </a:r>
            <a:r>
              <a:rPr lang="tr-TR" dirty="0" smtClean="0">
                <a:solidFill>
                  <a:srgbClr val="000000"/>
                </a:solidFill>
                <a:latin typeface="Arial"/>
              </a:rPr>
              <a:t> (eldiven piyasaya çıktığında temin edilecektir)</a:t>
            </a:r>
          </a:p>
          <a:p>
            <a:pPr>
              <a:defRPr/>
            </a:pPr>
            <a:r>
              <a:rPr lang="tr-TR" sz="2400" dirty="0" smtClean="0">
                <a:solidFill>
                  <a:srgbClr val="000000"/>
                </a:solidFill>
                <a:latin typeface="Arial"/>
              </a:rPr>
              <a:t>İmalatçının veya temsilcinin ismi ve adresi</a:t>
            </a:r>
          </a:p>
          <a:p>
            <a:pPr>
              <a:defRPr/>
            </a:pPr>
            <a:r>
              <a:rPr lang="tr-TR" sz="2400" dirty="0" smtClean="0">
                <a:solidFill>
                  <a:srgbClr val="000000"/>
                </a:solidFill>
                <a:latin typeface="Arial"/>
              </a:rPr>
              <a:t>Eldiven adı</a:t>
            </a:r>
          </a:p>
          <a:p>
            <a:pPr>
              <a:defRPr/>
            </a:pPr>
            <a:r>
              <a:rPr lang="tr-TR" sz="2400" dirty="0" smtClean="0">
                <a:solidFill>
                  <a:srgbClr val="000000"/>
                </a:solidFill>
                <a:latin typeface="Arial"/>
              </a:rPr>
              <a:t>Mevcut ebat seçeneği</a:t>
            </a:r>
          </a:p>
          <a:p>
            <a:pPr>
              <a:defRPr/>
            </a:pPr>
            <a:r>
              <a:rPr lang="tr-TR" sz="2400" dirty="0" smtClean="0">
                <a:solidFill>
                  <a:srgbClr val="000000"/>
                </a:solidFill>
                <a:latin typeface="Arial"/>
              </a:rPr>
              <a:t>CE işareti</a:t>
            </a:r>
          </a:p>
          <a:p>
            <a:pPr>
              <a:defRPr/>
            </a:pPr>
            <a:r>
              <a:rPr lang="tr-TR" sz="2400" dirty="0" smtClean="0">
                <a:solidFill>
                  <a:srgbClr val="000000"/>
                </a:solidFill>
                <a:latin typeface="Arial"/>
              </a:rPr>
              <a:t>Bakım &amp; muhafaza talimatı</a:t>
            </a:r>
          </a:p>
          <a:p>
            <a:pPr>
              <a:defRPr/>
            </a:pPr>
            <a:r>
              <a:rPr lang="tr-TR" sz="2400" dirty="0" smtClean="0">
                <a:solidFill>
                  <a:srgbClr val="000000"/>
                </a:solidFill>
                <a:latin typeface="Arial"/>
              </a:rPr>
              <a:t>Kullanıma yönelik talimatlar ve kısıtlamalar</a:t>
            </a:r>
          </a:p>
          <a:p>
            <a:pPr>
              <a:defRPr/>
            </a:pPr>
            <a:r>
              <a:rPr lang="tr-TR" sz="2400" dirty="0" smtClean="0">
                <a:solidFill>
                  <a:srgbClr val="000000"/>
                </a:solidFill>
                <a:latin typeface="Arial"/>
              </a:rPr>
              <a:t>Eldivende kullanılan ve alerjiye yol açabilecek olan maddelerin bir listesi</a:t>
            </a:r>
          </a:p>
          <a:p>
            <a:pPr>
              <a:defRPr/>
            </a:pPr>
            <a:r>
              <a:rPr lang="tr-TR" sz="2400" dirty="0" smtClean="0">
                <a:solidFill>
                  <a:srgbClr val="000000"/>
                </a:solidFill>
                <a:latin typeface="Arial"/>
              </a:rPr>
              <a:t>İstenildiği taktirde eldivendeki tüm maddelerin bir listesi hazır edilmelidir</a:t>
            </a:r>
          </a:p>
          <a:p>
            <a:pPr>
              <a:defRPr/>
            </a:pPr>
            <a:r>
              <a:rPr lang="tr-TR" sz="2400" dirty="0" smtClean="0">
                <a:solidFill>
                  <a:srgbClr val="000000"/>
                </a:solidFill>
                <a:latin typeface="Arial"/>
              </a:rPr>
              <a:t>Ürüne sertifika veren Onaylı Kuruluşun ismi ve adresi.</a:t>
            </a:r>
          </a:p>
          <a:p>
            <a:pPr>
              <a:defRPr/>
            </a:pPr>
            <a:endParaRPr lang="tr-TR" dirty="0"/>
          </a:p>
        </p:txBody>
      </p:sp>
      <p:sp>
        <p:nvSpPr>
          <p:cNvPr id="35844"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2C95977-8E75-4F74-B673-85407CF84977}" type="slidenum">
              <a:rPr lang="tr-TR" altLang="en-US">
                <a:solidFill>
                  <a:srgbClr val="BCBCBC"/>
                </a:solidFill>
              </a:rPr>
              <a:pPr/>
              <a:t>23</a:t>
            </a:fld>
            <a:endParaRPr lang="tr-TR" altLang="en-US">
              <a:solidFill>
                <a:srgbClr val="BCBCB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defRPr/>
            </a:pPr>
            <a:r>
              <a:rPr lang="tr-TR" sz="3700" dirty="0">
                <a:solidFill>
                  <a:srgbClr val="FF3300"/>
                </a:solidFill>
              </a:rPr>
              <a:t>EN 420 </a:t>
            </a:r>
            <a:r>
              <a:rPr lang="tr-TR" sz="3700" dirty="0">
                <a:solidFill>
                  <a:srgbClr val="FF3300"/>
                </a:solidFill>
                <a:effectLst/>
                <a:latin typeface="Arial"/>
              </a:rPr>
              <a:t>Gereksinimler</a:t>
            </a:r>
            <a:endParaRPr lang="tr-TR" dirty="0"/>
          </a:p>
        </p:txBody>
      </p:sp>
      <p:sp>
        <p:nvSpPr>
          <p:cNvPr id="36867" name="İçerik Yer Tutucusu 2"/>
          <p:cNvSpPr>
            <a:spLocks noGrp="1"/>
          </p:cNvSpPr>
          <p:nvPr>
            <p:ph idx="1"/>
          </p:nvPr>
        </p:nvSpPr>
        <p:spPr>
          <a:xfrm>
            <a:off x="495300" y="1409700"/>
            <a:ext cx="8915400" cy="4708525"/>
          </a:xfrm>
        </p:spPr>
        <p:txBody>
          <a:bodyPr/>
          <a:lstStyle/>
          <a:p>
            <a:pPr marL="136525" indent="0">
              <a:buFont typeface="Wingdings 2" panose="05020102010507070707" pitchFamily="18" charset="2"/>
              <a:buNone/>
            </a:pPr>
            <a:r>
              <a:rPr lang="tr-TR" altLang="en-US" smtClean="0">
                <a:solidFill>
                  <a:srgbClr val="EF413E"/>
                </a:solidFill>
                <a:latin typeface="Arial" panose="020B0604020202020204" pitchFamily="34" charset="0"/>
                <a:hlinkClick r:id="rId3"/>
              </a:rPr>
              <a:t>Eldiven ebatları </a:t>
            </a:r>
            <a:endParaRPr lang="tr-TR" altLang="en-US" smtClean="0"/>
          </a:p>
        </p:txBody>
      </p:sp>
      <p:sp>
        <p:nvSpPr>
          <p:cNvPr id="3686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77D0033-CA3E-4E8C-951B-AADAB4ABE290}" type="slidenum">
              <a:rPr lang="tr-TR" altLang="en-US">
                <a:solidFill>
                  <a:srgbClr val="BCBCBC"/>
                </a:solidFill>
              </a:rPr>
              <a:pPr/>
              <a:t>24</a:t>
            </a:fld>
            <a:endParaRPr lang="tr-TR" altLang="en-US">
              <a:solidFill>
                <a:srgbClr val="BCBCBC"/>
              </a:solidFill>
            </a:endParaRPr>
          </a:p>
        </p:txBody>
      </p:sp>
      <p:graphicFrame>
        <p:nvGraphicFramePr>
          <p:cNvPr id="5" name="Tablo 4"/>
          <p:cNvGraphicFramePr>
            <a:graphicFrameLocks noGrp="1"/>
          </p:cNvGraphicFramePr>
          <p:nvPr/>
        </p:nvGraphicFramePr>
        <p:xfrm>
          <a:off x="495300" y="2185988"/>
          <a:ext cx="8707438" cy="3536950"/>
        </p:xfrm>
        <a:graphic>
          <a:graphicData uri="http://schemas.openxmlformats.org/drawingml/2006/table">
            <a:tbl>
              <a:tblPr/>
              <a:tblGrid>
                <a:gridCol w="1153800"/>
                <a:gridCol w="1746213"/>
                <a:gridCol w="2464994"/>
                <a:gridCol w="3342431"/>
              </a:tblGrid>
              <a:tr h="1646512">
                <a:tc>
                  <a:txBody>
                    <a:bodyPr/>
                    <a:lstStyle/>
                    <a:p>
                      <a:pPr algn="ctr"/>
                      <a:r>
                        <a:rPr lang="tr-TR" sz="1800" b="1" dirty="0">
                          <a:solidFill>
                            <a:srgbClr val="FFFFFF"/>
                          </a:solidFill>
                          <a:effectLst/>
                          <a:latin typeface="Verdana"/>
                        </a:rPr>
                        <a:t>Eldiven Ebadı</a:t>
                      </a:r>
                      <a:endParaRPr lang="tr-TR" sz="1800" dirty="0">
                        <a:effectLst/>
                        <a:latin typeface="Verdana"/>
                      </a:endParaRPr>
                    </a:p>
                  </a:txBody>
                  <a:tcPr marL="0" marR="0" marT="0" marB="0"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EF413E"/>
                    </a:solidFill>
                  </a:tcPr>
                </a:tc>
                <a:tc>
                  <a:txBody>
                    <a:bodyPr/>
                    <a:lstStyle/>
                    <a:p>
                      <a:pPr algn="ctr"/>
                      <a:r>
                        <a:rPr lang="tr-TR" sz="1800" b="1">
                          <a:solidFill>
                            <a:srgbClr val="FFFFFF"/>
                          </a:solidFill>
                          <a:effectLst/>
                          <a:latin typeface="Verdana"/>
                        </a:rPr>
                        <a:t>El ebadına uygun</a:t>
                      </a:r>
                      <a:endParaRPr lang="tr-TR" sz="1800">
                        <a:effectLst/>
                        <a:latin typeface="Verdana"/>
                      </a:endParaRPr>
                    </a:p>
                  </a:txBody>
                  <a:tcPr marL="0" marR="0" marT="0" marB="0"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EF413E"/>
                    </a:solidFill>
                  </a:tcPr>
                </a:tc>
                <a:tc>
                  <a:txBody>
                    <a:bodyPr/>
                    <a:lstStyle/>
                    <a:p>
                      <a:pPr algn="ctr"/>
                      <a:r>
                        <a:rPr lang="tr-TR" sz="1800" b="1">
                          <a:solidFill>
                            <a:srgbClr val="FFFFFF"/>
                          </a:solidFill>
                          <a:effectLst/>
                          <a:latin typeface="Verdana"/>
                        </a:rPr>
                        <a:t>El çevresi/uzunluğu (mm)</a:t>
                      </a:r>
                      <a:endParaRPr lang="tr-TR" sz="1800">
                        <a:effectLst/>
                        <a:latin typeface="Verdana"/>
                      </a:endParaRPr>
                    </a:p>
                  </a:txBody>
                  <a:tcPr marL="0" marR="0" marT="0" marB="0"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EF413E"/>
                    </a:solidFill>
                  </a:tcPr>
                </a:tc>
                <a:tc>
                  <a:txBody>
                    <a:bodyPr/>
                    <a:lstStyle/>
                    <a:p>
                      <a:pPr algn="ctr"/>
                      <a:r>
                        <a:rPr lang="tr-TR" sz="1800" b="1" dirty="0">
                          <a:solidFill>
                            <a:srgbClr val="FFFFFF"/>
                          </a:solidFill>
                          <a:effectLst/>
                          <a:latin typeface="Verdana"/>
                        </a:rPr>
                        <a:t>Eldivenin minimum uzunluğu (mm)</a:t>
                      </a:r>
                      <a:endParaRPr lang="tr-TR" sz="1800" dirty="0">
                        <a:effectLst/>
                        <a:latin typeface="Verdana"/>
                      </a:endParaRPr>
                    </a:p>
                  </a:txBody>
                  <a:tcPr marL="0" marR="0" marT="0" marB="0" anchor="ctr">
                    <a:lnL w="7620" cap="flat" cmpd="sng" algn="ctr">
                      <a:solidFill>
                        <a:srgbClr val="EF413E"/>
                      </a:solidFill>
                      <a:prstDash val="solid"/>
                      <a:round/>
                      <a:headEnd type="none" w="med" len="med"/>
                      <a:tailEnd type="none" w="med" len="med"/>
                    </a:lnL>
                    <a:lnR>
                      <a:noFill/>
                    </a:lnR>
                    <a:lnT>
                      <a:noFill/>
                    </a:lnT>
                    <a:lnB>
                      <a:noFill/>
                    </a:lnB>
                    <a:solidFill>
                      <a:srgbClr val="EF413E"/>
                    </a:solidFill>
                  </a:tcPr>
                </a:tc>
              </a:tr>
              <a:tr h="304909">
                <a:tc>
                  <a:txBody>
                    <a:bodyPr/>
                    <a:lstStyle/>
                    <a:p>
                      <a:pPr algn="ctr"/>
                      <a:r>
                        <a:rPr lang="tr-TR" sz="1800">
                          <a:effectLst/>
                          <a:latin typeface="Verdana"/>
                        </a:rPr>
                        <a:t>6</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8B6BB"/>
                    </a:solidFill>
                  </a:tcPr>
                </a:tc>
                <a:tc>
                  <a:txBody>
                    <a:bodyPr/>
                    <a:lstStyle/>
                    <a:p>
                      <a:pPr algn="ctr"/>
                      <a:r>
                        <a:rPr lang="tr-TR" sz="1800">
                          <a:effectLst/>
                          <a:latin typeface="Verdana"/>
                        </a:rPr>
                        <a:t>6</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8B6BB"/>
                    </a:solidFill>
                  </a:tcPr>
                </a:tc>
                <a:tc>
                  <a:txBody>
                    <a:bodyPr/>
                    <a:lstStyle/>
                    <a:p>
                      <a:pPr algn="ctr"/>
                      <a:r>
                        <a:rPr lang="tr-TR" sz="1800">
                          <a:effectLst/>
                          <a:latin typeface="Verdana"/>
                        </a:rPr>
                        <a:t>152/160</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8B6BB"/>
                    </a:solidFill>
                  </a:tcPr>
                </a:tc>
                <a:tc>
                  <a:txBody>
                    <a:bodyPr/>
                    <a:lstStyle/>
                    <a:p>
                      <a:pPr algn="ctr"/>
                      <a:r>
                        <a:rPr lang="tr-TR" sz="1800">
                          <a:effectLst/>
                          <a:latin typeface="Verdana"/>
                        </a:rPr>
                        <a:t>220</a:t>
                      </a:r>
                    </a:p>
                  </a:txBody>
                  <a:tcPr marL="15241" marR="15241" marT="15245" marB="15245" anchor="ctr">
                    <a:lnL w="7620" cap="flat" cmpd="sng" algn="ctr">
                      <a:solidFill>
                        <a:srgbClr val="EF413E"/>
                      </a:solidFill>
                      <a:prstDash val="solid"/>
                      <a:round/>
                      <a:headEnd type="none" w="med" len="med"/>
                      <a:tailEnd type="none" w="med" len="med"/>
                    </a:lnL>
                    <a:lnR>
                      <a:noFill/>
                    </a:lnR>
                    <a:lnT>
                      <a:noFill/>
                    </a:lnT>
                    <a:lnB>
                      <a:noFill/>
                    </a:lnB>
                    <a:solidFill>
                      <a:srgbClr val="F8B6BB"/>
                    </a:solidFill>
                  </a:tcPr>
                </a:tc>
              </a:tr>
              <a:tr h="304909">
                <a:tc>
                  <a:txBody>
                    <a:bodyPr/>
                    <a:lstStyle/>
                    <a:p>
                      <a:pPr algn="ctr"/>
                      <a:r>
                        <a:rPr lang="tr-TR" sz="1800">
                          <a:effectLst/>
                          <a:latin typeface="Verdana"/>
                        </a:rPr>
                        <a:t>7</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FD7D5"/>
                    </a:solidFill>
                  </a:tcPr>
                </a:tc>
                <a:tc>
                  <a:txBody>
                    <a:bodyPr/>
                    <a:lstStyle/>
                    <a:p>
                      <a:pPr algn="ctr"/>
                      <a:r>
                        <a:rPr lang="tr-TR" sz="1800" dirty="0">
                          <a:effectLst/>
                          <a:latin typeface="Verdana"/>
                        </a:rPr>
                        <a:t>7</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FD7D5"/>
                    </a:solidFill>
                  </a:tcPr>
                </a:tc>
                <a:tc>
                  <a:txBody>
                    <a:bodyPr/>
                    <a:lstStyle/>
                    <a:p>
                      <a:pPr algn="ctr"/>
                      <a:r>
                        <a:rPr lang="tr-TR" sz="1800">
                          <a:effectLst/>
                          <a:latin typeface="Verdana"/>
                        </a:rPr>
                        <a:t>178/171</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FD7D5"/>
                    </a:solidFill>
                  </a:tcPr>
                </a:tc>
                <a:tc>
                  <a:txBody>
                    <a:bodyPr/>
                    <a:lstStyle/>
                    <a:p>
                      <a:pPr algn="ctr"/>
                      <a:r>
                        <a:rPr lang="tr-TR" sz="1800">
                          <a:effectLst/>
                          <a:latin typeface="Verdana"/>
                        </a:rPr>
                        <a:t>230</a:t>
                      </a:r>
                    </a:p>
                  </a:txBody>
                  <a:tcPr marL="15241" marR="15241" marT="15245" marB="15245" anchor="ctr">
                    <a:lnL w="7620" cap="flat" cmpd="sng" algn="ctr">
                      <a:solidFill>
                        <a:srgbClr val="EF413E"/>
                      </a:solidFill>
                      <a:prstDash val="solid"/>
                      <a:round/>
                      <a:headEnd type="none" w="med" len="med"/>
                      <a:tailEnd type="none" w="med" len="med"/>
                    </a:lnL>
                    <a:lnR>
                      <a:noFill/>
                    </a:lnR>
                    <a:lnT>
                      <a:noFill/>
                    </a:lnT>
                    <a:lnB>
                      <a:noFill/>
                    </a:lnB>
                    <a:solidFill>
                      <a:srgbClr val="FFD7D5"/>
                    </a:solidFill>
                  </a:tcPr>
                </a:tc>
              </a:tr>
              <a:tr h="304909">
                <a:tc>
                  <a:txBody>
                    <a:bodyPr/>
                    <a:lstStyle/>
                    <a:p>
                      <a:pPr algn="ctr"/>
                      <a:r>
                        <a:rPr lang="tr-TR" sz="1800">
                          <a:effectLst/>
                          <a:latin typeface="Verdana"/>
                        </a:rPr>
                        <a:t>8</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8B6BB"/>
                    </a:solidFill>
                  </a:tcPr>
                </a:tc>
                <a:tc>
                  <a:txBody>
                    <a:bodyPr/>
                    <a:lstStyle/>
                    <a:p>
                      <a:pPr algn="ctr"/>
                      <a:r>
                        <a:rPr lang="tr-TR" sz="1800">
                          <a:effectLst/>
                          <a:latin typeface="Verdana"/>
                        </a:rPr>
                        <a:t>8</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8B6BB"/>
                    </a:solidFill>
                  </a:tcPr>
                </a:tc>
                <a:tc>
                  <a:txBody>
                    <a:bodyPr/>
                    <a:lstStyle/>
                    <a:p>
                      <a:pPr algn="ctr"/>
                      <a:r>
                        <a:rPr lang="tr-TR" sz="1800">
                          <a:effectLst/>
                          <a:latin typeface="Verdana"/>
                        </a:rPr>
                        <a:t>203/182</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8B6BB"/>
                    </a:solidFill>
                  </a:tcPr>
                </a:tc>
                <a:tc>
                  <a:txBody>
                    <a:bodyPr/>
                    <a:lstStyle/>
                    <a:p>
                      <a:pPr algn="ctr"/>
                      <a:r>
                        <a:rPr lang="tr-TR" sz="1800">
                          <a:effectLst/>
                          <a:latin typeface="Verdana"/>
                        </a:rPr>
                        <a:t>240</a:t>
                      </a:r>
                    </a:p>
                  </a:txBody>
                  <a:tcPr marL="15241" marR="15241" marT="15245" marB="15245" anchor="ctr">
                    <a:lnL w="7620" cap="flat" cmpd="sng" algn="ctr">
                      <a:solidFill>
                        <a:srgbClr val="EF413E"/>
                      </a:solidFill>
                      <a:prstDash val="solid"/>
                      <a:round/>
                      <a:headEnd type="none" w="med" len="med"/>
                      <a:tailEnd type="none" w="med" len="med"/>
                    </a:lnL>
                    <a:lnR>
                      <a:noFill/>
                    </a:lnR>
                    <a:lnT>
                      <a:noFill/>
                    </a:lnT>
                    <a:lnB>
                      <a:noFill/>
                    </a:lnB>
                    <a:solidFill>
                      <a:srgbClr val="F8B6BB"/>
                    </a:solidFill>
                  </a:tcPr>
                </a:tc>
              </a:tr>
              <a:tr h="304909">
                <a:tc>
                  <a:txBody>
                    <a:bodyPr/>
                    <a:lstStyle/>
                    <a:p>
                      <a:pPr algn="ctr"/>
                      <a:r>
                        <a:rPr lang="tr-TR" sz="1800">
                          <a:effectLst/>
                          <a:latin typeface="Verdana"/>
                        </a:rPr>
                        <a:t>9</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FD7D5"/>
                    </a:solidFill>
                  </a:tcPr>
                </a:tc>
                <a:tc>
                  <a:txBody>
                    <a:bodyPr/>
                    <a:lstStyle/>
                    <a:p>
                      <a:pPr algn="ctr"/>
                      <a:r>
                        <a:rPr lang="tr-TR" sz="1800">
                          <a:effectLst/>
                          <a:latin typeface="Verdana"/>
                        </a:rPr>
                        <a:t>9</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FD7D5"/>
                    </a:solidFill>
                  </a:tcPr>
                </a:tc>
                <a:tc>
                  <a:txBody>
                    <a:bodyPr/>
                    <a:lstStyle/>
                    <a:p>
                      <a:pPr algn="ctr"/>
                      <a:r>
                        <a:rPr lang="tr-TR" sz="1800">
                          <a:effectLst/>
                          <a:latin typeface="Verdana"/>
                        </a:rPr>
                        <a:t>229/192</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FD7D5"/>
                    </a:solidFill>
                  </a:tcPr>
                </a:tc>
                <a:tc>
                  <a:txBody>
                    <a:bodyPr/>
                    <a:lstStyle/>
                    <a:p>
                      <a:pPr algn="ctr"/>
                      <a:r>
                        <a:rPr lang="tr-TR" sz="1800" dirty="0">
                          <a:effectLst/>
                          <a:latin typeface="Verdana"/>
                        </a:rPr>
                        <a:t>250</a:t>
                      </a:r>
                    </a:p>
                  </a:txBody>
                  <a:tcPr marL="15241" marR="15241" marT="15245" marB="15245" anchor="ctr">
                    <a:lnL w="7620" cap="flat" cmpd="sng" algn="ctr">
                      <a:solidFill>
                        <a:srgbClr val="EF413E"/>
                      </a:solidFill>
                      <a:prstDash val="solid"/>
                      <a:round/>
                      <a:headEnd type="none" w="med" len="med"/>
                      <a:tailEnd type="none" w="med" len="med"/>
                    </a:lnL>
                    <a:lnR>
                      <a:noFill/>
                    </a:lnR>
                    <a:lnT>
                      <a:noFill/>
                    </a:lnT>
                    <a:lnB>
                      <a:noFill/>
                    </a:lnB>
                    <a:solidFill>
                      <a:srgbClr val="FFD7D5"/>
                    </a:solidFill>
                  </a:tcPr>
                </a:tc>
              </a:tr>
              <a:tr h="304909">
                <a:tc>
                  <a:txBody>
                    <a:bodyPr/>
                    <a:lstStyle/>
                    <a:p>
                      <a:pPr algn="ctr"/>
                      <a:r>
                        <a:rPr lang="tr-TR" sz="1800">
                          <a:effectLst/>
                          <a:latin typeface="Verdana"/>
                        </a:rPr>
                        <a:t>10</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8B6BB"/>
                    </a:solidFill>
                  </a:tcPr>
                </a:tc>
                <a:tc>
                  <a:txBody>
                    <a:bodyPr/>
                    <a:lstStyle/>
                    <a:p>
                      <a:pPr algn="ctr"/>
                      <a:r>
                        <a:rPr lang="tr-TR" sz="1800">
                          <a:effectLst/>
                          <a:latin typeface="Verdana"/>
                        </a:rPr>
                        <a:t>10</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8B6BB"/>
                    </a:solidFill>
                  </a:tcPr>
                </a:tc>
                <a:tc>
                  <a:txBody>
                    <a:bodyPr/>
                    <a:lstStyle/>
                    <a:p>
                      <a:pPr algn="ctr"/>
                      <a:r>
                        <a:rPr lang="tr-TR" sz="1800">
                          <a:effectLst/>
                          <a:latin typeface="Verdana"/>
                        </a:rPr>
                        <a:t>254/204</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8B6BB"/>
                    </a:solidFill>
                  </a:tcPr>
                </a:tc>
                <a:tc>
                  <a:txBody>
                    <a:bodyPr/>
                    <a:lstStyle/>
                    <a:p>
                      <a:pPr algn="ctr"/>
                      <a:r>
                        <a:rPr lang="tr-TR" sz="1800">
                          <a:effectLst/>
                          <a:latin typeface="Verdana"/>
                        </a:rPr>
                        <a:t>260</a:t>
                      </a:r>
                    </a:p>
                  </a:txBody>
                  <a:tcPr marL="15241" marR="15241" marT="15245" marB="15245" anchor="ctr">
                    <a:lnL w="7620" cap="flat" cmpd="sng" algn="ctr">
                      <a:solidFill>
                        <a:srgbClr val="EF413E"/>
                      </a:solidFill>
                      <a:prstDash val="solid"/>
                      <a:round/>
                      <a:headEnd type="none" w="med" len="med"/>
                      <a:tailEnd type="none" w="med" len="med"/>
                    </a:lnL>
                    <a:lnR>
                      <a:noFill/>
                    </a:lnR>
                    <a:lnT>
                      <a:noFill/>
                    </a:lnT>
                    <a:lnB>
                      <a:noFill/>
                    </a:lnB>
                    <a:solidFill>
                      <a:srgbClr val="F8B6BB"/>
                    </a:solidFill>
                  </a:tcPr>
                </a:tc>
              </a:tr>
              <a:tr h="365891">
                <a:tc>
                  <a:txBody>
                    <a:bodyPr/>
                    <a:lstStyle/>
                    <a:p>
                      <a:pPr algn="ctr"/>
                      <a:r>
                        <a:rPr lang="tr-TR" sz="1800">
                          <a:effectLst/>
                          <a:latin typeface="Verdana"/>
                        </a:rPr>
                        <a:t>11</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FD7D5"/>
                    </a:solidFill>
                  </a:tcPr>
                </a:tc>
                <a:tc>
                  <a:txBody>
                    <a:bodyPr/>
                    <a:lstStyle/>
                    <a:p>
                      <a:pPr algn="ctr"/>
                      <a:r>
                        <a:rPr lang="tr-TR" sz="1800" dirty="0">
                          <a:effectLst/>
                          <a:latin typeface="Verdana"/>
                        </a:rPr>
                        <a:t>11</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FD7D5"/>
                    </a:solidFill>
                  </a:tcPr>
                </a:tc>
                <a:tc>
                  <a:txBody>
                    <a:bodyPr/>
                    <a:lstStyle/>
                    <a:p>
                      <a:pPr algn="ctr"/>
                      <a:r>
                        <a:rPr lang="tr-TR" sz="1800" dirty="0">
                          <a:effectLst/>
                          <a:latin typeface="Verdana"/>
                        </a:rPr>
                        <a:t>279/215</a:t>
                      </a:r>
                    </a:p>
                  </a:txBody>
                  <a:tcPr marL="15241" marR="15241" marT="15245" marB="15245" anchor="ctr">
                    <a:lnL w="7620" cap="flat" cmpd="sng" algn="ctr">
                      <a:solidFill>
                        <a:srgbClr val="EF413E"/>
                      </a:solidFill>
                      <a:prstDash val="solid"/>
                      <a:round/>
                      <a:headEnd type="none" w="med" len="med"/>
                      <a:tailEnd type="none" w="med" len="med"/>
                    </a:lnL>
                    <a:lnR w="7620" cap="flat" cmpd="sng" algn="ctr">
                      <a:solidFill>
                        <a:srgbClr val="EF413E"/>
                      </a:solidFill>
                      <a:prstDash val="solid"/>
                      <a:round/>
                      <a:headEnd type="none" w="med" len="med"/>
                      <a:tailEnd type="none" w="med" len="med"/>
                    </a:lnR>
                    <a:lnT>
                      <a:noFill/>
                    </a:lnT>
                    <a:lnB>
                      <a:noFill/>
                    </a:lnB>
                    <a:solidFill>
                      <a:srgbClr val="FFD7D5"/>
                    </a:solidFill>
                  </a:tcPr>
                </a:tc>
                <a:tc>
                  <a:txBody>
                    <a:bodyPr/>
                    <a:lstStyle/>
                    <a:p>
                      <a:pPr algn="ctr"/>
                      <a:r>
                        <a:rPr lang="tr-TR" sz="1800" dirty="0">
                          <a:effectLst/>
                          <a:latin typeface="Verdana"/>
                        </a:rPr>
                        <a:t>270</a:t>
                      </a:r>
                    </a:p>
                  </a:txBody>
                  <a:tcPr marL="15241" marR="15241" marT="15245" marB="15245" anchor="ctr">
                    <a:lnL w="7620" cap="flat" cmpd="sng" algn="ctr">
                      <a:solidFill>
                        <a:srgbClr val="EF413E"/>
                      </a:solidFill>
                      <a:prstDash val="solid"/>
                      <a:round/>
                      <a:headEnd type="none" w="med" len="med"/>
                      <a:tailEnd type="none" w="med" len="med"/>
                    </a:lnL>
                    <a:lnR>
                      <a:noFill/>
                    </a:lnR>
                    <a:lnT>
                      <a:noFill/>
                    </a:lnT>
                    <a:lnB>
                      <a:noFill/>
                    </a:lnB>
                    <a:solidFill>
                      <a:srgbClr val="FFD7D5"/>
                    </a:solidFill>
                  </a:tcPr>
                </a:tc>
              </a:tr>
            </a:tbl>
          </a:graphicData>
        </a:graphic>
      </p:graphicFrame>
      <p:pic>
        <p:nvPicPr>
          <p:cNvPr id="36902" name="Picture 1" descr="http://www.anselleurope.com/industrial/img/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1859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2" descr="http://www.anselleurope.com/industrial/img/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1859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Picture 3" descr="http://www.anselleurope.com/industrial/img/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1859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5" name="Picture 4" descr="http://www.anselleurope.com/industrial/img/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1859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6" name="Picture 5" descr="http://www.anselleurope.com/industrial/img/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1859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6" descr="http://www.anselleurope.com/industrial/img/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1859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438" y="933450"/>
            <a:ext cx="9707562" cy="4764088"/>
          </a:xfrm>
        </p:spPr>
        <p:txBody>
          <a:bodyPr>
            <a:normAutofit/>
          </a:bodyPr>
          <a:lstStyle/>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Bu </a:t>
            </a:r>
            <a:r>
              <a:rPr lang="tr-TR" dirty="0">
                <a:solidFill>
                  <a:schemeClr val="bg1"/>
                </a:solidFill>
              </a:rPr>
              <a:t>standart, aşınma, bıçak kesiği, delinme ve yırtılmanın sebep olduğu fiziksel ve mekanik durumlarla ilgili olarak her türlü koruyucu eldiven için geçerlidir</a:t>
            </a:r>
            <a:r>
              <a:rPr lang="tr-TR" dirty="0" smtClean="0">
                <a:solidFill>
                  <a:schemeClr val="bg1"/>
                </a:solidFill>
              </a:rPr>
              <a:t>.</a:t>
            </a:r>
          </a:p>
          <a:p>
            <a:pPr marL="0" indent="0" eaLnBrk="1" fontAlgn="auto" hangingPunct="1">
              <a:spcAft>
                <a:spcPts val="0"/>
              </a:spcAft>
              <a:buClr>
                <a:schemeClr val="tx1">
                  <a:shade val="95000"/>
                </a:schemeClr>
              </a:buClr>
              <a:buFont typeface="Wingdings" pitchFamily="2" charset="2"/>
              <a:buNone/>
              <a:defRPr/>
            </a:pPr>
            <a:endParaRPr lang="tr-TR"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a:solidFill>
                  <a:schemeClr val="bg1"/>
                </a:solidFill>
              </a:rPr>
              <a:t>Mekanik tehlikelere karşı koruma, her biri belli bir tehlikeye karşı gösterilen performansı temsil eden (performans seviyeleri) dört rakamın da yer aldığı bir simge tarafından ifade </a:t>
            </a:r>
            <a:r>
              <a:rPr lang="tr-TR" dirty="0" smtClean="0">
                <a:solidFill>
                  <a:schemeClr val="bg1"/>
                </a:solidFill>
              </a:rPr>
              <a:t>edilir.</a:t>
            </a:r>
            <a:r>
              <a:rPr lang="tr-TR" dirty="0">
                <a:solidFill>
                  <a:schemeClr val="bg1"/>
                </a:solidFill>
              </a:rPr>
              <a:t/>
            </a:r>
            <a:br>
              <a:rPr lang="tr-TR" dirty="0">
                <a:solidFill>
                  <a:schemeClr val="bg1"/>
                </a:solidFill>
              </a:rPr>
            </a:br>
            <a:r>
              <a:rPr lang="tr-TR" dirty="0">
                <a:solidFill>
                  <a:schemeClr val="bg1"/>
                </a:solidFill>
              </a:rPr>
              <a:t>‘Mekanik Riskler’ simgesiyle birlikte bir de 4 haneli bir kod bulunur</a:t>
            </a:r>
            <a:r>
              <a:rPr lang="tr-TR" dirty="0" smtClean="0">
                <a:solidFill>
                  <a:schemeClr val="bg1"/>
                </a:solidFill>
              </a:rPr>
              <a:t>:</a:t>
            </a:r>
            <a:endParaRPr lang="tr-TR" dirty="0">
              <a:solidFill>
                <a:schemeClr val="bg1"/>
              </a:solidFill>
            </a:endParaRPr>
          </a:p>
          <a:p>
            <a:pPr marL="548640" indent="-411480" eaLnBrk="1" fontAlgn="auto" hangingPunct="1">
              <a:spcAft>
                <a:spcPts val="0"/>
              </a:spcAft>
              <a:buClr>
                <a:schemeClr val="tx1">
                  <a:shade val="95000"/>
                </a:schemeClr>
              </a:buClr>
              <a:buFont typeface="Wingdings 2"/>
              <a:buChar char=""/>
              <a:defRPr/>
            </a:pPr>
            <a:endParaRPr lang="tr-TR" b="1" dirty="0">
              <a:solidFill>
                <a:srgbClr val="0065B0"/>
              </a:solidFill>
            </a:endParaRPr>
          </a:p>
          <a:p>
            <a:pPr marL="0" indent="0" eaLnBrk="1" fontAlgn="auto" hangingPunct="1">
              <a:spcAft>
                <a:spcPts val="0"/>
              </a:spcAft>
              <a:buClr>
                <a:schemeClr val="tx1">
                  <a:shade val="95000"/>
                </a:schemeClr>
              </a:buClr>
              <a:buFont typeface="Wingdings" pitchFamily="2" charset="2"/>
              <a:buNone/>
              <a:defRPr/>
            </a:pPr>
            <a:endParaRPr lang="tr-TR" b="1" dirty="0" smtClean="0">
              <a:solidFill>
                <a:srgbClr val="0065B0"/>
              </a:solidFill>
            </a:endParaRPr>
          </a:p>
          <a:p>
            <a:pPr marL="0" indent="0" eaLnBrk="1" fontAlgn="auto" hangingPunct="1">
              <a:spcAft>
                <a:spcPts val="0"/>
              </a:spcAft>
              <a:buClr>
                <a:schemeClr val="tx1">
                  <a:shade val="95000"/>
                </a:schemeClr>
              </a:buClr>
              <a:buFont typeface="Wingdings" pitchFamily="2" charset="2"/>
              <a:buNone/>
              <a:defRPr/>
            </a:pPr>
            <a:endParaRPr lang="tr-TR" b="1" dirty="0">
              <a:solidFill>
                <a:srgbClr val="0065B0"/>
              </a:solidFill>
            </a:endParaRPr>
          </a:p>
        </p:txBody>
      </p:sp>
      <p:sp>
        <p:nvSpPr>
          <p:cNvPr id="37891"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047B98-9A82-4ACB-8986-A20EA2C8F7B3}" type="slidenum">
              <a:rPr lang="tr-TR" altLang="tr-TR">
                <a:solidFill>
                  <a:schemeClr val="bg1"/>
                </a:solidFill>
              </a:rPr>
              <a:pPr/>
              <a:t>25</a:t>
            </a:fld>
            <a:endParaRPr lang="tr-TR" altLang="tr-TR">
              <a:solidFill>
                <a:schemeClr val="bg1"/>
              </a:solidFill>
            </a:endParaRPr>
          </a:p>
        </p:txBody>
      </p:sp>
      <p:sp>
        <p:nvSpPr>
          <p:cNvPr id="2" name="Unvan 1"/>
          <p:cNvSpPr>
            <a:spLocks noGrp="1"/>
          </p:cNvSpPr>
          <p:nvPr>
            <p:ph type="title"/>
          </p:nvPr>
        </p:nvSpPr>
        <p:spPr>
          <a:xfrm>
            <a:off x="304469" y="187173"/>
            <a:ext cx="8915400" cy="774934"/>
          </a:xfrm>
        </p:spPr>
        <p:txBody>
          <a:bodyPr>
            <a:noAutofit/>
          </a:bodyPr>
          <a:lstStyle/>
          <a:p>
            <a:pPr algn="l" eaLnBrk="1" fontAlgn="auto" hangingPunct="1">
              <a:spcBef>
                <a:spcPct val="20000"/>
              </a:spcBef>
              <a:spcAft>
                <a:spcPts val="0"/>
              </a:spcAft>
              <a:defRPr/>
            </a:pPr>
            <a:r>
              <a:rPr lang="tr-TR" sz="3200" dirty="0">
                <a:ln>
                  <a:noFill/>
                </a:ln>
                <a:solidFill>
                  <a:srgbClr val="FF3300"/>
                </a:solidFill>
                <a:effectLst/>
                <a:latin typeface="Book Antiqua"/>
                <a:ea typeface="+mn-ea"/>
                <a:cs typeface="+mn-cs"/>
              </a:rPr>
              <a:t>EN388 – MEKANİK KORUMA</a:t>
            </a:r>
            <a:r>
              <a:rPr lang="tr-TR" sz="3600" dirty="0">
                <a:ln>
                  <a:noFill/>
                </a:ln>
                <a:solidFill>
                  <a:prstClr val="black"/>
                </a:solidFill>
                <a:effectLst/>
                <a:latin typeface="Book Antiqua"/>
                <a:ea typeface="+mn-ea"/>
                <a:cs typeface="+mn-cs"/>
              </a:rPr>
              <a:t/>
            </a:r>
            <a:br>
              <a:rPr lang="tr-TR" sz="3600" dirty="0">
                <a:ln>
                  <a:noFill/>
                </a:ln>
                <a:solidFill>
                  <a:prstClr val="black"/>
                </a:solidFill>
                <a:effectLst/>
                <a:latin typeface="Book Antiqua"/>
                <a:ea typeface="+mn-ea"/>
                <a:cs typeface="+mn-cs"/>
              </a:rPr>
            </a:br>
            <a:endParaRPr lang="tr-TR"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1513" y="1308100"/>
            <a:ext cx="7292975" cy="19669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4F7905E-D093-4373-B2A0-C23E13A5D439}" type="slidenum">
              <a:rPr lang="tr-TR" altLang="tr-TR">
                <a:solidFill>
                  <a:schemeClr val="bg1"/>
                </a:solidFill>
              </a:rPr>
              <a:pPr/>
              <a:t>26</a:t>
            </a:fld>
            <a:endParaRPr lang="tr-TR" altLang="tr-TR">
              <a:solidFill>
                <a:schemeClr val="bg1"/>
              </a:solidFill>
            </a:endParaRPr>
          </a:p>
        </p:txBody>
      </p:sp>
      <p:sp>
        <p:nvSpPr>
          <p:cNvPr id="5" name="Dikdörtgen 4"/>
          <p:cNvSpPr/>
          <p:nvPr/>
        </p:nvSpPr>
        <p:spPr>
          <a:xfrm>
            <a:off x="168275" y="3421063"/>
            <a:ext cx="9653588" cy="2862262"/>
          </a:xfrm>
          <a:prstGeom prst="rect">
            <a:avLst/>
          </a:prstGeom>
        </p:spPr>
        <p:txBody>
          <a:bodyPr>
            <a:spAutoFit/>
          </a:bodyPr>
          <a:lstStyle/>
          <a:p>
            <a:pPr marL="342900" indent="-342900" eaLnBrk="1" hangingPunct="1">
              <a:buFontTx/>
              <a:buAutoNum type="alphaLcPeriod"/>
              <a:defRPr/>
            </a:pPr>
            <a:r>
              <a:rPr lang="tr-TR" dirty="0">
                <a:solidFill>
                  <a:schemeClr val="bg1"/>
                </a:solidFill>
                <a:latin typeface="Arial" charset="0"/>
                <a:cs typeface="Arial" charset="0"/>
              </a:rPr>
              <a:t>Aşınmaya karşı direnç: numune eldivendeki aşınma için gerekli olan döngülerin sayısına dayanır.</a:t>
            </a:r>
          </a:p>
          <a:p>
            <a:pPr marL="342900" indent="-342900" eaLnBrk="1" hangingPunct="1">
              <a:buFontTx/>
              <a:buAutoNum type="alphaLcPeriod"/>
              <a:defRPr/>
            </a:pPr>
            <a:endParaRPr lang="tr-TR" dirty="0">
              <a:solidFill>
                <a:schemeClr val="bg1"/>
              </a:solidFill>
              <a:latin typeface="Arial" charset="0"/>
              <a:cs typeface="Arial" charset="0"/>
            </a:endParaRPr>
          </a:p>
          <a:p>
            <a:pPr eaLnBrk="1" hangingPunct="1">
              <a:defRPr/>
            </a:pPr>
            <a:r>
              <a:rPr lang="tr-TR" dirty="0">
                <a:solidFill>
                  <a:schemeClr val="bg1"/>
                </a:solidFill>
                <a:latin typeface="Arial" charset="0"/>
                <a:cs typeface="Arial" charset="0"/>
              </a:rPr>
              <a:t>b. Bıçak kesiği direnci: sabit bir hızda numunedeki kesilme için gerekli olan döngülerin sayısına dayanır.</a:t>
            </a:r>
          </a:p>
          <a:p>
            <a:pPr eaLnBrk="1" hangingPunct="1">
              <a:defRPr/>
            </a:pPr>
            <a:endParaRPr lang="tr-TR" dirty="0">
              <a:solidFill>
                <a:schemeClr val="bg1"/>
              </a:solidFill>
              <a:latin typeface="Arial" charset="0"/>
              <a:cs typeface="Arial" charset="0"/>
            </a:endParaRPr>
          </a:p>
          <a:p>
            <a:pPr eaLnBrk="1" hangingPunct="1">
              <a:defRPr/>
            </a:pPr>
            <a:r>
              <a:rPr lang="tr-TR" dirty="0">
                <a:solidFill>
                  <a:schemeClr val="bg1"/>
                </a:solidFill>
                <a:latin typeface="Arial" charset="0"/>
                <a:cs typeface="Arial" charset="0"/>
              </a:rPr>
              <a:t>c. Yırtılma direnci: numuneyi yırtmak için gerekli olan güç miktarına dayanır.</a:t>
            </a:r>
          </a:p>
          <a:p>
            <a:pPr eaLnBrk="1" hangingPunct="1">
              <a:defRPr/>
            </a:pPr>
            <a:endParaRPr lang="tr-TR" dirty="0">
              <a:solidFill>
                <a:schemeClr val="bg1"/>
              </a:solidFill>
              <a:latin typeface="Arial" charset="0"/>
              <a:cs typeface="Arial" charset="0"/>
            </a:endParaRPr>
          </a:p>
          <a:p>
            <a:pPr eaLnBrk="1" hangingPunct="1">
              <a:defRPr/>
            </a:pPr>
            <a:r>
              <a:rPr lang="tr-TR" dirty="0">
                <a:solidFill>
                  <a:schemeClr val="bg1"/>
                </a:solidFill>
                <a:latin typeface="Arial" charset="0"/>
                <a:cs typeface="Arial" charset="0"/>
              </a:rPr>
              <a:t>d. Delinme direnci: standart boy bir noktası bulunan numuneyi delmek için gerekli olan güç miktarına dayanır.</a:t>
            </a:r>
          </a:p>
        </p:txBody>
      </p:sp>
      <p:sp>
        <p:nvSpPr>
          <p:cNvPr id="2" name="Unvan 1"/>
          <p:cNvSpPr>
            <a:spLocks noGrp="1"/>
          </p:cNvSpPr>
          <p:nvPr>
            <p:ph type="title"/>
          </p:nvPr>
        </p:nvSpPr>
        <p:spPr>
          <a:xfrm>
            <a:off x="330635" y="198782"/>
            <a:ext cx="8915400" cy="813339"/>
          </a:xfrm>
        </p:spPr>
        <p:txBody>
          <a:bodyPr/>
          <a:lstStyle/>
          <a:p>
            <a:pPr algn="l">
              <a:defRPr/>
            </a:pPr>
            <a:r>
              <a:rPr lang="tr-TR" sz="3200" dirty="0">
                <a:ln>
                  <a:noFill/>
                </a:ln>
                <a:solidFill>
                  <a:srgbClr val="FF3300"/>
                </a:solidFill>
                <a:effectLst/>
                <a:latin typeface="Book Antiqua"/>
              </a:rPr>
              <a:t>EN388 – MEKANİK KORUMA</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2291"/>
                                        </p:tgtEl>
                                        <p:attrNameLst>
                                          <p:attrName>style.visibility</p:attrName>
                                        </p:attrNameLst>
                                      </p:cBhvr>
                                      <p:to>
                                        <p:strVal val="visible"/>
                                      </p:to>
                                    </p:set>
                                    <p:anim calcmode="lin" valueType="num">
                                      <p:cBhvr additive="base">
                                        <p:cTn id="21" dur="500" fill="hold"/>
                                        <p:tgtEl>
                                          <p:spTgt spid="12291"/>
                                        </p:tgtEl>
                                        <p:attrNameLst>
                                          <p:attrName>ppt_x</p:attrName>
                                        </p:attrNameLst>
                                      </p:cBhvr>
                                      <p:tavLst>
                                        <p:tav tm="0">
                                          <p:val>
                                            <p:strVal val="#ppt_x"/>
                                          </p:val>
                                        </p:tav>
                                        <p:tav tm="100000">
                                          <p:val>
                                            <p:strVal val="#ppt_x"/>
                                          </p:val>
                                        </p:tav>
                                      </p:tavLst>
                                    </p:anim>
                                    <p:anim calcmode="lin" valueType="num">
                                      <p:cBhvr additive="base">
                                        <p:cTn id="22"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6"/>
          <p:cNvSpPr>
            <a:spLocks noGrp="1"/>
          </p:cNvSpPr>
          <p:nvPr>
            <p:ph idx="1"/>
          </p:nvPr>
        </p:nvSpPr>
        <p:spPr>
          <a:xfrm>
            <a:off x="84138" y="1368425"/>
            <a:ext cx="9761537" cy="4840288"/>
          </a:xfrm>
        </p:spPr>
        <p:txBody>
          <a:bodyPr>
            <a:normAutofit/>
          </a:bodyPr>
          <a:lstStyle/>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Bu standart, kullanıcıyı kimyasallara ve/veya mikro organizmalara karşı korumak amacıyla eldivenlerin sahip olması gereken kapasitesini belirtir</a:t>
            </a:r>
            <a:r>
              <a:rPr lang="tr-TR" sz="1800" dirty="0" smtClean="0">
                <a:solidFill>
                  <a:schemeClr val="bg1"/>
                </a:solidFill>
              </a:rPr>
              <a:t>.</a:t>
            </a:r>
          </a:p>
          <a:p>
            <a:pPr marL="0" indent="0" eaLnBrk="1" fontAlgn="auto" hangingPunct="1">
              <a:spcAft>
                <a:spcPts val="0"/>
              </a:spcAft>
              <a:buClr>
                <a:schemeClr val="tx1">
                  <a:shade val="95000"/>
                </a:schemeClr>
              </a:buClr>
              <a:buFont typeface="Wingdings" pitchFamily="2" charset="2"/>
              <a:buNone/>
              <a:defRPr/>
            </a:pPr>
            <a:endParaRPr lang="tr-TR" sz="1800"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Nüfuz etme</a:t>
            </a:r>
            <a:endParaRPr lang="tr-TR" sz="1800"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Nüfuz</a:t>
            </a:r>
            <a:r>
              <a:rPr lang="tr-TR" sz="1800" dirty="0" smtClean="0">
                <a:solidFill>
                  <a:schemeClr val="bg1"/>
                </a:solidFill>
              </a:rPr>
              <a:t>/ </a:t>
            </a:r>
            <a:r>
              <a:rPr lang="tr-TR" sz="1800" dirty="0" err="1" smtClean="0">
                <a:solidFill>
                  <a:schemeClr val="bg1"/>
                </a:solidFill>
              </a:rPr>
              <a:t>Penetrasyon</a:t>
            </a:r>
            <a:r>
              <a:rPr lang="tr-TR" sz="1800" dirty="0">
                <a:solidFill>
                  <a:schemeClr val="bg1"/>
                </a:solidFill>
              </a:rPr>
              <a:t>, moleküler olmayan bir seviyede bir kimyasalın ve/veya mikro organizmanın gözenekli materyallerin, dikiş yerlerinin, gözeneklerin veya başka kusurlu kısımların içinden geçmesidir</a:t>
            </a:r>
            <a:r>
              <a:rPr lang="tr-TR" sz="1800" dirty="0" smtClean="0">
                <a:solidFill>
                  <a:schemeClr val="bg1"/>
                </a:solidFill>
              </a:rPr>
              <a:t>.</a:t>
            </a:r>
          </a:p>
          <a:p>
            <a:pPr marL="0" indent="0" eaLnBrk="1" fontAlgn="auto" hangingPunct="1">
              <a:spcAft>
                <a:spcPts val="0"/>
              </a:spcAft>
              <a:buClr>
                <a:schemeClr val="tx1">
                  <a:shade val="95000"/>
                </a:schemeClr>
              </a:buClr>
              <a:buFont typeface="Wingdings" pitchFamily="2" charset="2"/>
              <a:buNone/>
              <a:defRPr/>
            </a:pPr>
            <a:endParaRPr lang="tr-TR" sz="1800"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Sızma</a:t>
            </a:r>
            <a:endParaRPr lang="tr-TR" sz="1800"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Eldivenlerdeki kauçuk ve plastik filmler her zaman sıvılara karşı bariyer oluşturmayabilir. Bazen sıvıları emerek ve cilde temas etmemesi için sıvıyı tutarak bir sünger görevi de görebilirler. Bu sebeple geçirme sürelerini veya tehlikeli sıvının cilde temas etmesi için geçen süreyi hesaplamak gereklidir.</a:t>
            </a:r>
          </a:p>
          <a:p>
            <a:pPr marL="0" indent="0" eaLnBrk="1" fontAlgn="auto" hangingPunct="1">
              <a:spcAft>
                <a:spcPts val="0"/>
              </a:spcAft>
              <a:buClr>
                <a:schemeClr val="tx1">
                  <a:shade val="95000"/>
                </a:schemeClr>
              </a:buClr>
              <a:buFont typeface="Wingdings" pitchFamily="2" charset="2"/>
              <a:buNone/>
              <a:defRPr/>
            </a:pPr>
            <a:endParaRPr lang="tr-TR" dirty="0"/>
          </a:p>
          <a:p>
            <a:pPr marL="0" indent="0" eaLnBrk="1" fontAlgn="auto" hangingPunct="1">
              <a:spcAft>
                <a:spcPts val="0"/>
              </a:spcAft>
              <a:buClr>
                <a:schemeClr val="tx1">
                  <a:shade val="95000"/>
                </a:schemeClr>
              </a:buClr>
              <a:buFont typeface="Wingdings" pitchFamily="2" charset="2"/>
              <a:buNone/>
              <a:defRPr/>
            </a:pPr>
            <a:endParaRPr lang="tr-TR" dirty="0" smtClean="0"/>
          </a:p>
          <a:p>
            <a:pPr marL="0" indent="0" eaLnBrk="1" fontAlgn="auto" hangingPunct="1">
              <a:spcAft>
                <a:spcPts val="0"/>
              </a:spcAft>
              <a:buClr>
                <a:schemeClr val="tx1">
                  <a:shade val="95000"/>
                </a:schemeClr>
              </a:buClr>
              <a:buFont typeface="Wingdings" pitchFamily="2" charset="2"/>
              <a:buNone/>
              <a:defRPr/>
            </a:pPr>
            <a:endParaRPr lang="tr-TR" dirty="0"/>
          </a:p>
          <a:p>
            <a:pPr marL="0" indent="0" eaLnBrk="1" fontAlgn="auto" hangingPunct="1">
              <a:spcAft>
                <a:spcPts val="0"/>
              </a:spcAft>
              <a:buClr>
                <a:schemeClr val="tx1">
                  <a:shade val="95000"/>
                </a:schemeClr>
              </a:buClr>
              <a:buFont typeface="Wingdings" pitchFamily="2" charset="2"/>
              <a:buNone/>
              <a:defRPr/>
            </a:pPr>
            <a:endParaRPr lang="tr-TR" dirty="0" smtClean="0"/>
          </a:p>
          <a:p>
            <a:pPr marL="0" indent="0" eaLnBrk="1" fontAlgn="auto" hangingPunct="1">
              <a:spcAft>
                <a:spcPts val="0"/>
              </a:spcAft>
              <a:buClr>
                <a:schemeClr val="tx1">
                  <a:shade val="95000"/>
                </a:schemeClr>
              </a:buClr>
              <a:buFont typeface="Wingdings" pitchFamily="2" charset="2"/>
              <a:buNone/>
              <a:defRPr/>
            </a:pPr>
            <a:endParaRPr lang="tr-TR" dirty="0"/>
          </a:p>
          <a:p>
            <a:pPr marL="0" indent="0" eaLnBrk="1" fontAlgn="auto" hangingPunct="1">
              <a:spcAft>
                <a:spcPts val="0"/>
              </a:spcAft>
              <a:buClr>
                <a:schemeClr val="tx1">
                  <a:shade val="95000"/>
                </a:schemeClr>
              </a:buClr>
              <a:buFont typeface="Wingdings" pitchFamily="2" charset="2"/>
              <a:buNone/>
              <a:defRPr/>
            </a:pPr>
            <a:endParaRPr lang="tr-TR" dirty="0" smtClean="0"/>
          </a:p>
          <a:p>
            <a:pPr marL="0" indent="0" eaLnBrk="1" fontAlgn="auto" hangingPunct="1">
              <a:spcAft>
                <a:spcPts val="0"/>
              </a:spcAft>
              <a:buClr>
                <a:schemeClr val="tx1">
                  <a:shade val="95000"/>
                </a:schemeClr>
              </a:buClr>
              <a:buFont typeface="Wingdings" pitchFamily="2" charset="2"/>
              <a:buNone/>
              <a:defRPr/>
            </a:pPr>
            <a:endParaRPr lang="tr-TR" dirty="0"/>
          </a:p>
        </p:txBody>
      </p:sp>
      <p:sp>
        <p:nvSpPr>
          <p:cNvPr id="39939"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79405C6-DC6D-4D52-ADEE-F789C4975F8E}" type="slidenum">
              <a:rPr lang="tr-TR" altLang="tr-TR">
                <a:solidFill>
                  <a:schemeClr val="bg1"/>
                </a:solidFill>
              </a:rPr>
              <a:pPr/>
              <a:t>27</a:t>
            </a:fld>
            <a:endParaRPr lang="tr-TR" altLang="tr-TR">
              <a:solidFill>
                <a:schemeClr val="bg1"/>
              </a:solidFill>
            </a:endParaRPr>
          </a:p>
        </p:txBody>
      </p:sp>
      <p:sp>
        <p:nvSpPr>
          <p:cNvPr id="3" name="Dikdörtgen 2"/>
          <p:cNvSpPr/>
          <p:nvPr/>
        </p:nvSpPr>
        <p:spPr>
          <a:xfrm>
            <a:off x="346075" y="196850"/>
            <a:ext cx="8647113" cy="1077913"/>
          </a:xfrm>
          <a:prstGeom prst="rect">
            <a:avLst/>
          </a:prstGeom>
        </p:spPr>
        <p:txBody>
          <a:bodyPr>
            <a:spAutoFit/>
          </a:bodyPr>
          <a:lstStyle/>
          <a:p>
            <a:pPr>
              <a:defRPr/>
            </a:pPr>
            <a:r>
              <a:rPr lang="tr-TR" sz="3200" dirty="0">
                <a:solidFill>
                  <a:srgbClr val="FF3300"/>
                </a:solidFill>
                <a:latin typeface="Book Antiqua"/>
                <a:ea typeface="+mj-ea"/>
                <a:cs typeface="+mj-cs"/>
              </a:rPr>
              <a:t>EN374 – KİMYASAL KORUMA VE MİKROORGANİZMALAR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325" y="1270000"/>
            <a:ext cx="9747250" cy="5016500"/>
          </a:xfrm>
        </p:spPr>
        <p:txBody>
          <a:bodyPr>
            <a:normAutofit/>
          </a:bodyPr>
          <a:lstStyle/>
          <a:p>
            <a:pPr marL="137160" indent="0" eaLnBrk="1" fontAlgn="auto" hangingPunct="1">
              <a:spcAft>
                <a:spcPts val="0"/>
              </a:spcAft>
              <a:buClr>
                <a:schemeClr val="tx1">
                  <a:shade val="95000"/>
                </a:schemeClr>
              </a:buClr>
              <a:buFont typeface="Wingdings 2" panose="05020102010507070707" pitchFamily="18" charset="2"/>
              <a:buNone/>
              <a:defRPr/>
            </a:pPr>
            <a:endParaRPr lang="tr-TR"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a:solidFill>
                  <a:schemeClr val="bg1"/>
                </a:solidFill>
              </a:rPr>
              <a:t>Eldivendeki minimum sıvı geçirmez kısmın en az eldivenlerin EN 420'de belirtilen minimum uzunluğuna eşit olmalıdır</a:t>
            </a:r>
            <a:r>
              <a:rPr lang="tr-TR" dirty="0" smtClean="0">
                <a:solidFill>
                  <a:schemeClr val="bg1"/>
                </a:solidFill>
              </a:rPr>
              <a:t>.</a:t>
            </a:r>
          </a:p>
          <a:p>
            <a:pPr marL="0" indent="0" eaLnBrk="1" fontAlgn="auto" hangingPunct="1">
              <a:spcAft>
                <a:spcPts val="0"/>
              </a:spcAft>
              <a:buClr>
                <a:schemeClr val="tx1">
                  <a:shade val="95000"/>
                </a:schemeClr>
              </a:buClr>
              <a:buFont typeface="Wingdings" pitchFamily="2" charset="2"/>
              <a:buNone/>
              <a:defRPr/>
            </a:pPr>
            <a:endParaRPr lang="tr-TR"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b="1" dirty="0" smtClean="0">
                <a:solidFill>
                  <a:schemeClr val="bg1"/>
                </a:solidFill>
              </a:rPr>
              <a:t>Sızdırma</a:t>
            </a:r>
            <a:endParaRPr lang="tr-TR"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a:solidFill>
                  <a:schemeClr val="bg1"/>
                </a:solidFill>
              </a:rPr>
              <a:t>Bir hava ve/veya su sızdırma testi yapılırken eldivenin sızdırmaması ve Kabul edilebilir Kalite Seviyesine (AQL) göre test edilmesi ve incelenmesi gerekir.</a:t>
            </a:r>
          </a:p>
          <a:p>
            <a:pPr marL="548640" indent="-411480" eaLnBrk="1" fontAlgn="auto" hangingPunct="1">
              <a:spcAft>
                <a:spcPts val="0"/>
              </a:spcAft>
              <a:buClr>
                <a:schemeClr val="tx1">
                  <a:shade val="95000"/>
                </a:schemeClr>
              </a:buClr>
              <a:buFont typeface="Wingdings 2"/>
              <a:buChar char=""/>
              <a:defRPr/>
            </a:pPr>
            <a:endParaRPr lang="tr-TR" dirty="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dirty="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dirty="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dirty="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dirty="0" smtClean="0">
              <a:solidFill>
                <a:srgbClr val="0065B0"/>
              </a:solidFill>
            </a:endParaRPr>
          </a:p>
          <a:p>
            <a:pPr marL="0" indent="0" eaLnBrk="1" fontAlgn="auto" hangingPunct="1">
              <a:spcAft>
                <a:spcPts val="0"/>
              </a:spcAft>
              <a:buClr>
                <a:schemeClr val="tx1">
                  <a:shade val="95000"/>
                </a:schemeClr>
              </a:buClr>
              <a:buFont typeface="Wingdings" pitchFamily="2" charset="2"/>
              <a:buNone/>
              <a:defRPr/>
            </a:pPr>
            <a:endParaRPr lang="tr-TR" dirty="0"/>
          </a:p>
        </p:txBody>
      </p:sp>
      <p:sp>
        <p:nvSpPr>
          <p:cNvPr id="4096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4B95E52-7F06-4979-B6A9-1D2088B64960}" type="slidenum">
              <a:rPr lang="tr-TR" altLang="tr-TR">
                <a:solidFill>
                  <a:schemeClr val="bg1"/>
                </a:solidFill>
              </a:rPr>
              <a:pPr/>
              <a:t>28</a:t>
            </a:fld>
            <a:endParaRPr lang="tr-TR" altLang="tr-TR">
              <a:solidFill>
                <a:schemeClr val="bg1"/>
              </a:solidFill>
            </a:endParaRPr>
          </a:p>
        </p:txBody>
      </p:sp>
      <p:sp>
        <p:nvSpPr>
          <p:cNvPr id="2" name="Unvan 1"/>
          <p:cNvSpPr>
            <a:spLocks noGrp="1"/>
          </p:cNvSpPr>
          <p:nvPr>
            <p:ph type="title"/>
          </p:nvPr>
        </p:nvSpPr>
        <p:spPr/>
        <p:txBody>
          <a:bodyPr/>
          <a:lstStyle/>
          <a:p>
            <a:pPr marL="548640" indent="-411480" eaLnBrk="1" fontAlgn="auto" hangingPunct="1">
              <a:spcBef>
                <a:spcPct val="20000"/>
              </a:spcBef>
              <a:spcAft>
                <a:spcPts val="0"/>
              </a:spcAft>
              <a:defRPr/>
            </a:pPr>
            <a:r>
              <a:rPr lang="tr-TR" sz="2800" dirty="0">
                <a:ln>
                  <a:noFill/>
                </a:ln>
                <a:solidFill>
                  <a:srgbClr val="FF3300"/>
                </a:solidFill>
                <a:effectLst/>
                <a:latin typeface="Book Antiqua"/>
                <a:ea typeface="+mn-ea"/>
                <a:cs typeface="+mn-cs"/>
              </a:rPr>
              <a:t>EN374 ve AQL </a:t>
            </a:r>
            <a:r>
              <a:rPr lang="tr-TR" sz="2800" dirty="0" smtClean="0">
                <a:ln>
                  <a:noFill/>
                </a:ln>
                <a:solidFill>
                  <a:srgbClr val="FF3300"/>
                </a:solidFill>
                <a:effectLst/>
                <a:latin typeface="Book Antiqua"/>
                <a:ea typeface="+mn-ea"/>
                <a:cs typeface="+mn-cs"/>
              </a:rPr>
              <a:t>KAVRAMI Minimum </a:t>
            </a:r>
            <a:r>
              <a:rPr lang="tr-TR" sz="2800" dirty="0">
                <a:ln>
                  <a:noFill/>
                </a:ln>
                <a:solidFill>
                  <a:srgbClr val="FF3300"/>
                </a:solidFill>
                <a:effectLst/>
                <a:latin typeface="Book Antiqua"/>
                <a:ea typeface="+mn-ea"/>
                <a:cs typeface="+mn-cs"/>
              </a:rPr>
              <a:t>sıvı geçirmez kısım</a:t>
            </a:r>
            <a:endParaRPr lang="tr-TR"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 y="1270000"/>
            <a:ext cx="9478963" cy="4978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AC88A07-B2AB-43F1-99DD-FB2003E6407C}" type="slidenum">
              <a:rPr lang="tr-TR" altLang="tr-TR">
                <a:solidFill>
                  <a:schemeClr val="bg1"/>
                </a:solidFill>
              </a:rPr>
              <a:pPr/>
              <a:t>29</a:t>
            </a:fld>
            <a:endParaRPr lang="tr-TR" altLang="tr-TR">
              <a:solidFill>
                <a:schemeClr val="bg1"/>
              </a:solidFill>
            </a:endParaRPr>
          </a:p>
        </p:txBody>
      </p:sp>
      <p:sp>
        <p:nvSpPr>
          <p:cNvPr id="2" name="Unvan 1"/>
          <p:cNvSpPr>
            <a:spLocks noGrp="1"/>
          </p:cNvSpPr>
          <p:nvPr>
            <p:ph type="title"/>
          </p:nvPr>
        </p:nvSpPr>
        <p:spPr/>
        <p:txBody>
          <a:bodyPr>
            <a:normAutofit fontScale="90000"/>
          </a:bodyPr>
          <a:lstStyle/>
          <a:p>
            <a:pPr>
              <a:defRPr/>
            </a:pPr>
            <a:r>
              <a:rPr lang="tr-TR" sz="3200" dirty="0">
                <a:ln>
                  <a:noFill/>
                </a:ln>
                <a:solidFill>
                  <a:srgbClr val="FF3300"/>
                </a:solidFill>
                <a:effectLst/>
                <a:latin typeface="Book Antiqua"/>
                <a:ea typeface="+mn-ea"/>
                <a:cs typeface="Arial" charset="0"/>
              </a:rPr>
              <a:t>EN374 – KİMYASAL KORUMA VE MİKROORGANİZMALAR </a:t>
            </a:r>
            <a:br>
              <a:rPr lang="tr-TR" sz="3200" dirty="0">
                <a:ln>
                  <a:noFill/>
                </a:ln>
                <a:solidFill>
                  <a:srgbClr val="FF3300"/>
                </a:solidFill>
                <a:effectLst/>
                <a:latin typeface="Book Antiqua"/>
                <a:ea typeface="+mn-ea"/>
                <a:cs typeface="Arial" charset="0"/>
              </a:rPr>
            </a:b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2"/>
          <p:cNvSpPr>
            <a:spLocks noGrp="1"/>
          </p:cNvSpPr>
          <p:nvPr>
            <p:ph idx="1"/>
          </p:nvPr>
        </p:nvSpPr>
        <p:spPr>
          <a:xfrm>
            <a:off x="471488" y="730250"/>
            <a:ext cx="8915400" cy="5005388"/>
          </a:xfrm>
        </p:spPr>
        <p:txBody>
          <a:bodyPr/>
          <a:lstStyle/>
          <a:p>
            <a:pPr algn="just"/>
            <a:r>
              <a:rPr lang="tr-TR" altLang="tr-TR" b="1" smtClean="0">
                <a:solidFill>
                  <a:schemeClr val="bg1"/>
                </a:solidFill>
              </a:rPr>
              <a:t>Kişisel Koruyucu Donanım (KKD) Nedir?</a:t>
            </a:r>
            <a:r>
              <a:rPr lang="tr-TR" altLang="tr-TR" smtClean="0">
                <a:solidFill>
                  <a:schemeClr val="bg1"/>
                </a:solidFill>
              </a:rPr>
              <a:t/>
            </a:r>
            <a:br>
              <a:rPr lang="tr-TR" altLang="tr-TR" smtClean="0">
                <a:solidFill>
                  <a:schemeClr val="bg1"/>
                </a:solidFill>
              </a:rPr>
            </a:br>
            <a:r>
              <a:rPr lang="tr-TR" altLang="tr-TR" smtClean="0">
                <a:solidFill>
                  <a:schemeClr val="bg1"/>
                </a:solidFill>
              </a:rPr>
              <a:t> </a:t>
            </a:r>
            <a:br>
              <a:rPr lang="tr-TR" altLang="tr-TR" smtClean="0">
                <a:solidFill>
                  <a:schemeClr val="bg1"/>
                </a:solidFill>
              </a:rPr>
            </a:br>
            <a:r>
              <a:rPr lang="tr-TR" altLang="tr-TR" smtClean="0">
                <a:solidFill>
                  <a:schemeClr val="bg1"/>
                </a:solidFill>
              </a:rPr>
              <a:t>Kişisel Koruyucu Donanım, bir veya birden fazla sağlık ve güvenlik risklerine karşı korunmak için kişilerce giyilmek, takılmak veya taşınmak amacıyla tasarlanmış herhangi bir cihaz, alet veya malzemedir.</a:t>
            </a:r>
            <a:br>
              <a:rPr lang="tr-TR" altLang="tr-TR" smtClean="0">
                <a:solidFill>
                  <a:schemeClr val="bg1"/>
                </a:solidFill>
              </a:rPr>
            </a:br>
            <a:endParaRPr lang="tr-TR" altLang="tr-TR" smtClean="0">
              <a:solidFill>
                <a:schemeClr val="bg1"/>
              </a:solidFill>
            </a:endParaRPr>
          </a:p>
        </p:txBody>
      </p:sp>
      <p:sp>
        <p:nvSpPr>
          <p:cNvPr id="1536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7A51AD5-53F2-4FAC-9B26-D578ED6CCE44}" type="slidenum">
              <a:rPr lang="tr-TR" altLang="tr-TR">
                <a:solidFill>
                  <a:srgbClr val="BCBCBC"/>
                </a:solidFill>
              </a:rPr>
              <a:pPr/>
              <a:t>3</a:t>
            </a:fld>
            <a:endParaRPr lang="tr-TR" altLang="tr-TR">
              <a:solidFill>
                <a:srgbClr val="BCBCB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075" y="1270000"/>
            <a:ext cx="9374188" cy="4962525"/>
          </a:xfrm>
        </p:spPr>
        <p:txBody>
          <a:bodyPr>
            <a:normAutofit/>
          </a:bodyPr>
          <a:lstStyle/>
          <a:p>
            <a:pPr marL="548640" indent="-411480" eaLnBrk="1" fontAlgn="auto" hangingPunct="1">
              <a:spcAft>
                <a:spcPts val="0"/>
              </a:spcAft>
              <a:buClr>
                <a:schemeClr val="tx1">
                  <a:shade val="95000"/>
                </a:schemeClr>
              </a:buClr>
              <a:buFont typeface="Wingdings 2"/>
              <a:buChar char=""/>
              <a:defRPr/>
            </a:pPr>
            <a:endParaRPr lang="tr-TR" b="1"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r>
              <a:rPr lang="tr-TR" b="1" dirty="0" smtClean="0">
                <a:solidFill>
                  <a:schemeClr val="bg1"/>
                </a:solidFill>
              </a:rPr>
              <a:t>EN407 – EN 569 ISI KORUMASI</a:t>
            </a:r>
          </a:p>
          <a:p>
            <a:pPr marL="548640" indent="-411480" eaLnBrk="1" fontAlgn="auto" hangingPunct="1">
              <a:spcAft>
                <a:spcPts val="0"/>
              </a:spcAft>
              <a:buClr>
                <a:schemeClr val="tx1">
                  <a:shade val="95000"/>
                </a:schemeClr>
              </a:buClr>
              <a:buFont typeface="Wingdings 2"/>
              <a:buChar char=""/>
              <a:defRPr/>
            </a:pPr>
            <a:endParaRPr lang="tr-TR" b="1" dirty="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b="1"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a:solidFill>
                  <a:schemeClr val="bg1"/>
                </a:solidFill>
              </a:rPr>
              <a:t>Bu standart, ısıya ve/veya yangına karşı koruma sağlayan eldivenler için olan termal performansı belirler.</a:t>
            </a:r>
            <a:endParaRPr lang="tr-TR" b="1" dirty="0">
              <a:solidFill>
                <a:schemeClr val="bg1"/>
              </a:solidFill>
            </a:endParaRPr>
          </a:p>
          <a:p>
            <a:pPr marL="548640" indent="-411480" eaLnBrk="1" fontAlgn="auto" hangingPunct="1">
              <a:spcAft>
                <a:spcPts val="0"/>
              </a:spcAft>
              <a:buClr>
                <a:schemeClr val="tx1">
                  <a:shade val="95000"/>
                </a:schemeClr>
              </a:buClr>
              <a:buFont typeface="Wingdings 2"/>
              <a:buChar char=""/>
              <a:defRPr/>
            </a:pPr>
            <a:endParaRPr lang="tr-TR" b="1"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b="1" dirty="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b="1"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b="1" dirty="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b="1"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b="1" dirty="0">
              <a:solidFill>
                <a:srgbClr val="0065B0"/>
              </a:solidFill>
            </a:endParaRPr>
          </a:p>
        </p:txBody>
      </p:sp>
      <p:sp>
        <p:nvSpPr>
          <p:cNvPr id="43011"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1C8228C-68A7-45CE-9236-3EEF70980757}" type="slidenum">
              <a:rPr lang="tr-TR" altLang="tr-TR">
                <a:solidFill>
                  <a:schemeClr val="bg1"/>
                </a:solidFill>
              </a:rPr>
              <a:pPr/>
              <a:t>30</a:t>
            </a:fld>
            <a:endParaRPr lang="tr-TR" altLang="tr-TR">
              <a:solidFill>
                <a:schemeClr val="bg1"/>
              </a:solidFill>
            </a:endParaRPr>
          </a:p>
        </p:txBody>
      </p:sp>
      <p:sp>
        <p:nvSpPr>
          <p:cNvPr id="2" name="Unvan 1"/>
          <p:cNvSpPr>
            <a:spLocks noGrp="1"/>
          </p:cNvSpPr>
          <p:nvPr>
            <p:ph type="title"/>
          </p:nvPr>
        </p:nvSpPr>
        <p:spPr/>
        <p:txBody>
          <a:bodyPr/>
          <a:lstStyle/>
          <a:p>
            <a:pPr marL="548640" indent="-411480" algn="l" eaLnBrk="1" fontAlgn="auto" hangingPunct="1">
              <a:spcBef>
                <a:spcPct val="20000"/>
              </a:spcBef>
              <a:spcAft>
                <a:spcPts val="0"/>
              </a:spcAft>
              <a:defRPr/>
            </a:pPr>
            <a:r>
              <a:rPr lang="tr-TR" sz="2800" dirty="0">
                <a:ln>
                  <a:noFill/>
                </a:ln>
                <a:solidFill>
                  <a:srgbClr val="FF3300"/>
                </a:solidFill>
                <a:effectLst/>
                <a:latin typeface="Book Antiqua"/>
                <a:ea typeface="+mn-ea"/>
                <a:cs typeface="+mn-cs"/>
              </a:rPr>
              <a:t>EN407 </a:t>
            </a:r>
            <a:r>
              <a:rPr lang="tr-TR" sz="2800" dirty="0" smtClean="0">
                <a:ln>
                  <a:noFill/>
                </a:ln>
                <a:solidFill>
                  <a:srgbClr val="FF3300"/>
                </a:solidFill>
                <a:effectLst/>
                <a:latin typeface="Book Antiqua"/>
                <a:ea typeface="+mn-ea"/>
                <a:cs typeface="+mn-cs"/>
              </a:rPr>
              <a:t>– </a:t>
            </a:r>
            <a:r>
              <a:rPr lang="tr-TR" sz="2800" dirty="0">
                <a:ln>
                  <a:noFill/>
                </a:ln>
                <a:solidFill>
                  <a:srgbClr val="FF3300"/>
                </a:solidFill>
                <a:effectLst/>
                <a:latin typeface="Book Antiqua"/>
                <a:ea typeface="+mn-ea"/>
                <a:cs typeface="+mn-cs"/>
              </a:rPr>
              <a:t>ISI KORUMASI</a:t>
            </a:r>
            <a:r>
              <a:rPr lang="tr-TR" sz="2800" dirty="0">
                <a:ln>
                  <a:noFill/>
                </a:ln>
                <a:solidFill>
                  <a:prstClr val="black"/>
                </a:solidFill>
                <a:effectLst/>
                <a:latin typeface="Book Antiqua"/>
                <a:ea typeface="+mn-ea"/>
                <a:cs typeface="+mn-cs"/>
              </a:rPr>
              <a:t/>
            </a:r>
            <a:br>
              <a:rPr lang="tr-TR" sz="2800" dirty="0">
                <a:ln>
                  <a:noFill/>
                </a:ln>
                <a:solidFill>
                  <a:prstClr val="black"/>
                </a:solidFill>
                <a:effectLst/>
                <a:latin typeface="Book Antiqua"/>
                <a:ea typeface="+mn-ea"/>
                <a:cs typeface="+mn-cs"/>
              </a:rPr>
            </a:b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325" y="1270000"/>
            <a:ext cx="9753600" cy="5037138"/>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Tutuşmaya karşı direnç:</a:t>
            </a:r>
            <a:endParaRPr lang="tr-TR" sz="1800"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A</a:t>
            </a:r>
            <a:r>
              <a:rPr lang="tr-TR" sz="1800" dirty="0" smtClean="0">
                <a:solidFill>
                  <a:schemeClr val="bg1"/>
                </a:solidFill>
              </a:rPr>
              <a:t>teş </a:t>
            </a:r>
            <a:r>
              <a:rPr lang="tr-TR" sz="1800" dirty="0">
                <a:solidFill>
                  <a:schemeClr val="bg1"/>
                </a:solidFill>
              </a:rPr>
              <a:t>kaynağının uzaklaştırılmasının ardından materyalin yanmaya ve kızışmaya devam ettiği sürenin uzunluğuna dayanır. 15 saniyelik bir tutuşma süresinin ardından eldivenin dikişlerinin kopmaması gerekir</a:t>
            </a:r>
            <a:r>
              <a:rPr lang="tr-TR" sz="1800" dirty="0" smtClean="0">
                <a:solidFill>
                  <a:schemeClr val="bg1"/>
                </a:solidFill>
              </a:rPr>
              <a:t>.</a:t>
            </a:r>
            <a:endParaRPr lang="tr-TR" sz="1800"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Temas ısısı direnci:</a:t>
            </a:r>
            <a:endParaRPr lang="tr-TR" sz="1800"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E</a:t>
            </a:r>
            <a:r>
              <a:rPr lang="tr-TR" sz="1800" dirty="0" smtClean="0">
                <a:solidFill>
                  <a:schemeClr val="bg1"/>
                </a:solidFill>
              </a:rPr>
              <a:t>n </a:t>
            </a:r>
            <a:r>
              <a:rPr lang="tr-TR" sz="1800" dirty="0">
                <a:solidFill>
                  <a:schemeClr val="bg1"/>
                </a:solidFill>
              </a:rPr>
              <a:t>az 15 saniye süreyle kullanıcının acı hissetmediği sıcaklık aralığına (100-500 °C) dayanır. Eğer 3. veya daha yüksek bir EN seviyesi sağlanırsa, ürünün tutuşma testinde en az 3. seviye EN olduğu kaydedilmelidir. Aksi halde azami Temas ısısı seviyesi 2. seviye olarak rapor edilmelidir</a:t>
            </a:r>
            <a:r>
              <a:rPr lang="tr-TR" sz="1800" dirty="0" smtClean="0">
                <a:solidFill>
                  <a:schemeClr val="bg1"/>
                </a:solidFill>
              </a:rPr>
              <a:t>.</a:t>
            </a:r>
            <a:endParaRPr lang="tr-TR" sz="1800"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b="1" dirty="0" err="1">
                <a:solidFill>
                  <a:schemeClr val="bg1"/>
                </a:solidFill>
              </a:rPr>
              <a:t>Konvektif</a:t>
            </a:r>
            <a:r>
              <a:rPr lang="tr-TR" sz="1800" b="1" dirty="0">
                <a:solidFill>
                  <a:schemeClr val="bg1"/>
                </a:solidFill>
              </a:rPr>
              <a:t> ısı direnci:</a:t>
            </a:r>
            <a:endParaRPr lang="tr-TR" sz="1800"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E</a:t>
            </a:r>
            <a:r>
              <a:rPr lang="tr-TR" sz="1800" dirty="0" smtClean="0">
                <a:solidFill>
                  <a:schemeClr val="bg1"/>
                </a:solidFill>
              </a:rPr>
              <a:t>ldivenin </a:t>
            </a:r>
            <a:r>
              <a:rPr lang="tr-TR" sz="1800" dirty="0">
                <a:solidFill>
                  <a:schemeClr val="bg1"/>
                </a:solidFill>
              </a:rPr>
              <a:t>alevden ısı transferini geciktirebildiği sürenin uzunluğuna dayanır. Tutuşma testinde 3. veya 4. seviye performans elde edildiğinde performans seviyesi belirtilmelidir</a:t>
            </a:r>
            <a:r>
              <a:rPr lang="tr-TR" sz="1800" dirty="0" smtClean="0">
                <a:solidFill>
                  <a:schemeClr val="bg1"/>
                </a:solidFill>
              </a:rPr>
              <a:t>.</a:t>
            </a:r>
            <a:endParaRPr lang="tr-TR" sz="1800" dirty="0">
              <a:solidFill>
                <a:schemeClr val="bg1"/>
              </a:solidFill>
            </a:endParaRPr>
          </a:p>
        </p:txBody>
      </p:sp>
      <p:sp>
        <p:nvSpPr>
          <p:cNvPr id="4403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1619F87-FB20-477E-920D-C97282ADF5A7}" type="slidenum">
              <a:rPr lang="tr-TR" altLang="tr-TR">
                <a:solidFill>
                  <a:schemeClr val="bg1"/>
                </a:solidFill>
              </a:rPr>
              <a:pPr/>
              <a:t>31</a:t>
            </a:fld>
            <a:endParaRPr lang="tr-TR" altLang="tr-TR">
              <a:solidFill>
                <a:schemeClr val="bg1"/>
              </a:solidFill>
            </a:endParaRPr>
          </a:p>
        </p:txBody>
      </p:sp>
      <p:sp>
        <p:nvSpPr>
          <p:cNvPr id="2" name="Unvan 1"/>
          <p:cNvSpPr>
            <a:spLocks noGrp="1"/>
          </p:cNvSpPr>
          <p:nvPr>
            <p:ph type="title"/>
          </p:nvPr>
        </p:nvSpPr>
        <p:spPr>
          <a:xfrm>
            <a:off x="495300" y="274638"/>
            <a:ext cx="8915400" cy="854447"/>
          </a:xfrm>
        </p:spPr>
        <p:txBody>
          <a:bodyPr/>
          <a:lstStyle/>
          <a:p>
            <a:pPr algn="l">
              <a:defRPr/>
            </a:pPr>
            <a:r>
              <a:rPr lang="tr-TR" sz="2800" dirty="0">
                <a:ln>
                  <a:noFill/>
                </a:ln>
                <a:solidFill>
                  <a:srgbClr val="FF3300"/>
                </a:solidFill>
                <a:effectLst/>
                <a:latin typeface="Book Antiqua"/>
              </a:rPr>
              <a:t>EN407 – ISI KORUMASI</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263" y="1295400"/>
            <a:ext cx="9745662" cy="4999038"/>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tr-TR" sz="1800" b="1" dirty="0" err="1" smtClean="0">
                <a:solidFill>
                  <a:schemeClr val="bg1"/>
                </a:solidFill>
              </a:rPr>
              <a:t>Radyant</a:t>
            </a:r>
            <a:r>
              <a:rPr lang="tr-TR" sz="1800" b="1" dirty="0" smtClean="0">
                <a:solidFill>
                  <a:schemeClr val="bg1"/>
                </a:solidFill>
              </a:rPr>
              <a:t> ısı direnci:</a:t>
            </a:r>
            <a:endParaRPr lang="tr-TR" sz="1800"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E</a:t>
            </a:r>
            <a:r>
              <a:rPr lang="tr-TR" sz="1800" dirty="0" smtClean="0">
                <a:solidFill>
                  <a:schemeClr val="bg1"/>
                </a:solidFill>
              </a:rPr>
              <a:t>ldivenin bir </a:t>
            </a:r>
            <a:r>
              <a:rPr lang="tr-TR" sz="1800" dirty="0" err="1" smtClean="0">
                <a:solidFill>
                  <a:schemeClr val="bg1"/>
                </a:solidFill>
              </a:rPr>
              <a:t>radyant</a:t>
            </a:r>
            <a:r>
              <a:rPr lang="tr-TR" sz="1800" dirty="0" smtClean="0">
                <a:solidFill>
                  <a:schemeClr val="bg1"/>
                </a:solidFill>
              </a:rPr>
              <a:t> ısı kaynağına maruz kalması durumunda ısı transferini geciktirebildiği sürenin uzunluğuna dayanır. Tutuşma testinde 3. veya 4. seviye performans elde edildiğinde performans seviyesi belirtilmelidir.</a:t>
            </a:r>
          </a:p>
          <a:p>
            <a:pPr marL="548640" indent="-411480" eaLnBrk="1" fontAlgn="auto" hangingPunct="1">
              <a:spcAft>
                <a:spcPts val="0"/>
              </a:spcAft>
              <a:buClr>
                <a:schemeClr val="tx1">
                  <a:shade val="95000"/>
                </a:schemeClr>
              </a:buClr>
              <a:buFont typeface="Wingdings 2"/>
              <a:buChar char=""/>
              <a:defRPr/>
            </a:pPr>
            <a:r>
              <a:rPr lang="tr-TR" sz="1800" b="1" dirty="0" smtClean="0">
                <a:solidFill>
                  <a:schemeClr val="bg1"/>
                </a:solidFill>
              </a:rPr>
              <a:t>Erimiş metalden gelen küçük sıçramalara karşı direnç:</a:t>
            </a:r>
            <a:endParaRPr lang="tr-TR" sz="1800"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smtClean="0">
                <a:solidFill>
                  <a:schemeClr val="bg1"/>
                </a:solidFill>
              </a:rPr>
              <a:t>Verilen bir seviyeye kadar numune eldivenin ısınması için gerekli olan erimiş metal damlalarının sayısı. Tutuşma testinde 3. veya 4. seviye performans elde edildiğinde performans seviyesi belirtilmelidir.</a:t>
            </a:r>
          </a:p>
          <a:p>
            <a:pPr marL="548640" indent="-411480" eaLnBrk="1" fontAlgn="auto" hangingPunct="1">
              <a:spcAft>
                <a:spcPts val="0"/>
              </a:spcAft>
              <a:buClr>
                <a:schemeClr val="tx1">
                  <a:shade val="95000"/>
                </a:schemeClr>
              </a:buClr>
              <a:buFont typeface="Wingdings 2"/>
              <a:buChar char=""/>
              <a:defRPr/>
            </a:pPr>
            <a:r>
              <a:rPr lang="tr-TR" sz="1800" b="1" dirty="0" smtClean="0">
                <a:solidFill>
                  <a:schemeClr val="bg1"/>
                </a:solidFill>
              </a:rPr>
              <a:t>Erimiş metalden gelen büyük sıçramalara karşı direnç:</a:t>
            </a:r>
            <a:endParaRPr lang="tr-TR" sz="1800"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smtClean="0">
                <a:solidFill>
                  <a:schemeClr val="bg1"/>
                </a:solidFill>
              </a:rPr>
              <a:t>Doğrudan numune eldivenin altına yerleştirilmiş olan yapay bir cilt boyunca düzelmenin veya iğne ucu büyüklüğünde deliklerinin oluşması için gerekli olan erimiş metalin ağırlığı. Metal damlacıkları eldiven materyaline yapışıp kalırsa veya numune tutuşursa test başarısız olur.</a:t>
            </a:r>
          </a:p>
          <a:p>
            <a:pPr marL="548640" indent="-411480" eaLnBrk="1" fontAlgn="auto" hangingPunct="1">
              <a:spcAft>
                <a:spcPts val="0"/>
              </a:spcAft>
              <a:buClr>
                <a:schemeClr val="tx1">
                  <a:shade val="95000"/>
                </a:schemeClr>
              </a:buClr>
              <a:buFont typeface="Wingdings 2"/>
              <a:buChar char=""/>
              <a:defRPr/>
            </a:pPr>
            <a:endParaRPr lang="tr-TR" dirty="0"/>
          </a:p>
        </p:txBody>
      </p:sp>
      <p:sp>
        <p:nvSpPr>
          <p:cNvPr id="45059"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D7302FA-4094-4F22-A026-30B177023214}" type="slidenum">
              <a:rPr lang="tr-TR" altLang="tr-TR">
                <a:solidFill>
                  <a:schemeClr val="bg1"/>
                </a:solidFill>
              </a:rPr>
              <a:pPr/>
              <a:t>32</a:t>
            </a:fld>
            <a:endParaRPr lang="tr-TR" altLang="tr-TR">
              <a:solidFill>
                <a:schemeClr val="bg1"/>
              </a:solidFill>
            </a:endParaRPr>
          </a:p>
        </p:txBody>
      </p:sp>
      <p:sp>
        <p:nvSpPr>
          <p:cNvPr id="2" name="Unvan 1"/>
          <p:cNvSpPr>
            <a:spLocks noGrp="1"/>
          </p:cNvSpPr>
          <p:nvPr>
            <p:ph type="title"/>
          </p:nvPr>
        </p:nvSpPr>
        <p:spPr>
          <a:xfrm>
            <a:off x="495300" y="274638"/>
            <a:ext cx="8915400" cy="933960"/>
          </a:xfrm>
        </p:spPr>
        <p:txBody>
          <a:bodyPr/>
          <a:lstStyle/>
          <a:p>
            <a:pPr algn="l">
              <a:defRPr/>
            </a:pPr>
            <a:r>
              <a:rPr lang="tr-TR" sz="2800" dirty="0">
                <a:ln>
                  <a:noFill/>
                </a:ln>
                <a:solidFill>
                  <a:srgbClr val="FF3300"/>
                </a:solidFill>
                <a:effectLst/>
                <a:latin typeface="Book Antiqua"/>
              </a:rPr>
              <a:t>EN407 – ISI KORUMASI</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6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138" y="1401763"/>
            <a:ext cx="9494837" cy="4648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D0AB7AA-BB6C-4EB9-8322-67412A859F13}" type="slidenum">
              <a:rPr lang="tr-TR" altLang="tr-TR">
                <a:solidFill>
                  <a:schemeClr val="bg1"/>
                </a:solidFill>
              </a:rPr>
              <a:pPr/>
              <a:t>33</a:t>
            </a:fld>
            <a:endParaRPr lang="tr-TR" altLang="tr-TR">
              <a:solidFill>
                <a:schemeClr val="bg1"/>
              </a:solidFill>
            </a:endParaRPr>
          </a:p>
        </p:txBody>
      </p:sp>
      <p:sp>
        <p:nvSpPr>
          <p:cNvPr id="2" name="Unvan 1"/>
          <p:cNvSpPr>
            <a:spLocks noGrp="1"/>
          </p:cNvSpPr>
          <p:nvPr>
            <p:ph type="title"/>
          </p:nvPr>
        </p:nvSpPr>
        <p:spPr>
          <a:xfrm>
            <a:off x="495300" y="274638"/>
            <a:ext cx="8915400" cy="918058"/>
          </a:xfrm>
        </p:spPr>
        <p:txBody>
          <a:bodyPr/>
          <a:lstStyle/>
          <a:p>
            <a:pPr algn="l">
              <a:defRPr/>
            </a:pPr>
            <a:r>
              <a:rPr lang="tr-TR" sz="2800" dirty="0">
                <a:ln>
                  <a:noFill/>
                </a:ln>
                <a:solidFill>
                  <a:srgbClr val="FF3300"/>
                </a:solidFill>
                <a:effectLst/>
                <a:latin typeface="Book Antiqua"/>
              </a:rPr>
              <a:t>EN407 – ISI KORUMASI</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138" y="914400"/>
            <a:ext cx="9753600" cy="4829175"/>
          </a:xfrm>
        </p:spPr>
        <p:txBody>
          <a:bodyPr>
            <a:normAutofit/>
          </a:bodyPr>
          <a:lstStyle/>
          <a:p>
            <a:pPr marL="0" indent="0" eaLnBrk="1" fontAlgn="auto" hangingPunct="1">
              <a:spcAft>
                <a:spcPts val="0"/>
              </a:spcAft>
              <a:buClr>
                <a:schemeClr val="tx1">
                  <a:shade val="95000"/>
                </a:schemeClr>
              </a:buClr>
              <a:buFont typeface="Wingdings" pitchFamily="2" charset="2"/>
              <a:buNone/>
              <a:defRPr/>
            </a:pPr>
            <a:r>
              <a:rPr lang="tr-TR" sz="1800" dirty="0" smtClean="0">
                <a:solidFill>
                  <a:schemeClr val="bg1"/>
                </a:solidFill>
              </a:rPr>
              <a:t>Bu </a:t>
            </a:r>
            <a:r>
              <a:rPr lang="tr-TR" sz="1800" dirty="0">
                <a:solidFill>
                  <a:schemeClr val="bg1"/>
                </a:solidFill>
              </a:rPr>
              <a:t>standart, –50 °C'deki </a:t>
            </a:r>
            <a:r>
              <a:rPr lang="tr-TR" sz="1800" dirty="0" err="1">
                <a:solidFill>
                  <a:schemeClr val="bg1"/>
                </a:solidFill>
              </a:rPr>
              <a:t>konvektif</a:t>
            </a:r>
            <a:r>
              <a:rPr lang="tr-TR" sz="1800" dirty="0">
                <a:solidFill>
                  <a:schemeClr val="bg1"/>
                </a:solidFill>
              </a:rPr>
              <a:t> ve temas ısınına karşı elleri korumak için olan tüm eldivenler için geçerlidir.</a:t>
            </a:r>
            <a:endParaRPr lang="tr-TR" sz="1800" b="1"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Soğuğa karşı koruma, belli koruyucu niteliklere ilişkin 3 performans seviyesi serisinin de yer aldığı simge tarafından ifade edilir</a:t>
            </a:r>
            <a:r>
              <a:rPr lang="tr-TR" sz="1800" dirty="0" smtClean="0">
                <a:solidFill>
                  <a:schemeClr val="bg1"/>
                </a:solidFill>
              </a:rPr>
              <a:t>.</a:t>
            </a:r>
          </a:p>
          <a:p>
            <a:pPr marL="0" indent="0" eaLnBrk="1" fontAlgn="auto" hangingPunct="1">
              <a:spcAft>
                <a:spcPts val="0"/>
              </a:spcAft>
              <a:buClr>
                <a:schemeClr val="tx1">
                  <a:shade val="95000"/>
                </a:schemeClr>
              </a:buClr>
              <a:buFont typeface="Wingdings" pitchFamily="2" charset="2"/>
              <a:buNone/>
              <a:defRPr/>
            </a:pPr>
            <a:endParaRPr lang="tr-TR" sz="1800" b="1"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dirty="0">
                <a:solidFill>
                  <a:schemeClr val="bg1"/>
                </a:solidFill>
              </a:rPr>
              <a:t>‘Soğuk tehlike’ simgesiyle birlikte 3 haneli bir rakam bulunur</a:t>
            </a:r>
            <a:r>
              <a:rPr lang="tr-TR" sz="1800" dirty="0" smtClean="0">
                <a:solidFill>
                  <a:schemeClr val="bg1"/>
                </a:solidFill>
              </a:rPr>
              <a:t>:</a:t>
            </a:r>
            <a:endParaRPr lang="tr-TR" sz="1800"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a. </a:t>
            </a:r>
            <a:r>
              <a:rPr lang="tr-TR" sz="1800" b="1" dirty="0" err="1">
                <a:solidFill>
                  <a:schemeClr val="bg1"/>
                </a:solidFill>
              </a:rPr>
              <a:t>Konvektif</a:t>
            </a:r>
            <a:r>
              <a:rPr lang="tr-TR" sz="1800" b="1" dirty="0">
                <a:solidFill>
                  <a:schemeClr val="bg1"/>
                </a:solidFill>
              </a:rPr>
              <a:t> soğuğa karşı direnç</a:t>
            </a:r>
            <a:r>
              <a:rPr lang="tr-TR" sz="1800" dirty="0">
                <a:solidFill>
                  <a:schemeClr val="bg1"/>
                </a:solidFill>
              </a:rPr>
              <a:t> (performans seviyesi 0 - 4)</a:t>
            </a:r>
          </a:p>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b. Soğuk temas direnci</a:t>
            </a:r>
            <a:r>
              <a:rPr lang="tr-TR" sz="1800" dirty="0">
                <a:solidFill>
                  <a:schemeClr val="bg1"/>
                </a:solidFill>
              </a:rPr>
              <a:t> (performans seviyesi 0 - 4)</a:t>
            </a:r>
          </a:p>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c. Su geçirgenliği</a:t>
            </a:r>
            <a:r>
              <a:rPr lang="tr-TR" sz="1800" dirty="0">
                <a:solidFill>
                  <a:schemeClr val="bg1"/>
                </a:solidFill>
              </a:rPr>
              <a:t> (0 veya 1</a:t>
            </a:r>
            <a:r>
              <a:rPr lang="tr-TR" sz="1800" dirty="0" smtClean="0">
                <a:solidFill>
                  <a:schemeClr val="bg1"/>
                </a:solidFill>
              </a:rPr>
              <a:t>)</a:t>
            </a:r>
            <a:endParaRPr lang="tr-TR" sz="1800" dirty="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sz="1800" dirty="0">
                <a:solidFill>
                  <a:schemeClr val="bg1"/>
                </a:solidFill>
              </a:rPr>
              <a:t>Tüm eldivenlerin aşınma ve yırtılma için en az 1. seviye Performansa ulaşması gerekir</a:t>
            </a:r>
            <a:r>
              <a:rPr lang="tr-TR" sz="1800" dirty="0" smtClean="0">
                <a:solidFill>
                  <a:schemeClr val="bg1"/>
                </a:solidFill>
              </a:rPr>
              <a:t>.</a:t>
            </a:r>
            <a:endParaRPr lang="tr-TR" sz="1800" dirty="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sz="1800" b="1" dirty="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sz="1800" b="1"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sz="1800" b="1" dirty="0">
              <a:solidFill>
                <a:srgbClr val="0065B0"/>
              </a:solidFill>
            </a:endParaRPr>
          </a:p>
        </p:txBody>
      </p:sp>
      <p:sp>
        <p:nvSpPr>
          <p:cNvPr id="4710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E4988DC-EE27-4AC2-BB68-D257B32C0801}" type="slidenum">
              <a:rPr lang="tr-TR" altLang="tr-TR">
                <a:solidFill>
                  <a:schemeClr val="bg1"/>
                </a:solidFill>
              </a:rPr>
              <a:pPr/>
              <a:t>34</a:t>
            </a:fld>
            <a:endParaRPr lang="tr-TR" altLang="tr-TR">
              <a:solidFill>
                <a:schemeClr val="bg1"/>
              </a:solidFill>
            </a:endParaRPr>
          </a:p>
        </p:txBody>
      </p:sp>
      <p:sp>
        <p:nvSpPr>
          <p:cNvPr id="2" name="Unvan 1"/>
          <p:cNvSpPr>
            <a:spLocks noGrp="1"/>
          </p:cNvSpPr>
          <p:nvPr>
            <p:ph type="title"/>
          </p:nvPr>
        </p:nvSpPr>
        <p:spPr>
          <a:xfrm>
            <a:off x="73881" y="258736"/>
            <a:ext cx="8915400" cy="798788"/>
          </a:xfrm>
        </p:spPr>
        <p:txBody>
          <a:bodyPr>
            <a:normAutofit fontScale="90000"/>
          </a:bodyPr>
          <a:lstStyle/>
          <a:p>
            <a:pPr marL="548640" indent="-411480" algn="l" eaLnBrk="1" fontAlgn="auto" hangingPunct="1">
              <a:spcBef>
                <a:spcPct val="20000"/>
              </a:spcBef>
              <a:spcAft>
                <a:spcPts val="0"/>
              </a:spcAft>
              <a:defRPr/>
            </a:pPr>
            <a:r>
              <a:rPr lang="tr-TR" sz="2800" dirty="0" smtClean="0">
                <a:ln>
                  <a:noFill/>
                </a:ln>
                <a:solidFill>
                  <a:srgbClr val="FF3300"/>
                </a:solidFill>
                <a:effectLst/>
                <a:latin typeface="Book Antiqua"/>
                <a:ea typeface="+mn-ea"/>
                <a:cs typeface="+mn-cs"/>
              </a:rPr>
              <a:t/>
            </a:r>
            <a:br>
              <a:rPr lang="tr-TR" sz="2800" dirty="0" smtClean="0">
                <a:ln>
                  <a:noFill/>
                </a:ln>
                <a:solidFill>
                  <a:srgbClr val="FF3300"/>
                </a:solidFill>
                <a:effectLst/>
                <a:latin typeface="Book Antiqua"/>
                <a:ea typeface="+mn-ea"/>
                <a:cs typeface="+mn-cs"/>
              </a:rPr>
            </a:br>
            <a:r>
              <a:rPr lang="tr-TR" sz="2800" dirty="0" smtClean="0">
                <a:ln>
                  <a:noFill/>
                </a:ln>
                <a:solidFill>
                  <a:srgbClr val="FF3300"/>
                </a:solidFill>
                <a:effectLst/>
                <a:latin typeface="Book Antiqua"/>
                <a:ea typeface="+mn-ea"/>
                <a:cs typeface="+mn-cs"/>
              </a:rPr>
              <a:t>EN511 </a:t>
            </a:r>
            <a:r>
              <a:rPr lang="tr-TR" sz="2800" dirty="0">
                <a:ln>
                  <a:noFill/>
                </a:ln>
                <a:solidFill>
                  <a:srgbClr val="FF3300"/>
                </a:solidFill>
                <a:effectLst/>
                <a:latin typeface="Book Antiqua"/>
                <a:ea typeface="+mn-ea"/>
                <a:cs typeface="+mn-cs"/>
              </a:rPr>
              <a:t>- SOĞUĞA KARŞI KORUMA</a:t>
            </a:r>
            <a:r>
              <a:rPr lang="tr-TR" sz="1800" dirty="0">
                <a:ln>
                  <a:noFill/>
                </a:ln>
                <a:solidFill>
                  <a:prstClr val="black"/>
                </a:solidFill>
                <a:effectLst/>
                <a:latin typeface="Book Antiqua"/>
                <a:ea typeface="+mn-ea"/>
                <a:cs typeface="+mn-cs"/>
              </a:rPr>
              <a:t/>
            </a:r>
            <a:br>
              <a:rPr lang="tr-TR" sz="1800" dirty="0">
                <a:ln>
                  <a:noFill/>
                </a:ln>
                <a:solidFill>
                  <a:prstClr val="black"/>
                </a:solidFill>
                <a:effectLst/>
                <a:latin typeface="Book Antiqua"/>
                <a:ea typeface="+mn-ea"/>
                <a:cs typeface="+mn-cs"/>
              </a:rPr>
            </a:b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63675"/>
            <a:ext cx="9063038" cy="4389438"/>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tr-TR" b="1" dirty="0" err="1" smtClean="0">
                <a:solidFill>
                  <a:schemeClr val="bg1"/>
                </a:solidFill>
              </a:rPr>
              <a:t>Konvektif</a:t>
            </a:r>
            <a:r>
              <a:rPr lang="tr-TR" b="1" dirty="0" smtClean="0">
                <a:solidFill>
                  <a:schemeClr val="bg1"/>
                </a:solidFill>
              </a:rPr>
              <a:t> soğuğa karşı direnç:</a:t>
            </a: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Konveksiyon üzerinden soğuğun geçişinin ölçülmesiyle elde edilen eldivenin ısı izolasyonu özelliklerine dayanır.</a:t>
            </a:r>
          </a:p>
          <a:p>
            <a:pPr marL="548640" indent="-411480" eaLnBrk="1" fontAlgn="auto" hangingPunct="1">
              <a:spcAft>
                <a:spcPts val="0"/>
              </a:spcAft>
              <a:buClr>
                <a:schemeClr val="tx1">
                  <a:shade val="95000"/>
                </a:schemeClr>
              </a:buClr>
              <a:buFont typeface="Wingdings 2"/>
              <a:buChar char=""/>
              <a:defRPr/>
            </a:pPr>
            <a:r>
              <a:rPr lang="tr-TR" b="1" dirty="0" smtClean="0">
                <a:solidFill>
                  <a:schemeClr val="bg1"/>
                </a:solidFill>
              </a:rPr>
              <a:t>Soğuk temas direnci:</a:t>
            </a: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Soğuk bir nesneye temas ettiğinde eldiven materyalinin ısı izolasyonu direncine dayanır.</a:t>
            </a:r>
          </a:p>
          <a:p>
            <a:pPr marL="548640" indent="-411480" eaLnBrk="1" fontAlgn="auto" hangingPunct="1">
              <a:spcAft>
                <a:spcPts val="0"/>
              </a:spcAft>
              <a:buClr>
                <a:schemeClr val="tx1">
                  <a:shade val="95000"/>
                </a:schemeClr>
              </a:buClr>
              <a:buFont typeface="Wingdings 2"/>
              <a:buChar char=""/>
              <a:defRPr/>
            </a:pPr>
            <a:r>
              <a:rPr lang="tr-TR" b="1" dirty="0" smtClean="0">
                <a:solidFill>
                  <a:schemeClr val="bg1"/>
                </a:solidFill>
              </a:rPr>
              <a:t>Su geçirgenliği:</a:t>
            </a:r>
            <a:endParaRPr lang="tr-TR"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0 = 30 dakika süreyle maruz kaldıktan sonra su nüfuz eder; 1 = suyun nüfuz etmez.</a:t>
            </a:r>
          </a:p>
          <a:p>
            <a:pPr marL="0" indent="0" eaLnBrk="1" fontAlgn="auto" hangingPunct="1">
              <a:spcAft>
                <a:spcPts val="0"/>
              </a:spcAft>
              <a:buClr>
                <a:schemeClr val="tx1">
                  <a:shade val="95000"/>
                </a:schemeClr>
              </a:buClr>
              <a:buFont typeface="Wingdings" pitchFamily="2" charset="2"/>
              <a:buNone/>
              <a:defRPr/>
            </a:pPr>
            <a:endParaRPr lang="tr-TR" dirty="0"/>
          </a:p>
        </p:txBody>
      </p:sp>
      <p:sp>
        <p:nvSpPr>
          <p:cNvPr id="48131"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BAA41B1-3D27-4A71-97A8-F34958AB5060}" type="slidenum">
              <a:rPr lang="tr-TR" altLang="tr-TR">
                <a:solidFill>
                  <a:schemeClr val="bg1"/>
                </a:solidFill>
              </a:rPr>
              <a:pPr/>
              <a:t>35</a:t>
            </a:fld>
            <a:endParaRPr lang="tr-TR" altLang="tr-TR">
              <a:solidFill>
                <a:schemeClr val="bg1"/>
              </a:solidFill>
            </a:endParaRPr>
          </a:p>
        </p:txBody>
      </p:sp>
      <p:sp>
        <p:nvSpPr>
          <p:cNvPr id="2" name="Unvan 1"/>
          <p:cNvSpPr>
            <a:spLocks noGrp="1"/>
          </p:cNvSpPr>
          <p:nvPr>
            <p:ph type="title"/>
          </p:nvPr>
        </p:nvSpPr>
        <p:spPr/>
        <p:txBody>
          <a:bodyPr/>
          <a:lstStyle/>
          <a:p>
            <a:pPr algn="l">
              <a:defRPr/>
            </a:pPr>
            <a:r>
              <a:rPr lang="tr-TR" sz="2500" dirty="0">
                <a:ln>
                  <a:noFill/>
                </a:ln>
                <a:solidFill>
                  <a:srgbClr val="FF3300"/>
                </a:solidFill>
                <a:effectLst/>
                <a:latin typeface="Book Antiqua"/>
              </a:rPr>
              <a:t>EN511 - SOĞUĞA KARŞI KORUMA</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71613"/>
            <a:ext cx="9791700" cy="3878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9772DF9-56CE-430F-BF07-2A9C455F0AF3}" type="slidenum">
              <a:rPr lang="tr-TR" altLang="tr-TR">
                <a:solidFill>
                  <a:schemeClr val="bg1"/>
                </a:solidFill>
              </a:rPr>
              <a:pPr/>
              <a:t>36</a:t>
            </a:fld>
            <a:endParaRPr lang="tr-TR" altLang="tr-TR">
              <a:solidFill>
                <a:schemeClr val="bg1"/>
              </a:solidFill>
            </a:endParaRPr>
          </a:p>
        </p:txBody>
      </p:sp>
      <p:sp>
        <p:nvSpPr>
          <p:cNvPr id="2" name="Unvan 1"/>
          <p:cNvSpPr>
            <a:spLocks noGrp="1"/>
          </p:cNvSpPr>
          <p:nvPr>
            <p:ph type="title"/>
          </p:nvPr>
        </p:nvSpPr>
        <p:spPr>
          <a:xfrm>
            <a:off x="97735" y="123564"/>
            <a:ext cx="8915400" cy="1143000"/>
          </a:xfrm>
        </p:spPr>
        <p:txBody>
          <a:bodyPr/>
          <a:lstStyle/>
          <a:p>
            <a:pPr algn="l">
              <a:defRPr/>
            </a:pPr>
            <a:r>
              <a:rPr lang="tr-TR" sz="2500" dirty="0">
                <a:ln>
                  <a:noFill/>
                </a:ln>
                <a:solidFill>
                  <a:srgbClr val="FF3300"/>
                </a:solidFill>
                <a:effectLst/>
                <a:latin typeface="Book Antiqua"/>
              </a:rPr>
              <a:t>EN511 - SOĞUĞA KARŞI KORUMA</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175" y="1338263"/>
            <a:ext cx="9063038" cy="4986337"/>
          </a:xfrm>
        </p:spPr>
        <p:txBody>
          <a:bodyPr>
            <a:normAutofit lnSpcReduction="10000"/>
          </a:bodyPr>
          <a:lstStyle/>
          <a:p>
            <a:pPr marL="0" indent="0" eaLnBrk="1" fontAlgn="auto" hangingPunct="1">
              <a:spcAft>
                <a:spcPts val="0"/>
              </a:spcAft>
              <a:buClr>
                <a:schemeClr val="tx1">
                  <a:shade val="95000"/>
                </a:schemeClr>
              </a:buClr>
              <a:buFont typeface="Wingdings" pitchFamily="2" charset="2"/>
              <a:buNone/>
              <a:defRPr/>
            </a:pPr>
            <a:r>
              <a:rPr lang="tr-TR" sz="1800" dirty="0" smtClean="0">
                <a:solidFill>
                  <a:schemeClr val="bg1"/>
                </a:solidFill>
              </a:rPr>
              <a:t>Bu </a:t>
            </a:r>
            <a:r>
              <a:rPr lang="tr-TR" sz="1800" dirty="0">
                <a:solidFill>
                  <a:schemeClr val="bg1"/>
                </a:solidFill>
              </a:rPr>
              <a:t>standart İyonlaştırıcı Radyasyona ve Radyoaktif Kirlenmeye karşı koruma için eldivenlere uygulanır</a:t>
            </a:r>
            <a:r>
              <a:rPr lang="tr-TR" sz="1800" dirty="0" smtClean="0">
                <a:solidFill>
                  <a:schemeClr val="bg1"/>
                </a:solidFill>
              </a:rPr>
              <a:t>.</a:t>
            </a:r>
          </a:p>
          <a:p>
            <a:pPr marL="0" indent="0" eaLnBrk="1" fontAlgn="auto" hangingPunct="1">
              <a:spcAft>
                <a:spcPts val="0"/>
              </a:spcAft>
              <a:buClr>
                <a:schemeClr val="tx1">
                  <a:shade val="95000"/>
                </a:schemeClr>
              </a:buClr>
              <a:buFont typeface="Wingdings" pitchFamily="2" charset="2"/>
              <a:buNone/>
              <a:defRPr/>
            </a:pPr>
            <a:endParaRPr lang="tr-TR" sz="1800" b="1"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dirty="0">
                <a:solidFill>
                  <a:schemeClr val="bg1"/>
                </a:solidFill>
              </a:rPr>
              <a:t>Korumanın türü, özel koruyucu nitelikler ile ilgili olan bir simge tarafından gösterilir</a:t>
            </a:r>
            <a:r>
              <a:rPr lang="tr-TR" sz="1800" dirty="0" smtClean="0">
                <a:solidFill>
                  <a:schemeClr val="bg1"/>
                </a:solidFill>
              </a:rPr>
              <a:t>.</a:t>
            </a:r>
          </a:p>
          <a:p>
            <a:pPr marL="137160" indent="0" eaLnBrk="1" fontAlgn="auto" hangingPunct="1">
              <a:spcAft>
                <a:spcPts val="0"/>
              </a:spcAft>
              <a:buClr>
                <a:schemeClr val="tx1">
                  <a:shade val="95000"/>
                </a:schemeClr>
              </a:buClr>
              <a:buFont typeface="Wingdings 2" panose="05020102010507070707" pitchFamily="18" charset="2"/>
              <a:buNone/>
              <a:defRPr/>
            </a:pPr>
            <a:endParaRPr lang="tr-TR" sz="1800"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Radyoaktif kirlenmeye</a:t>
            </a:r>
            <a:r>
              <a:rPr lang="tr-TR" sz="1800" dirty="0">
                <a:solidFill>
                  <a:schemeClr val="bg1"/>
                </a:solidFill>
              </a:rPr>
              <a:t> karşı koruma sağlamak için eldivenin </a:t>
            </a:r>
            <a:r>
              <a:rPr lang="tr-TR" sz="1800" b="1" dirty="0">
                <a:solidFill>
                  <a:schemeClr val="bg1"/>
                </a:solidFill>
              </a:rPr>
              <a:t>sıvı geçirmez</a:t>
            </a:r>
            <a:r>
              <a:rPr lang="tr-TR" sz="1800" dirty="0">
                <a:solidFill>
                  <a:schemeClr val="bg1"/>
                </a:solidFill>
              </a:rPr>
              <a:t> olması ve EN 374'te belirtilen nüfuz testini geçmesi gerekir</a:t>
            </a:r>
            <a:r>
              <a:rPr lang="tr-TR" sz="1800" dirty="0" smtClean="0">
                <a:solidFill>
                  <a:schemeClr val="bg1"/>
                </a:solidFill>
              </a:rPr>
              <a:t>.</a:t>
            </a:r>
          </a:p>
          <a:p>
            <a:pPr marL="137160" indent="0" eaLnBrk="1" fontAlgn="auto" hangingPunct="1">
              <a:spcAft>
                <a:spcPts val="0"/>
              </a:spcAft>
              <a:buClr>
                <a:schemeClr val="tx1">
                  <a:shade val="95000"/>
                </a:schemeClr>
              </a:buClr>
              <a:buFont typeface="Wingdings 2" panose="05020102010507070707" pitchFamily="18" charset="2"/>
              <a:buNone/>
              <a:defRPr/>
            </a:pPr>
            <a:endParaRPr lang="tr-TR" sz="1800"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İyonlaştırıcı radyasyona</a:t>
            </a:r>
            <a:r>
              <a:rPr lang="tr-TR" sz="1800" dirty="0">
                <a:solidFill>
                  <a:schemeClr val="bg1"/>
                </a:solidFill>
              </a:rPr>
              <a:t> karşı koruma sağlamak için eldivende kurşun dengesi olarak belirtilen belli bir </a:t>
            </a:r>
            <a:r>
              <a:rPr lang="tr-TR" sz="1800" b="1" dirty="0">
                <a:solidFill>
                  <a:schemeClr val="bg1"/>
                </a:solidFill>
              </a:rPr>
              <a:t>miktar kurşun</a:t>
            </a:r>
            <a:r>
              <a:rPr lang="tr-TR" sz="1800" dirty="0">
                <a:solidFill>
                  <a:schemeClr val="bg1"/>
                </a:solidFill>
              </a:rPr>
              <a:t> olması gerekir. Bu Kurşun Dengesinin her bir eldiven üzerinde işaretlenmelidir</a:t>
            </a:r>
            <a:r>
              <a:rPr lang="tr-TR" sz="1800" dirty="0" smtClean="0">
                <a:solidFill>
                  <a:schemeClr val="bg1"/>
                </a:solidFill>
              </a:rPr>
              <a:t>.</a:t>
            </a:r>
          </a:p>
          <a:p>
            <a:pPr marL="137160" indent="0" eaLnBrk="1" fontAlgn="auto" hangingPunct="1">
              <a:spcAft>
                <a:spcPts val="0"/>
              </a:spcAft>
              <a:buClr>
                <a:schemeClr val="tx1">
                  <a:shade val="95000"/>
                </a:schemeClr>
              </a:buClr>
              <a:buFont typeface="Wingdings 2" panose="05020102010507070707" pitchFamily="18" charset="2"/>
              <a:buNone/>
              <a:defRPr/>
            </a:pPr>
            <a:endParaRPr lang="tr-TR" sz="1800" dirty="0">
              <a:solidFill>
                <a:schemeClr val="bg1"/>
              </a:solidFill>
            </a:endParaRPr>
          </a:p>
          <a:p>
            <a:pPr marL="548640" indent="-411480" eaLnBrk="1" fontAlgn="auto" hangingPunct="1">
              <a:spcAft>
                <a:spcPts val="0"/>
              </a:spcAft>
              <a:buClr>
                <a:schemeClr val="tx1">
                  <a:shade val="95000"/>
                </a:schemeClr>
              </a:buClr>
              <a:buFont typeface="Wingdings 2"/>
              <a:buChar char=""/>
              <a:defRPr/>
            </a:pPr>
            <a:r>
              <a:rPr lang="tr-TR" sz="1800" b="1" dirty="0">
                <a:solidFill>
                  <a:schemeClr val="bg1"/>
                </a:solidFill>
              </a:rPr>
              <a:t>İyonlaştırıcı radyasyona</a:t>
            </a:r>
            <a:r>
              <a:rPr lang="tr-TR" sz="1800" dirty="0">
                <a:solidFill>
                  <a:schemeClr val="bg1"/>
                </a:solidFill>
              </a:rPr>
              <a:t> maruz kalan materyaller ozon delinmesine olan davranışlarına göre biçimlendirilebilirler. Bu test isteğe bağlıdır ve iyonlaştırıcı radyasyona karşı direnç gerektiren eldivenleri seçmede yardımcı olması için kullanılabilir.</a:t>
            </a:r>
          </a:p>
          <a:p>
            <a:pPr marL="0" indent="0" eaLnBrk="1" fontAlgn="auto" hangingPunct="1">
              <a:spcAft>
                <a:spcPts val="0"/>
              </a:spcAft>
              <a:buClr>
                <a:schemeClr val="tx1">
                  <a:shade val="95000"/>
                </a:schemeClr>
              </a:buClr>
              <a:buFont typeface="Wingdings" pitchFamily="2" charset="2"/>
              <a:buNone/>
              <a:defRPr/>
            </a:pPr>
            <a:endParaRPr lang="tr-TR" b="1"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b="1" dirty="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b="1" dirty="0" smtClean="0">
              <a:solidFill>
                <a:srgbClr val="0065B0"/>
              </a:solidFill>
            </a:endParaRPr>
          </a:p>
          <a:p>
            <a:pPr marL="548640" indent="-411480" eaLnBrk="1" fontAlgn="auto" hangingPunct="1">
              <a:spcAft>
                <a:spcPts val="0"/>
              </a:spcAft>
              <a:buClr>
                <a:schemeClr val="tx1">
                  <a:shade val="95000"/>
                </a:schemeClr>
              </a:buClr>
              <a:buFont typeface="Wingdings 2"/>
              <a:buChar char=""/>
              <a:defRPr/>
            </a:pPr>
            <a:endParaRPr lang="tr-TR" b="1" dirty="0">
              <a:solidFill>
                <a:srgbClr val="0065B0"/>
              </a:solidFill>
            </a:endParaRPr>
          </a:p>
          <a:p>
            <a:pPr marL="0" indent="0" eaLnBrk="1" fontAlgn="auto" hangingPunct="1">
              <a:spcAft>
                <a:spcPts val="0"/>
              </a:spcAft>
              <a:buClr>
                <a:schemeClr val="tx1">
                  <a:shade val="95000"/>
                </a:schemeClr>
              </a:buClr>
              <a:buFont typeface="Wingdings" pitchFamily="2" charset="2"/>
              <a:buNone/>
              <a:defRPr/>
            </a:pPr>
            <a:endParaRPr lang="tr-TR" b="1" dirty="0">
              <a:solidFill>
                <a:srgbClr val="0065B0"/>
              </a:solidFill>
            </a:endParaRPr>
          </a:p>
        </p:txBody>
      </p:sp>
      <p:sp>
        <p:nvSpPr>
          <p:cNvPr id="50179"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E2E1B4C-8BBA-482D-BD1A-503E68C2BA4C}" type="slidenum">
              <a:rPr lang="tr-TR" altLang="tr-TR">
                <a:solidFill>
                  <a:schemeClr val="bg1"/>
                </a:solidFill>
              </a:rPr>
              <a:pPr/>
              <a:t>37</a:t>
            </a:fld>
            <a:endParaRPr lang="tr-TR" altLang="tr-TR">
              <a:solidFill>
                <a:schemeClr val="bg1"/>
              </a:solidFill>
            </a:endParaRPr>
          </a:p>
        </p:txBody>
      </p:sp>
      <p:sp>
        <p:nvSpPr>
          <p:cNvPr id="2" name="Unvan 1"/>
          <p:cNvSpPr>
            <a:spLocks noGrp="1"/>
          </p:cNvSpPr>
          <p:nvPr>
            <p:ph type="title"/>
          </p:nvPr>
        </p:nvSpPr>
        <p:spPr/>
        <p:txBody>
          <a:bodyPr>
            <a:noAutofit/>
          </a:bodyPr>
          <a:lstStyle/>
          <a:p>
            <a:pPr marL="548640" indent="-411480" algn="l" eaLnBrk="1" fontAlgn="auto" hangingPunct="1">
              <a:spcBef>
                <a:spcPct val="20000"/>
              </a:spcBef>
              <a:spcAft>
                <a:spcPts val="0"/>
              </a:spcAft>
              <a:defRPr/>
            </a:pPr>
            <a:r>
              <a:rPr lang="tr-TR" sz="2800" dirty="0">
                <a:ln>
                  <a:noFill/>
                </a:ln>
                <a:solidFill>
                  <a:srgbClr val="FF3300"/>
                </a:solidFill>
                <a:effectLst/>
                <a:latin typeface="Book Antiqua"/>
                <a:ea typeface="+mn-ea"/>
                <a:cs typeface="+mn-cs"/>
              </a:rPr>
              <a:t>EN421 – RADYOAKTİF KİRLENME + İYONİZE RADYASYON</a:t>
            </a:r>
            <a:br>
              <a:rPr lang="tr-TR" sz="2800" dirty="0">
                <a:ln>
                  <a:noFill/>
                </a:ln>
                <a:solidFill>
                  <a:srgbClr val="FF3300"/>
                </a:solidFill>
                <a:effectLst/>
                <a:latin typeface="Book Antiqua"/>
                <a:ea typeface="+mn-ea"/>
                <a:cs typeface="+mn-cs"/>
              </a:rPr>
            </a:br>
            <a:endParaRPr lang="tr-TR" sz="2800" dirty="0">
              <a:solidFill>
                <a:srgbClr val="FF33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 y="2584450"/>
            <a:ext cx="9563100" cy="2124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32EB47F-115F-40C5-A43D-9EC0BB77ECF5}" type="slidenum">
              <a:rPr lang="tr-TR" altLang="tr-TR">
                <a:solidFill>
                  <a:schemeClr val="bg1"/>
                </a:solidFill>
              </a:rPr>
              <a:pPr/>
              <a:t>38</a:t>
            </a:fld>
            <a:endParaRPr lang="tr-TR" altLang="tr-TR">
              <a:solidFill>
                <a:schemeClr val="bg1"/>
              </a:solidFill>
            </a:endParaRPr>
          </a:p>
        </p:txBody>
      </p:sp>
      <p:sp>
        <p:nvSpPr>
          <p:cNvPr id="25605" name="Metin kutusu 5"/>
          <p:cNvSpPr txBox="1">
            <a:spLocks noChangeArrowheads="1"/>
          </p:cNvSpPr>
          <p:nvPr/>
        </p:nvSpPr>
        <p:spPr bwMode="auto">
          <a:xfrm>
            <a:off x="53975" y="1951038"/>
            <a:ext cx="6407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tr-TR" altLang="tr-TR">
                <a:solidFill>
                  <a:schemeClr val="bg1"/>
                </a:solidFill>
              </a:rPr>
              <a:t>Semboller…</a:t>
            </a:r>
          </a:p>
        </p:txBody>
      </p:sp>
      <p:sp>
        <p:nvSpPr>
          <p:cNvPr id="2" name="Unvan 1"/>
          <p:cNvSpPr>
            <a:spLocks noGrp="1"/>
          </p:cNvSpPr>
          <p:nvPr>
            <p:ph type="title"/>
          </p:nvPr>
        </p:nvSpPr>
        <p:spPr/>
        <p:txBody>
          <a:bodyPr>
            <a:normAutofit fontScale="90000"/>
          </a:bodyPr>
          <a:lstStyle/>
          <a:p>
            <a:pPr algn="l">
              <a:defRPr/>
            </a:pPr>
            <a:r>
              <a:rPr lang="tr-TR" sz="2800" dirty="0">
                <a:ln>
                  <a:noFill/>
                </a:ln>
                <a:solidFill>
                  <a:srgbClr val="FF3300"/>
                </a:solidFill>
                <a:effectLst/>
                <a:latin typeface="Book Antiqua"/>
              </a:rPr>
              <a:t>EN421 – RADYOAKTİF KİRLENME + İYONİZE RADYASYON</a:t>
            </a:r>
            <a:br>
              <a:rPr lang="tr-TR" sz="2800" dirty="0">
                <a:ln>
                  <a:noFill/>
                </a:ln>
                <a:solidFill>
                  <a:srgbClr val="FF3300"/>
                </a:solidFill>
                <a:effectLst/>
                <a:latin typeface="Book Antiqua"/>
              </a:rPr>
            </a:b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fade">
                                      <p:cBhvr>
                                        <p:cTn id="1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defRPr/>
            </a:pPr>
            <a:r>
              <a:rPr lang="tr-TR" dirty="0" smtClean="0">
                <a:solidFill>
                  <a:srgbClr val="FF3300"/>
                </a:solidFill>
                <a:effectLst/>
              </a:rPr>
              <a:t>EN 659 STANDARDI</a:t>
            </a:r>
            <a:endParaRPr lang="tr-TR" dirty="0">
              <a:solidFill>
                <a:srgbClr val="FF3300"/>
              </a:solidFill>
              <a:effectLst/>
            </a:endParaRPr>
          </a:p>
        </p:txBody>
      </p:sp>
      <p:sp>
        <p:nvSpPr>
          <p:cNvPr id="52227" name="İçerik Yer Tutucusu 2"/>
          <p:cNvSpPr>
            <a:spLocks noGrp="1"/>
          </p:cNvSpPr>
          <p:nvPr>
            <p:ph idx="1"/>
          </p:nvPr>
        </p:nvSpPr>
        <p:spPr/>
        <p:txBody>
          <a:bodyPr/>
          <a:lstStyle/>
          <a:p>
            <a:pPr marL="136525" indent="0">
              <a:buFont typeface="Wingdings 2" panose="05020102010507070707" pitchFamily="18" charset="2"/>
              <a:buNone/>
            </a:pPr>
            <a:r>
              <a:rPr lang="tr-TR" altLang="en-US" smtClean="0">
                <a:solidFill>
                  <a:srgbClr val="000000"/>
                </a:solidFill>
                <a:latin typeface="Arial" panose="020B0604020202020204" pitchFamily="34" charset="0"/>
              </a:rPr>
              <a:t>EN 659:2008 standardına uygun üretilmelidir.           CE İşareti taşır.</a:t>
            </a:r>
          </a:p>
          <a:p>
            <a:pPr marL="136525" indent="0">
              <a:buFont typeface="Wingdings 2" panose="05020102010507070707" pitchFamily="18" charset="2"/>
              <a:buNone/>
            </a:pPr>
            <a:r>
              <a:rPr lang="tr-TR" altLang="en-US" b="1" smtClean="0">
                <a:solidFill>
                  <a:srgbClr val="000000"/>
                </a:solidFill>
                <a:latin typeface="Arial" panose="020B0604020202020204" pitchFamily="34" charset="0"/>
              </a:rPr>
              <a:t>Kullanım amacı</a:t>
            </a:r>
            <a:r>
              <a:rPr lang="tr-TR" altLang="en-US" smtClean="0">
                <a:solidFill>
                  <a:srgbClr val="000000"/>
                </a:solidFill>
                <a:latin typeface="Arial" panose="020B0604020202020204" pitchFamily="34" charset="0"/>
              </a:rPr>
              <a:t>: Eldiven; yangınla mücadele eden personelin ellerini ısı ve soğuğa, alev, su, sıvı kimyasal maddelere, kesici ve delici nesnelerin etkilerine karşı koruma amaçlı kullanılır.</a:t>
            </a:r>
            <a:endParaRPr lang="tr-TR" altLang="en-US" smtClean="0"/>
          </a:p>
        </p:txBody>
      </p:sp>
      <p:sp>
        <p:nvSpPr>
          <p:cNvPr id="5222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E15A592-E55E-4EE8-855E-B5581B93FCE9}" type="slidenum">
              <a:rPr lang="tr-TR" altLang="en-US">
                <a:solidFill>
                  <a:srgbClr val="BCBCBC"/>
                </a:solidFill>
              </a:rPr>
              <a:pPr/>
              <a:t>39</a:t>
            </a:fld>
            <a:endParaRPr lang="tr-TR" altLang="en-US">
              <a:solidFill>
                <a:srgbClr val="BCBCBC"/>
              </a:solidFill>
            </a:endParaRPr>
          </a:p>
        </p:txBody>
      </p:sp>
      <p:pic>
        <p:nvPicPr>
          <p:cNvPr id="52229" name="Picture 2" descr="C:\Users\okanoz\Desktop\EN-ISO-156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0" y="4786313"/>
            <a:ext cx="944563"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6E4A33B-2D1A-4F4E-8C17-9914B7A86FFC}" type="slidenum">
              <a:rPr lang="tr-TR" altLang="tr-TR">
                <a:solidFill>
                  <a:srgbClr val="BCBCBC"/>
                </a:solidFill>
              </a:rPr>
              <a:pPr/>
              <a:t>4</a:t>
            </a:fld>
            <a:endParaRPr lang="tr-TR" altLang="tr-TR">
              <a:solidFill>
                <a:srgbClr val="BCBCBC"/>
              </a:solidFill>
            </a:endParaRPr>
          </a:p>
        </p:txBody>
      </p:sp>
      <p:pic>
        <p:nvPicPr>
          <p:cNvPr id="16387"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2813" y="-26988"/>
            <a:ext cx="6245225"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defRPr/>
            </a:pPr>
            <a:r>
              <a:rPr lang="tr-TR" dirty="0" smtClean="0">
                <a:solidFill>
                  <a:srgbClr val="FF3300"/>
                </a:solidFill>
                <a:effectLst/>
              </a:rPr>
              <a:t>EN 60903 STANDARDI</a:t>
            </a:r>
            <a:endParaRPr lang="tr-TR" dirty="0">
              <a:solidFill>
                <a:srgbClr val="FF3300"/>
              </a:solidFill>
              <a:effectLst/>
            </a:endParaRPr>
          </a:p>
        </p:txBody>
      </p:sp>
      <p:sp>
        <p:nvSpPr>
          <p:cNvPr id="53251" name="İçerik Yer Tutucusu 2"/>
          <p:cNvSpPr>
            <a:spLocks noGrp="1"/>
          </p:cNvSpPr>
          <p:nvPr>
            <p:ph idx="1"/>
          </p:nvPr>
        </p:nvSpPr>
        <p:spPr>
          <a:xfrm>
            <a:off x="503238" y="1290638"/>
            <a:ext cx="8915400" cy="4708525"/>
          </a:xfrm>
        </p:spPr>
        <p:txBody>
          <a:bodyPr/>
          <a:lstStyle/>
          <a:p>
            <a:pPr marL="136525" indent="0">
              <a:buFont typeface="Wingdings 2" panose="05020102010507070707" pitchFamily="18" charset="2"/>
              <a:buNone/>
            </a:pPr>
            <a:r>
              <a:rPr lang="tr-TR" altLang="en-US" smtClean="0">
                <a:solidFill>
                  <a:srgbClr val="000000"/>
                </a:solidFill>
                <a:latin typeface="Verdana" panose="020B0604030504040204" pitchFamily="34" charset="0"/>
              </a:rPr>
              <a:t>Bu standard;- Mekanik koruma sağlamak için normal olarak yalıtkan eldivenlerin üzerine giyilen deri koruyucu eldivenlerle birlikte kullanılması gereken yalıtkan eldiven ve torba eldivenleri, - Mekanik koruma için üst eldivenleri olmaksızın kullanılabilen yalıtkan eldiven ve torba eldivenleri kapsar.</a:t>
            </a:r>
            <a:endParaRPr lang="tr-TR" altLang="en-US" smtClean="0"/>
          </a:p>
        </p:txBody>
      </p:sp>
      <p:sp>
        <p:nvSpPr>
          <p:cNvPr id="5325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6451FE2-3120-4839-86DF-8FB449A688C6}" type="slidenum">
              <a:rPr lang="tr-TR" altLang="en-US">
                <a:solidFill>
                  <a:srgbClr val="BCBCBC"/>
                </a:solidFill>
              </a:rPr>
              <a:pPr/>
              <a:t>40</a:t>
            </a:fld>
            <a:endParaRPr lang="tr-TR" altLang="en-US">
              <a:solidFill>
                <a:srgbClr val="BCBCBC"/>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5544" y="75855"/>
            <a:ext cx="8915400" cy="1143000"/>
          </a:xfrm>
        </p:spPr>
        <p:txBody>
          <a:bodyPr/>
          <a:lstStyle/>
          <a:p>
            <a:pPr algn="l">
              <a:defRPr/>
            </a:pPr>
            <a:r>
              <a:rPr lang="tr-TR" dirty="0">
                <a:solidFill>
                  <a:srgbClr val="FF3300"/>
                </a:solidFill>
                <a:effectLst/>
              </a:rPr>
              <a:t>EN 60903 STANDARDI</a:t>
            </a:r>
            <a:endParaRPr lang="tr-TR" dirty="0"/>
          </a:p>
        </p:txBody>
      </p:sp>
      <p:sp>
        <p:nvSpPr>
          <p:cNvPr id="54275" name="İçerik Yer Tutucusu 2"/>
          <p:cNvSpPr>
            <a:spLocks noGrp="1"/>
          </p:cNvSpPr>
          <p:nvPr>
            <p:ph idx="1"/>
          </p:nvPr>
        </p:nvSpPr>
        <p:spPr>
          <a:xfrm>
            <a:off x="487363" y="1346200"/>
            <a:ext cx="8915400" cy="4708525"/>
          </a:xfrm>
        </p:spPr>
        <p:txBody>
          <a:bodyPr/>
          <a:lstStyle/>
          <a:p>
            <a:r>
              <a:rPr lang="tr-TR" altLang="en-US" sz="2400" smtClean="0">
                <a:solidFill>
                  <a:srgbClr val="333333"/>
                </a:solidFill>
                <a:latin typeface="Calibri" panose="020F0502020204030204" pitchFamily="34" charset="0"/>
              </a:rPr>
              <a:t>Farklı kullanıcıları ihtiyaçları göz önüne alınarak (EN 60903 veIEC 60903) standartlarına</a:t>
            </a:r>
            <a:br>
              <a:rPr lang="tr-TR" altLang="en-US" sz="2400" smtClean="0">
                <a:solidFill>
                  <a:srgbClr val="333333"/>
                </a:solidFill>
                <a:latin typeface="Calibri" panose="020F0502020204030204" pitchFamily="34" charset="0"/>
              </a:rPr>
            </a:br>
            <a:r>
              <a:rPr lang="tr-TR" altLang="en-US" sz="2400" smtClean="0">
                <a:solidFill>
                  <a:srgbClr val="333333"/>
                </a:solidFill>
                <a:latin typeface="Calibri" panose="020F0502020204030204" pitchFamily="34" charset="0"/>
              </a:rPr>
              <a:t>Uygun olarak üretilmiştir.</a:t>
            </a:r>
          </a:p>
          <a:p>
            <a:pPr>
              <a:buFont typeface="Arial" panose="020B0604020202020204" pitchFamily="34" charset="0"/>
              <a:buChar char="•"/>
            </a:pPr>
            <a:r>
              <a:rPr lang="tr-TR" altLang="en-US" sz="2400" smtClean="0">
                <a:solidFill>
                  <a:srgbClr val="333333"/>
                </a:solidFill>
                <a:latin typeface="Calibri" panose="020F0502020204030204" pitchFamily="34" charset="0"/>
              </a:rPr>
              <a:t>1Tip 1000 volta kadar düşük voltaj gerilimlerinde çalışmak için üretilmiş  kompozit eldivenlerdir MODEL: FLEX &amp; GRIP ® BT / AG ,</a:t>
            </a:r>
          </a:p>
          <a:p>
            <a:pPr>
              <a:buFont typeface="Arial" panose="020B0604020202020204" pitchFamily="34" charset="0"/>
              <a:buChar char="•"/>
            </a:pPr>
            <a:r>
              <a:rPr lang="tr-TR" altLang="en-US" sz="2400" smtClean="0">
                <a:solidFill>
                  <a:srgbClr val="333333"/>
                </a:solidFill>
                <a:latin typeface="Calibri" panose="020F0502020204030204" pitchFamily="34" charset="0"/>
              </a:rPr>
              <a:t>1. sınıf   7500 volta kadar olan voltajlarda  kullanılabilir. Test voltajı 10000 voltdur.</a:t>
            </a:r>
          </a:p>
          <a:p>
            <a:pPr>
              <a:buFont typeface="Arial" panose="020B0604020202020204" pitchFamily="34" charset="0"/>
              <a:buChar char="•"/>
            </a:pPr>
            <a:r>
              <a:rPr lang="tr-TR" altLang="en-US" sz="2400" smtClean="0">
                <a:solidFill>
                  <a:srgbClr val="333333"/>
                </a:solidFill>
                <a:latin typeface="Calibri" panose="020F0502020204030204" pitchFamily="34" charset="0"/>
              </a:rPr>
              <a:t>Sınıf 2 , 3 ve 4 (sırayla. 17000volt,26500volt,36000volt),kullanım için      üretilmiş eldivenlerdir.</a:t>
            </a:r>
          </a:p>
          <a:p>
            <a:endParaRPr lang="tr-TR" altLang="en-US" smtClean="0"/>
          </a:p>
        </p:txBody>
      </p:sp>
      <p:sp>
        <p:nvSpPr>
          <p:cNvPr id="5427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6476E17-AF1F-4421-AAB4-8088609005FD}" type="slidenum">
              <a:rPr lang="tr-TR" altLang="en-US">
                <a:solidFill>
                  <a:srgbClr val="BCBCBC"/>
                </a:solidFill>
              </a:rPr>
              <a:pPr/>
              <a:t>41</a:t>
            </a:fld>
            <a:endParaRPr lang="tr-TR" altLang="en-US">
              <a:solidFill>
                <a:srgbClr val="BCBCBC"/>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defRPr/>
            </a:pPr>
            <a:r>
              <a:rPr lang="tr-TR" dirty="0" smtClean="0">
                <a:solidFill>
                  <a:srgbClr val="FF3300"/>
                </a:solidFill>
                <a:effectLst/>
              </a:rPr>
              <a:t>ELDİVEN SEÇİMLERİ</a:t>
            </a:r>
            <a:endParaRPr lang="tr-TR" dirty="0">
              <a:solidFill>
                <a:srgbClr val="FF3300"/>
              </a:solidFill>
              <a:effectLst/>
            </a:endParaRPr>
          </a:p>
        </p:txBody>
      </p:sp>
      <p:graphicFrame>
        <p:nvGraphicFramePr>
          <p:cNvPr id="5" name="İçerik Yer Tutucusu 4"/>
          <p:cNvGraphicFramePr>
            <a:graphicFrameLocks noGrp="1"/>
          </p:cNvGraphicFramePr>
          <p:nvPr>
            <p:ph idx="1"/>
          </p:nvPr>
        </p:nvGraphicFramePr>
        <p:xfrm>
          <a:off x="668338" y="1600200"/>
          <a:ext cx="8697912" cy="4708525"/>
        </p:xfrm>
        <a:graphic>
          <a:graphicData uri="http://schemas.openxmlformats.org/drawingml/2006/table">
            <a:tbl>
              <a:tblPr/>
              <a:tblGrid>
                <a:gridCol w="2174478"/>
                <a:gridCol w="2174478"/>
                <a:gridCol w="2174478"/>
                <a:gridCol w="2174478"/>
              </a:tblGrid>
              <a:tr h="1296550">
                <a:tc>
                  <a:txBody>
                    <a:bodyPr/>
                    <a:lstStyle/>
                    <a:p>
                      <a:pPr algn="l" fontAlgn="base"/>
                      <a:r>
                        <a:rPr lang="tr-TR" sz="1300" b="1" dirty="0">
                          <a:solidFill>
                            <a:srgbClr val="5C292B"/>
                          </a:solidFill>
                          <a:effectLst/>
                        </a:rPr>
                        <a:t>Cinsi</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dirty="0" err="1">
                          <a:solidFill>
                            <a:srgbClr val="5C292B"/>
                          </a:solidFill>
                          <a:effectLst/>
                        </a:rPr>
                        <a:t>Max</a:t>
                      </a:r>
                      <a:r>
                        <a:rPr lang="tr-TR" sz="1300" b="1" dirty="0">
                          <a:solidFill>
                            <a:srgbClr val="5C292B"/>
                          </a:solidFill>
                          <a:effectLst/>
                        </a:rPr>
                        <a:t>. kullanım gerilimi (Volt cinsinden)</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  Test gerilimi (volt olarak)</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Dayanım gerilimi (volt olarak)</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r>
              <a:tr h="682395">
                <a:tc>
                  <a:txBody>
                    <a:bodyPr/>
                    <a:lstStyle/>
                    <a:p>
                      <a:pPr algn="l" fontAlgn="base"/>
                      <a:r>
                        <a:rPr lang="tr-TR" sz="1300" b="1">
                          <a:solidFill>
                            <a:srgbClr val="5C292B"/>
                          </a:solidFill>
                          <a:effectLst/>
                        </a:rPr>
                        <a:t>FLEX &amp; GRIP ® BT / AG</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1 000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5 000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10 000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r>
              <a:tr h="682395">
                <a:tc>
                  <a:txBody>
                    <a:bodyPr/>
                    <a:lstStyle/>
                    <a:p>
                      <a:pPr algn="l" fontAlgn="base"/>
                      <a:r>
                        <a:rPr lang="tr-TR" sz="1300" b="1">
                          <a:solidFill>
                            <a:srgbClr val="5C292B"/>
                          </a:solidFill>
                          <a:effectLst/>
                        </a:rPr>
                        <a:t>FLEX &amp; GRIP ® Class 1</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7 500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10 000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20 000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r>
              <a:tr h="682395">
                <a:tc>
                  <a:txBody>
                    <a:bodyPr/>
                    <a:lstStyle/>
                    <a:p>
                      <a:pPr algn="l" fontAlgn="base"/>
                      <a:r>
                        <a:rPr lang="tr-TR" sz="1300" b="1">
                          <a:solidFill>
                            <a:srgbClr val="5C292B"/>
                          </a:solidFill>
                          <a:effectLst/>
                        </a:rPr>
                        <a:t>FLEX &amp; GRIP ® 2. Sınıf</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17 000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20 000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30 000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r>
              <a:tr h="682395">
                <a:tc>
                  <a:txBody>
                    <a:bodyPr/>
                    <a:lstStyle/>
                    <a:p>
                      <a:pPr algn="l" fontAlgn="base"/>
                      <a:r>
                        <a:rPr lang="tr-TR" sz="1300" b="1">
                          <a:solidFill>
                            <a:srgbClr val="5C292B"/>
                          </a:solidFill>
                          <a:effectLst/>
                        </a:rPr>
                        <a:t>FLEX &amp; GRIP ® Class 3</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26 500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30 000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40 000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r>
              <a:tr h="682395">
                <a:tc>
                  <a:txBody>
                    <a:bodyPr/>
                    <a:lstStyle/>
                    <a:p>
                      <a:pPr algn="l" fontAlgn="base"/>
                      <a:r>
                        <a:rPr lang="tr-TR" sz="1300" b="1">
                          <a:solidFill>
                            <a:srgbClr val="5C292B"/>
                          </a:solidFill>
                          <a:effectLst/>
                        </a:rPr>
                        <a:t>FLEX &amp; GRIP ® 4. Sınıf</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36 000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a:solidFill>
                            <a:srgbClr val="5C292B"/>
                          </a:solidFill>
                          <a:effectLst/>
                        </a:rPr>
                        <a:t>40 000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c>
                  <a:txBody>
                    <a:bodyPr/>
                    <a:lstStyle/>
                    <a:p>
                      <a:pPr algn="l" fontAlgn="base"/>
                      <a:r>
                        <a:rPr lang="tr-TR" sz="1300" b="1" dirty="0">
                          <a:solidFill>
                            <a:srgbClr val="5C292B"/>
                          </a:solidFill>
                          <a:effectLst/>
                        </a:rPr>
                        <a:t>50 000</a:t>
                      </a:r>
                    </a:p>
                  </a:txBody>
                  <a:tcPr marL="68233" marR="34117" marT="34120" marB="34120" anchor="ctr">
                    <a:lnL w="7620" cap="flat" cmpd="sng" algn="ctr">
                      <a:solidFill>
                        <a:srgbClr val="663333"/>
                      </a:solidFill>
                      <a:prstDash val="solid"/>
                      <a:round/>
                      <a:headEnd type="none" w="med" len="med"/>
                      <a:tailEnd type="none" w="med" len="med"/>
                    </a:lnL>
                    <a:lnR w="7620" cap="flat" cmpd="sng" algn="ctr">
                      <a:solidFill>
                        <a:srgbClr val="663333"/>
                      </a:solidFill>
                      <a:prstDash val="solid"/>
                      <a:round/>
                      <a:headEnd type="none" w="med" len="med"/>
                      <a:tailEnd type="none" w="med" len="med"/>
                    </a:lnR>
                    <a:lnT w="7620" cap="flat" cmpd="sng" algn="ctr">
                      <a:solidFill>
                        <a:srgbClr val="663333"/>
                      </a:solidFill>
                      <a:prstDash val="solid"/>
                      <a:round/>
                      <a:headEnd type="none" w="med" len="med"/>
                      <a:tailEnd type="none" w="med" len="med"/>
                    </a:lnT>
                    <a:lnB w="7620" cap="flat" cmpd="sng" algn="ctr">
                      <a:solidFill>
                        <a:srgbClr val="663333"/>
                      </a:solidFill>
                      <a:prstDash val="solid"/>
                      <a:round/>
                      <a:headEnd type="none" w="med" len="med"/>
                      <a:tailEnd type="none" w="med" len="med"/>
                    </a:lnB>
                    <a:solidFill>
                      <a:srgbClr val="EBE2E2"/>
                    </a:solidFill>
                  </a:tcPr>
                </a:tc>
              </a:tr>
            </a:tbl>
          </a:graphicData>
        </a:graphic>
      </p:graphicFrame>
      <p:sp>
        <p:nvSpPr>
          <p:cNvPr id="5533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CCF2111-554F-474E-9A93-6CE6E971DD0D}" type="slidenum">
              <a:rPr lang="tr-TR" altLang="en-US">
                <a:solidFill>
                  <a:srgbClr val="BCBCBC"/>
                </a:solidFill>
              </a:rPr>
              <a:pPr/>
              <a:t>42</a:t>
            </a:fld>
            <a:endParaRPr lang="tr-TR" altLang="en-US">
              <a:solidFill>
                <a:srgbClr val="BCBCBC"/>
              </a:solidFill>
            </a:endParaRPr>
          </a:p>
        </p:txBody>
      </p:sp>
      <p:sp>
        <p:nvSpPr>
          <p:cNvPr id="55337" name="Rectangle 1"/>
          <p:cNvSpPr>
            <a:spLocks noChangeArrowheads="1"/>
          </p:cNvSpPr>
          <p:nvPr/>
        </p:nvSpPr>
        <p:spPr bwMode="auto">
          <a:xfrm>
            <a:off x="3133725" y="1674813"/>
            <a:ext cx="0" cy="3079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31740"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tr-TR"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defRPr/>
            </a:pPr>
            <a:r>
              <a:rPr lang="tr-TR" dirty="0" smtClean="0">
                <a:solidFill>
                  <a:srgbClr val="FF3300"/>
                </a:solidFill>
                <a:effectLst/>
              </a:rPr>
              <a:t>EN 60903 STANDARDI ve işaretlemeleri</a:t>
            </a:r>
            <a:endParaRPr lang="tr-TR" dirty="0"/>
          </a:p>
        </p:txBody>
      </p:sp>
      <p:sp>
        <p:nvSpPr>
          <p:cNvPr id="5632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487A0CA-B5ED-4369-A739-9DCFE4756890}" type="slidenum">
              <a:rPr lang="tr-TR" altLang="en-US">
                <a:solidFill>
                  <a:srgbClr val="BCBCBC"/>
                </a:solidFill>
              </a:rPr>
              <a:pPr/>
              <a:t>43</a:t>
            </a:fld>
            <a:endParaRPr lang="tr-TR" altLang="en-US">
              <a:solidFill>
                <a:srgbClr val="BCBCBC"/>
              </a:solidFill>
            </a:endParaRPr>
          </a:p>
        </p:txBody>
      </p:sp>
      <p:pic>
        <p:nvPicPr>
          <p:cNvPr id="56324" name="Picture 2" descr="C:\Users\okanoz\Desktop\regeltex-standart-eldiven_clip_image00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1479550"/>
            <a:ext cx="9439275" cy="4714875"/>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defRPr/>
            </a:pPr>
            <a:r>
              <a:rPr lang="tr-TR" dirty="0" smtClean="0">
                <a:solidFill>
                  <a:srgbClr val="FF3300"/>
                </a:solidFill>
                <a:effectLst/>
              </a:rPr>
              <a:t>EN 381-7 Standardı</a:t>
            </a:r>
            <a:endParaRPr lang="tr-TR" dirty="0">
              <a:solidFill>
                <a:srgbClr val="FF3300"/>
              </a:solidFill>
              <a:effectLst/>
            </a:endParaRPr>
          </a:p>
        </p:txBody>
      </p:sp>
      <p:sp>
        <p:nvSpPr>
          <p:cNvPr id="57347" name="İçerik Yer Tutucusu 2"/>
          <p:cNvSpPr>
            <a:spLocks noGrp="1"/>
          </p:cNvSpPr>
          <p:nvPr>
            <p:ph idx="1"/>
          </p:nvPr>
        </p:nvSpPr>
        <p:spPr/>
        <p:txBody>
          <a:bodyPr/>
          <a:lstStyle/>
          <a:p>
            <a:pPr marL="136525" indent="0">
              <a:buFont typeface="Wingdings 2" panose="05020102010507070707" pitchFamily="18" charset="2"/>
              <a:buNone/>
            </a:pPr>
            <a:endParaRPr lang="tr-TR" altLang="en-US" smtClean="0">
              <a:solidFill>
                <a:schemeClr val="bg1"/>
              </a:solidFill>
            </a:endParaRPr>
          </a:p>
          <a:p>
            <a:pPr marL="136525" indent="0">
              <a:buFont typeface="Wingdings 2" panose="05020102010507070707" pitchFamily="18" charset="2"/>
              <a:buNone/>
            </a:pPr>
            <a:r>
              <a:rPr lang="tr-TR" altLang="en-US" smtClean="0">
                <a:solidFill>
                  <a:schemeClr val="bg1"/>
                </a:solidFill>
              </a:rPr>
              <a:t>Koruyucu Giyecekler-Zincirli El Testeresi Kullananlar İçindir…</a:t>
            </a:r>
          </a:p>
          <a:p>
            <a:pPr marL="136525" indent="0">
              <a:buFont typeface="Wingdings 2" panose="05020102010507070707" pitchFamily="18" charset="2"/>
              <a:buNone/>
            </a:pPr>
            <a:endParaRPr lang="tr-TR" altLang="en-US" smtClean="0">
              <a:solidFill>
                <a:schemeClr val="bg1"/>
              </a:solidFill>
            </a:endParaRPr>
          </a:p>
          <a:p>
            <a:pPr marL="136525" indent="0">
              <a:buFont typeface="Wingdings 2" panose="05020102010507070707" pitchFamily="18" charset="2"/>
              <a:buNone/>
            </a:pPr>
            <a:r>
              <a:rPr lang="tr-TR" altLang="en-US" smtClean="0">
                <a:solidFill>
                  <a:schemeClr val="bg1"/>
                </a:solidFill>
              </a:rPr>
              <a:t>Bölüm 7: Zincirli Testere Koruyucu Eldivenleri İçin Kurallar</a:t>
            </a:r>
          </a:p>
        </p:txBody>
      </p:sp>
      <p:sp>
        <p:nvSpPr>
          <p:cNvPr id="5734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9E3AA6A-AA53-402B-A144-4DC7BF4106D6}" type="slidenum">
              <a:rPr lang="tr-TR" altLang="en-US">
                <a:solidFill>
                  <a:srgbClr val="BCBCBC"/>
                </a:solidFill>
              </a:rPr>
              <a:pPr/>
              <a:t>44</a:t>
            </a:fld>
            <a:endParaRPr lang="tr-TR" altLang="en-US">
              <a:solidFill>
                <a:srgbClr val="BCBCBC"/>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Başlık 1"/>
          <p:cNvSpPr>
            <a:spLocks noGrp="1"/>
          </p:cNvSpPr>
          <p:nvPr>
            <p:ph type="title"/>
          </p:nvPr>
        </p:nvSpPr>
        <p:spPr>
          <a:xfrm>
            <a:off x="84138" y="217488"/>
            <a:ext cx="9007475" cy="735012"/>
          </a:xfrm>
        </p:spPr>
        <p:txBody>
          <a:bodyPr>
            <a:normAutofit fontScale="90000"/>
          </a:bodyPr>
          <a:lstStyle/>
          <a:p>
            <a:pPr eaLnBrk="1" fontAlgn="auto" hangingPunct="1">
              <a:spcAft>
                <a:spcPts val="0"/>
              </a:spcAft>
              <a:defRPr/>
            </a:pPr>
            <a:r>
              <a:rPr lang="tr-TR" dirty="0" smtClean="0">
                <a:solidFill>
                  <a:srgbClr val="FF0000"/>
                </a:solidFill>
              </a:rPr>
              <a:t>EN-KILAVUZU: 3 RİSK GRUBUNUN ACIKLANMASI</a:t>
            </a:r>
          </a:p>
        </p:txBody>
      </p:sp>
      <p:sp>
        <p:nvSpPr>
          <p:cNvPr id="26626" name="İçerik Yer Tutucusu 2"/>
          <p:cNvSpPr>
            <a:spLocks noGrp="1"/>
          </p:cNvSpPr>
          <p:nvPr>
            <p:ph idx="1"/>
          </p:nvPr>
        </p:nvSpPr>
        <p:spPr>
          <a:xfrm>
            <a:off x="92075" y="1323975"/>
            <a:ext cx="9677400" cy="4984750"/>
          </a:xfrm>
        </p:spPr>
        <p:txBody>
          <a:bodyPr>
            <a:normAutofit lnSpcReduction="10000"/>
          </a:bodyPr>
          <a:lstStyle/>
          <a:p>
            <a:pPr marL="0" indent="0" eaLnBrk="1" fontAlgn="auto" hangingPunct="1">
              <a:spcAft>
                <a:spcPts val="0"/>
              </a:spcAft>
              <a:buClr>
                <a:schemeClr val="tx1">
                  <a:shade val="95000"/>
                </a:schemeClr>
              </a:buClr>
              <a:buFont typeface="Wingdings" pitchFamily="2" charset="2"/>
              <a:buNone/>
              <a:defRPr/>
            </a:pPr>
            <a:endParaRPr lang="tr-TR" b="1"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b="1" dirty="0" smtClean="0">
                <a:solidFill>
                  <a:schemeClr val="bg1"/>
                </a:solidFill>
              </a:rPr>
              <a:t>UYGUN OLDUĞU KKD DİREKTİFİ: 89/686/EEC</a:t>
            </a:r>
          </a:p>
          <a:p>
            <a:pPr marL="0" indent="0" eaLnBrk="1" fontAlgn="auto" hangingPunct="1">
              <a:spcAft>
                <a:spcPts val="0"/>
              </a:spcAft>
              <a:buClr>
                <a:schemeClr val="tx1">
                  <a:shade val="95000"/>
                </a:schemeClr>
              </a:buClr>
              <a:buFont typeface="Wingdings" pitchFamily="2" charset="2"/>
              <a:buNone/>
              <a:defRPr/>
            </a:pPr>
            <a:endParaRPr lang="tr-TR" b="1"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Direktif, iki eldiven sınıfının tabi olduğu iki risk seviyesini belirtmektedir: ‘minimum’, ve ‘ölümcül’ veya ‘geri dönüşü olmayan’ riski’. Bu iki seviye arasında kalan riski ‘orta’ seviyede risk olarak tanımlayabiliriz. 89/656/EEC Direktifiyle uyumlu olması acısından risk seviyesini saptayıp uygun sınıftaki eldivenleri seçmelisiniz. Bu seçiminizde yardımcı olmak amacıyla bir işaretleme sistemi geliştirilmiştir.</a:t>
            </a:r>
            <a:endParaRPr lang="tr-TR" b="1" dirty="0" smtClean="0">
              <a:solidFill>
                <a:schemeClr val="bg1"/>
              </a:solidFill>
            </a:endParaRPr>
          </a:p>
          <a:p>
            <a:pPr marL="0" indent="0" eaLnBrk="1" fontAlgn="auto" hangingPunct="1">
              <a:spcAft>
                <a:spcPts val="0"/>
              </a:spcAft>
              <a:buClr>
                <a:schemeClr val="tx1">
                  <a:shade val="95000"/>
                </a:schemeClr>
              </a:buClr>
              <a:buFont typeface="Wingdings" pitchFamily="2" charset="2"/>
              <a:buNone/>
              <a:defRPr/>
            </a:pPr>
            <a:endParaRPr lang="tr-TR" b="1" dirty="0" smtClean="0">
              <a:solidFill>
                <a:srgbClr val="0065B0"/>
              </a:solidFill>
            </a:endParaRPr>
          </a:p>
          <a:p>
            <a:pPr marL="0" indent="0" eaLnBrk="1" fontAlgn="auto" hangingPunct="1">
              <a:spcAft>
                <a:spcPts val="0"/>
              </a:spcAft>
              <a:buClr>
                <a:schemeClr val="tx1">
                  <a:shade val="95000"/>
                </a:schemeClr>
              </a:buClr>
              <a:buFont typeface="Wingdings" pitchFamily="2" charset="2"/>
              <a:buNone/>
              <a:defRPr/>
            </a:pPr>
            <a:endParaRPr lang="tr-TR" b="1" dirty="0" smtClean="0">
              <a:solidFill>
                <a:srgbClr val="0065B0"/>
              </a:solidFill>
            </a:endParaRPr>
          </a:p>
          <a:p>
            <a:pPr marL="0" indent="0" eaLnBrk="1" fontAlgn="auto" hangingPunct="1">
              <a:spcAft>
                <a:spcPts val="0"/>
              </a:spcAft>
              <a:buClr>
                <a:schemeClr val="tx1">
                  <a:shade val="95000"/>
                </a:schemeClr>
              </a:buClr>
              <a:buFont typeface="Wingdings" pitchFamily="2" charset="2"/>
              <a:buNone/>
              <a:defRPr/>
            </a:pPr>
            <a:endParaRPr lang="tr-TR" b="1" dirty="0" smtClean="0">
              <a:solidFill>
                <a:srgbClr val="0065B0"/>
              </a:solidFill>
            </a:endParaRPr>
          </a:p>
          <a:p>
            <a:pPr marL="0" indent="0" eaLnBrk="1" fontAlgn="auto" hangingPunct="1">
              <a:spcAft>
                <a:spcPts val="0"/>
              </a:spcAft>
              <a:buClr>
                <a:schemeClr val="tx1">
                  <a:shade val="95000"/>
                </a:schemeClr>
              </a:buClr>
              <a:buFont typeface="Wingdings" pitchFamily="2" charset="2"/>
              <a:buNone/>
              <a:defRPr/>
            </a:pPr>
            <a:endParaRPr lang="tr-TR" b="1" dirty="0" smtClean="0">
              <a:solidFill>
                <a:srgbClr val="0065B0"/>
              </a:solidFill>
            </a:endParaRPr>
          </a:p>
          <a:p>
            <a:pPr marL="0" indent="0" eaLnBrk="1" fontAlgn="auto" hangingPunct="1">
              <a:spcAft>
                <a:spcPts val="0"/>
              </a:spcAft>
              <a:buClr>
                <a:schemeClr val="tx1">
                  <a:shade val="95000"/>
                </a:schemeClr>
              </a:buClr>
              <a:buFont typeface="Wingdings" pitchFamily="2" charset="2"/>
              <a:buNone/>
              <a:defRPr/>
            </a:pPr>
            <a:endParaRPr lang="tr-TR" b="1" dirty="0" smtClean="0">
              <a:solidFill>
                <a:srgbClr val="0065B0"/>
              </a:solidFill>
            </a:endParaRPr>
          </a:p>
          <a:p>
            <a:pPr marL="0" indent="0" eaLnBrk="1" fontAlgn="auto" hangingPunct="1">
              <a:spcAft>
                <a:spcPts val="0"/>
              </a:spcAft>
              <a:buClr>
                <a:schemeClr val="tx1">
                  <a:shade val="95000"/>
                </a:schemeClr>
              </a:buClr>
              <a:buFont typeface="Wingdings" pitchFamily="2" charset="2"/>
              <a:buNone/>
              <a:defRPr/>
            </a:pPr>
            <a:endParaRPr lang="tr-TR" b="1" dirty="0" smtClean="0">
              <a:solidFill>
                <a:srgbClr val="0065B0"/>
              </a:solidFill>
            </a:endParaRPr>
          </a:p>
        </p:txBody>
      </p:sp>
      <p:sp>
        <p:nvSpPr>
          <p:cNvPr id="5837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803822F-CD86-4368-A17A-F132767B6560}" type="slidenum">
              <a:rPr lang="tr-TR" altLang="tr-TR">
                <a:solidFill>
                  <a:schemeClr val="bg1"/>
                </a:solidFill>
              </a:rPr>
              <a:pPr/>
              <a:t>45</a:t>
            </a:fld>
            <a:endParaRPr lang="tr-TR" altLang="tr-T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fade">
                                      <p:cBhvr>
                                        <p:cTn id="7" dur="5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6">
                                            <p:txEl>
                                              <p:pRg st="3" end="3"/>
                                            </p:txEl>
                                          </p:spTgt>
                                        </p:tgtEl>
                                        <p:attrNameLst>
                                          <p:attrName>style.visibility</p:attrName>
                                        </p:attrNameLst>
                                      </p:cBhvr>
                                      <p:to>
                                        <p:strVal val="visible"/>
                                      </p:to>
                                    </p:set>
                                    <p:animEffect transition="in" filter="fade">
                                      <p:cBhvr>
                                        <p:cTn id="12"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Başlık 1"/>
          <p:cNvSpPr>
            <a:spLocks noGrp="1"/>
          </p:cNvSpPr>
          <p:nvPr>
            <p:ph type="title"/>
          </p:nvPr>
        </p:nvSpPr>
        <p:spPr>
          <a:xfrm>
            <a:off x="250825" y="593755"/>
            <a:ext cx="9159875" cy="1839883"/>
          </a:xfrm>
        </p:spPr>
        <p:txBody>
          <a:bodyPr/>
          <a:lstStyle/>
          <a:p>
            <a:pPr eaLnBrk="1" fontAlgn="auto" hangingPunct="1">
              <a:spcAft>
                <a:spcPts val="0"/>
              </a:spcAft>
              <a:defRPr/>
            </a:pPr>
            <a:r>
              <a:rPr lang="tr-TR" sz="3600" dirty="0" smtClean="0">
                <a:solidFill>
                  <a:srgbClr val="FF0000"/>
                </a:solidFill>
              </a:rPr>
              <a:t>KATEGORİ I: BASİT KULLANIMLAR İCİN ELDİVENLER - YALNIZCA MİNİMUM SEVİYEDE RİSK TAŞIYAN İŞLERDE</a:t>
            </a:r>
          </a:p>
        </p:txBody>
      </p:sp>
      <p:sp>
        <p:nvSpPr>
          <p:cNvPr id="27651" name="İçerik Yer Tutucusu 2"/>
          <p:cNvSpPr>
            <a:spLocks noGrp="1"/>
          </p:cNvSpPr>
          <p:nvPr>
            <p:ph idx="1"/>
          </p:nvPr>
        </p:nvSpPr>
        <p:spPr>
          <a:xfrm>
            <a:off x="130175" y="2579688"/>
            <a:ext cx="9601200" cy="3690937"/>
          </a:xfrm>
        </p:spPr>
        <p:txBody>
          <a:bodyPr/>
          <a:lstStyle/>
          <a:p>
            <a:pPr marL="0" indent="0" eaLnBrk="1" hangingPunct="1">
              <a:buFont typeface="Wingdings" panose="05000000000000000000" pitchFamily="2" charset="2"/>
              <a:buNone/>
            </a:pPr>
            <a:endParaRPr lang="tr-TR" altLang="tr-TR" smtClean="0"/>
          </a:p>
          <a:p>
            <a:pPr marL="0" indent="0" algn="just" eaLnBrk="1" hangingPunct="1">
              <a:buFont typeface="Wingdings" panose="05000000000000000000" pitchFamily="2" charset="2"/>
              <a:buNone/>
            </a:pPr>
            <a:r>
              <a:rPr lang="tr-TR" altLang="tr-TR" smtClean="0">
                <a:solidFill>
                  <a:schemeClr val="bg1"/>
                </a:solidFill>
              </a:rPr>
              <a:t>	Temizlik eldivenleri gibi düşük risk taşıyan basit kullanımlar için koruma sağlayan eldivenlerde, üreticilerin kendilerinin test uygulamalarına ve belgelendirme yapmalarına müsaade edilmiştir. Bu kategorideki eldivenler aşağıdaki şekilde CE ibaresini taşır.</a:t>
            </a:r>
          </a:p>
          <a:p>
            <a:pPr marL="0" indent="0" eaLnBrk="1" hangingPunct="1">
              <a:buFont typeface="Wingdings" panose="05000000000000000000" pitchFamily="2" charset="2"/>
              <a:buNone/>
            </a:pPr>
            <a:endParaRPr lang="tr-TR" altLang="tr-TR" smtClean="0"/>
          </a:p>
          <a:p>
            <a:pPr marL="0" indent="0" eaLnBrk="1" hangingPunct="1">
              <a:buFont typeface="Wingdings" panose="05000000000000000000" pitchFamily="2" charset="2"/>
              <a:buNone/>
            </a:pPr>
            <a:endParaRPr lang="tr-TR" altLang="tr-TR" smtClean="0"/>
          </a:p>
          <a:p>
            <a:pPr marL="0" indent="0" eaLnBrk="1" hangingPunct="1">
              <a:buFont typeface="Wingdings" panose="05000000000000000000" pitchFamily="2" charset="2"/>
              <a:buNone/>
            </a:pPr>
            <a:endParaRPr lang="tr-TR" altLang="tr-TR" smtClean="0"/>
          </a:p>
          <a:p>
            <a:pPr marL="0" indent="0" eaLnBrk="1" hangingPunct="1">
              <a:buFont typeface="Wingdings" panose="05000000000000000000" pitchFamily="2" charset="2"/>
              <a:buNone/>
            </a:pPr>
            <a:endParaRPr lang="tr-TR" altLang="tr-TR" smtClean="0"/>
          </a:p>
          <a:p>
            <a:pPr marL="0" indent="0" eaLnBrk="1" hangingPunct="1">
              <a:buFont typeface="Wingdings" panose="05000000000000000000" pitchFamily="2" charset="2"/>
              <a:buNone/>
            </a:pPr>
            <a:endParaRPr lang="tr-TR" altLang="tr-TR" smtClean="0"/>
          </a:p>
        </p:txBody>
      </p:sp>
      <p:sp>
        <p:nvSpPr>
          <p:cNvPr id="5939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1930185-C0B0-442D-9CBC-325310D4779A}" type="slidenum">
              <a:rPr lang="tr-TR" altLang="tr-TR">
                <a:solidFill>
                  <a:schemeClr val="bg1"/>
                </a:solidFill>
              </a:rPr>
              <a:pPr/>
              <a:t>46</a:t>
            </a:fld>
            <a:endParaRPr lang="tr-TR" altLang="tr-TR">
              <a:solidFill>
                <a:schemeClr val="bg1"/>
              </a:solidFill>
            </a:endParaRP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175" y="5554663"/>
            <a:ext cx="158432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barn(inVertical)">
                                      <p:cBhvr>
                                        <p:cTn id="1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Başlık 1"/>
          <p:cNvSpPr>
            <a:spLocks noGrp="1"/>
          </p:cNvSpPr>
          <p:nvPr>
            <p:ph type="title"/>
          </p:nvPr>
        </p:nvSpPr>
        <p:spPr>
          <a:xfrm>
            <a:off x="220663" y="263525"/>
            <a:ext cx="9320152" cy="1044575"/>
          </a:xfrm>
        </p:spPr>
        <p:txBody>
          <a:bodyPr>
            <a:noAutofit/>
          </a:bodyPr>
          <a:lstStyle/>
          <a:p>
            <a:pPr eaLnBrk="1" fontAlgn="auto" hangingPunct="1">
              <a:spcAft>
                <a:spcPts val="0"/>
              </a:spcAft>
              <a:defRPr/>
            </a:pPr>
            <a:r>
              <a:rPr lang="tr-TR" sz="3200" dirty="0" smtClean="0">
                <a:solidFill>
                  <a:srgbClr val="FF0000"/>
                </a:solidFill>
              </a:rPr>
              <a:t>KATEGORİ II: ORTA SEVİYEDE KULLANIMLAR İCİN ELDİVENLER - ORTA SEVİYEDE RİSK TAŞIYAN İŞLERDE</a:t>
            </a:r>
          </a:p>
        </p:txBody>
      </p:sp>
      <p:sp>
        <p:nvSpPr>
          <p:cNvPr id="28675" name="İçerik Yer Tutucusu 2"/>
          <p:cNvSpPr>
            <a:spLocks noGrp="1"/>
          </p:cNvSpPr>
          <p:nvPr>
            <p:ph idx="1"/>
          </p:nvPr>
        </p:nvSpPr>
        <p:spPr>
          <a:xfrm>
            <a:off x="220663" y="1648573"/>
            <a:ext cx="9647237" cy="4956175"/>
          </a:xfrm>
          <a:gradFill>
            <a:gsLst>
              <a:gs pos="73607">
                <a:schemeClr val="bg2">
                  <a:lumMod val="60000"/>
                  <a:lumOff val="40000"/>
                </a:schemeClr>
              </a:gs>
              <a:gs pos="68086">
                <a:schemeClr val="bg2">
                  <a:lumMod val="60000"/>
                  <a:lumOff val="40000"/>
                </a:schemeClr>
              </a:gs>
              <a:gs pos="0">
                <a:schemeClr val="tx2">
                  <a:lumMod val="75000"/>
                </a:schemeClr>
              </a:gs>
              <a:gs pos="82000">
                <a:schemeClr val="tx1">
                  <a:lumMod val="65000"/>
                </a:schemeClr>
              </a:gs>
              <a:gs pos="100000">
                <a:schemeClr val="bg2">
                  <a:lumMod val="75000"/>
                </a:schemeClr>
              </a:gs>
            </a:gsLst>
            <a:path path="circle">
              <a:fillToRect l="50000" t="130000" r="50000" b="-30000"/>
            </a:path>
          </a:gradFill>
          <a:extLst/>
        </p:spPr>
        <p:txBody>
          <a:bodyPr>
            <a:normAutofit lnSpcReduction="10000"/>
          </a:bodyPr>
          <a:lstStyle/>
          <a:p>
            <a:pPr marL="0" indent="0" eaLnBrk="1" fontAlgn="auto" hangingPunct="1">
              <a:spcAft>
                <a:spcPts val="0"/>
              </a:spcAft>
              <a:buClr>
                <a:schemeClr val="tx1">
                  <a:shade val="95000"/>
                </a:schemeClr>
              </a:buClr>
              <a:buFont typeface="Wingdings" pitchFamily="2" charset="2"/>
              <a:buNone/>
              <a:defRPr/>
            </a:pPr>
            <a:r>
              <a:rPr lang="tr-TR" dirty="0" smtClean="0"/>
              <a:t>   </a:t>
            </a:r>
            <a:r>
              <a:rPr lang="tr-TR" dirty="0" smtClean="0">
                <a:solidFill>
                  <a:schemeClr val="bg1"/>
                </a:solidFill>
              </a:rPr>
              <a:t>Eldivenler, iyi seviyede kesik, delinme ve aşınma performansı isteyen genel kullanımlar gibi orta seviyede risk taşıyan işlerde koruma sağlamak üzere geliştirilmiştir; Onaylanmış bir Kuruluş tarafından bağımsız teste tabi tutulur ve belgelendirmesi yapılır.</a:t>
            </a: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   Eldivenlerin satışı için zorunlu olan CE belgesini yalnızca bu kuruluşlar verebilir.</a:t>
            </a:r>
          </a:p>
          <a:p>
            <a:pPr marL="0" indent="0" eaLnBrk="1" fontAlgn="auto" hangingPunct="1">
              <a:spcAft>
                <a:spcPts val="0"/>
              </a:spcAft>
              <a:buClr>
                <a:schemeClr val="tx1">
                  <a:shade val="95000"/>
                </a:schemeClr>
              </a:buClr>
              <a:buFont typeface="Wingdings" pitchFamily="2" charset="2"/>
              <a:buNone/>
              <a:defRPr/>
            </a:pPr>
            <a:r>
              <a:rPr lang="tr-TR" dirty="0" smtClean="0">
                <a:solidFill>
                  <a:schemeClr val="bg1"/>
                </a:solidFill>
              </a:rPr>
              <a:t> Onaylı Kuruluşların her birinin kendisine ait kimlik numarası vardır. Ürüne onay veren Onaylı Kuruluşun adı ve adresi eldivenle birlikte verilen kullanma talimatı üzerinde yer almalıdır. Bu kategorideki eldivenler aşağıdaki şekilde CE ibaresini taşır:</a:t>
            </a:r>
          </a:p>
          <a:p>
            <a:pPr marL="0" indent="0" eaLnBrk="1" fontAlgn="auto" hangingPunct="1">
              <a:spcAft>
                <a:spcPts val="0"/>
              </a:spcAft>
              <a:buClr>
                <a:schemeClr val="tx1">
                  <a:shade val="95000"/>
                </a:schemeClr>
              </a:buClr>
              <a:buFont typeface="Wingdings" pitchFamily="2" charset="2"/>
              <a:buNone/>
              <a:defRPr/>
            </a:pPr>
            <a:endParaRPr lang="tr-TR" dirty="0" smtClean="0"/>
          </a:p>
          <a:p>
            <a:pPr marL="0" indent="0" eaLnBrk="1" fontAlgn="auto" hangingPunct="1">
              <a:spcAft>
                <a:spcPts val="0"/>
              </a:spcAft>
              <a:buClr>
                <a:schemeClr val="tx1">
                  <a:shade val="95000"/>
                </a:schemeClr>
              </a:buClr>
              <a:buFont typeface="Wingdings" pitchFamily="2" charset="2"/>
              <a:buNone/>
              <a:defRPr/>
            </a:pPr>
            <a:endParaRPr lang="tr-TR" dirty="0" smtClean="0"/>
          </a:p>
          <a:p>
            <a:pPr marL="0" indent="0" eaLnBrk="1" fontAlgn="auto" hangingPunct="1">
              <a:spcAft>
                <a:spcPts val="0"/>
              </a:spcAft>
              <a:buClr>
                <a:schemeClr val="tx1">
                  <a:shade val="95000"/>
                </a:schemeClr>
              </a:buClr>
              <a:buFont typeface="Wingdings" pitchFamily="2" charset="2"/>
              <a:buNone/>
              <a:defRPr/>
            </a:pPr>
            <a:endParaRPr lang="tr-TR" dirty="0" smtClean="0"/>
          </a:p>
        </p:txBody>
      </p:sp>
      <p:sp>
        <p:nvSpPr>
          <p:cNvPr id="6042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D1ED8DE-A393-432C-B30D-468C66A04087}" type="slidenum">
              <a:rPr lang="tr-TR" altLang="tr-TR">
                <a:solidFill>
                  <a:schemeClr val="bg1"/>
                </a:solidFill>
              </a:rPr>
              <a:pPr/>
              <a:t>47</a:t>
            </a:fld>
            <a:endParaRPr lang="tr-TR" altLang="tr-T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Effect transition="in" filter="fade">
                                      <p:cBhvr>
                                        <p:cTn id="13" dur="500"/>
                                        <p:tgtEl>
                                          <p:spTgt spid="2867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675">
                                            <p:txEl>
                                              <p:pRg st="1" end="1"/>
                                            </p:txEl>
                                          </p:spTgt>
                                        </p:tgtEl>
                                        <p:attrNameLst>
                                          <p:attrName>style.visibility</p:attrName>
                                        </p:attrNameLst>
                                      </p:cBhvr>
                                      <p:to>
                                        <p:strVal val="visible"/>
                                      </p:to>
                                    </p:set>
                                    <p:animEffect transition="in" filter="fade">
                                      <p:cBhvr>
                                        <p:cTn id="16" dur="500"/>
                                        <p:tgtEl>
                                          <p:spTgt spid="2867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Effect transition="in" filter="fade">
                                      <p:cBhvr>
                                        <p:cTn id="19"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Başlık 1"/>
          <p:cNvSpPr>
            <a:spLocks noGrp="1"/>
          </p:cNvSpPr>
          <p:nvPr>
            <p:ph type="title"/>
          </p:nvPr>
        </p:nvSpPr>
        <p:spPr>
          <a:xfrm>
            <a:off x="0" y="53975"/>
            <a:ext cx="9274175" cy="2085376"/>
          </a:xfrm>
        </p:spPr>
        <p:txBody>
          <a:bodyPr>
            <a:normAutofit fontScale="90000"/>
          </a:bodyPr>
          <a:lstStyle/>
          <a:p>
            <a:pPr eaLnBrk="1" fontAlgn="auto" hangingPunct="1">
              <a:spcAft>
                <a:spcPts val="0"/>
              </a:spcAft>
              <a:defRPr/>
            </a:pPr>
            <a:r>
              <a:rPr lang="tr-TR" sz="3600" dirty="0" smtClean="0">
                <a:solidFill>
                  <a:srgbClr val="FF0000"/>
                </a:solidFill>
              </a:rPr>
              <a:t>KATEGORİ III: KOMPLEKS TASARIMLI ELDİVENLER - GERİ DÖNÜŞÜ OLMAYAN VEYA ÖLÜMCÜL RİSK TAŞIYAN İŞLERDE</a:t>
            </a:r>
          </a:p>
        </p:txBody>
      </p:sp>
      <p:sp>
        <p:nvSpPr>
          <p:cNvPr id="3" name="İçerik Yer Tutucusu 2"/>
          <p:cNvSpPr>
            <a:spLocks noGrp="1"/>
          </p:cNvSpPr>
          <p:nvPr>
            <p:ph idx="1"/>
          </p:nvPr>
        </p:nvSpPr>
        <p:spPr>
          <a:xfrm>
            <a:off x="106363" y="2233613"/>
            <a:ext cx="9063037" cy="3748087"/>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tr-TR" dirty="0">
                <a:solidFill>
                  <a:schemeClr val="bg1"/>
                </a:solidFill>
              </a:rPr>
              <a:t>Eldivenler kimyasallar gibi en ü</a:t>
            </a:r>
            <a:r>
              <a:rPr lang="tr-TR" dirty="0" smtClean="0">
                <a:solidFill>
                  <a:schemeClr val="bg1"/>
                </a:solidFill>
              </a:rPr>
              <a:t>st </a:t>
            </a:r>
            <a:r>
              <a:rPr lang="tr-TR" dirty="0">
                <a:solidFill>
                  <a:schemeClr val="bg1"/>
                </a:solidFill>
              </a:rPr>
              <a:t>seviyede risk taşıyan işlerde koruma sağlamak ü</a:t>
            </a:r>
            <a:r>
              <a:rPr lang="tr-TR" dirty="0" smtClean="0">
                <a:solidFill>
                  <a:schemeClr val="bg1"/>
                </a:solidFill>
              </a:rPr>
              <a:t>zere </a:t>
            </a:r>
            <a:r>
              <a:rPr lang="tr-TR" dirty="0">
                <a:solidFill>
                  <a:schemeClr val="bg1"/>
                </a:solidFill>
              </a:rPr>
              <a:t>geliştirilmiştir; bu </a:t>
            </a:r>
            <a:r>
              <a:rPr lang="tr-TR" dirty="0" smtClean="0">
                <a:solidFill>
                  <a:schemeClr val="bg1"/>
                </a:solidFill>
              </a:rPr>
              <a:t>eldivenler de </a:t>
            </a:r>
            <a:r>
              <a:rPr lang="tr-TR" dirty="0">
                <a:solidFill>
                  <a:schemeClr val="bg1"/>
                </a:solidFill>
              </a:rPr>
              <a:t>Onaylanmış bir Kuruluş tarafından bağımsız teste tabi tutulur ve belgelendirmesi </a:t>
            </a:r>
            <a:r>
              <a:rPr lang="tr-TR" dirty="0" smtClean="0">
                <a:solidFill>
                  <a:schemeClr val="bg1"/>
                </a:solidFill>
              </a:rPr>
              <a:t>yapılır. Bunun </a:t>
            </a:r>
            <a:r>
              <a:rPr lang="tr-TR" dirty="0">
                <a:solidFill>
                  <a:schemeClr val="bg1"/>
                </a:solidFill>
              </a:rPr>
              <a:t>yanı sıra, </a:t>
            </a:r>
            <a:r>
              <a:rPr lang="tr-TR" dirty="0" smtClean="0">
                <a:solidFill>
                  <a:schemeClr val="bg1"/>
                </a:solidFill>
              </a:rPr>
              <a:t>kalite devamlılığı </a:t>
            </a:r>
            <a:r>
              <a:rPr lang="tr-TR" dirty="0">
                <a:solidFill>
                  <a:schemeClr val="bg1"/>
                </a:solidFill>
              </a:rPr>
              <a:t>acısından ü</a:t>
            </a:r>
            <a:r>
              <a:rPr lang="tr-TR" dirty="0" smtClean="0">
                <a:solidFill>
                  <a:schemeClr val="bg1"/>
                </a:solidFill>
              </a:rPr>
              <a:t>reticinin </a:t>
            </a:r>
            <a:r>
              <a:rPr lang="tr-TR" dirty="0">
                <a:solidFill>
                  <a:schemeClr val="bg1"/>
                </a:solidFill>
              </a:rPr>
              <a:t>kullandığı kalite </a:t>
            </a:r>
            <a:r>
              <a:rPr lang="tr-TR" dirty="0" smtClean="0">
                <a:solidFill>
                  <a:schemeClr val="bg1"/>
                </a:solidFill>
              </a:rPr>
              <a:t>güvenlik </a:t>
            </a:r>
            <a:r>
              <a:rPr lang="tr-TR" dirty="0">
                <a:solidFill>
                  <a:schemeClr val="bg1"/>
                </a:solidFill>
              </a:rPr>
              <a:t>sistemi bağımsız olarak denetlenmelidir. Bu </a:t>
            </a:r>
            <a:r>
              <a:rPr lang="tr-TR" dirty="0" smtClean="0">
                <a:solidFill>
                  <a:schemeClr val="bg1"/>
                </a:solidFill>
              </a:rPr>
              <a:t>değerlendirmeyi yapan </a:t>
            </a:r>
            <a:r>
              <a:rPr lang="tr-TR" dirty="0">
                <a:solidFill>
                  <a:schemeClr val="bg1"/>
                </a:solidFill>
              </a:rPr>
              <a:t>Kuruluşun kimlik numarası CE ibaresinin </a:t>
            </a:r>
            <a:r>
              <a:rPr lang="tr-TR" dirty="0" smtClean="0">
                <a:solidFill>
                  <a:schemeClr val="bg1"/>
                </a:solidFill>
              </a:rPr>
              <a:t>üzerinde </a:t>
            </a:r>
            <a:r>
              <a:rPr lang="tr-TR" dirty="0">
                <a:solidFill>
                  <a:schemeClr val="bg1"/>
                </a:solidFill>
              </a:rPr>
              <a:t>yer almalıdır (bu durumda, 0493). Kompleks </a:t>
            </a:r>
            <a:r>
              <a:rPr lang="tr-TR" dirty="0" smtClean="0">
                <a:solidFill>
                  <a:schemeClr val="bg1"/>
                </a:solidFill>
              </a:rPr>
              <a:t>tasarımlı eldivenler aşağıdaki </a:t>
            </a:r>
            <a:r>
              <a:rPr lang="tr-TR" dirty="0">
                <a:solidFill>
                  <a:schemeClr val="bg1"/>
                </a:solidFill>
              </a:rPr>
              <a:t>şekilde CE ibaresini taşır</a:t>
            </a:r>
            <a:r>
              <a:rPr lang="tr-TR" dirty="0" smtClean="0">
                <a:solidFill>
                  <a:schemeClr val="bg1"/>
                </a:solidFill>
              </a:rPr>
              <a:t>:</a:t>
            </a:r>
          </a:p>
          <a:p>
            <a:pPr marL="548640" indent="-411480" eaLnBrk="1" fontAlgn="auto" hangingPunct="1">
              <a:spcAft>
                <a:spcPts val="0"/>
              </a:spcAft>
              <a:buClr>
                <a:schemeClr val="tx1">
                  <a:shade val="95000"/>
                </a:schemeClr>
              </a:buClr>
              <a:buFont typeface="Wingdings 2"/>
              <a:buChar char=""/>
              <a:defRPr/>
            </a:pPr>
            <a:endParaRPr lang="tr-TR" dirty="0"/>
          </a:p>
          <a:p>
            <a:pPr marL="548640" indent="-411480" eaLnBrk="1" fontAlgn="auto" hangingPunct="1">
              <a:spcAft>
                <a:spcPts val="0"/>
              </a:spcAft>
              <a:buClr>
                <a:schemeClr val="tx1">
                  <a:shade val="95000"/>
                </a:schemeClr>
              </a:buClr>
              <a:buFont typeface="Wingdings 2"/>
              <a:buChar char=""/>
              <a:defRPr/>
            </a:pPr>
            <a:endParaRPr lang="tr-TR" dirty="0" smtClean="0"/>
          </a:p>
          <a:p>
            <a:pPr marL="0" indent="0" eaLnBrk="1" fontAlgn="auto" hangingPunct="1">
              <a:spcAft>
                <a:spcPts val="0"/>
              </a:spcAft>
              <a:buClr>
                <a:schemeClr val="tx1">
                  <a:shade val="95000"/>
                </a:schemeClr>
              </a:buClr>
              <a:buFont typeface="Wingdings" pitchFamily="2" charset="2"/>
              <a:buNone/>
              <a:defRPr/>
            </a:pPr>
            <a:endParaRPr lang="tr-TR" dirty="0"/>
          </a:p>
        </p:txBody>
      </p:sp>
      <p:sp>
        <p:nvSpPr>
          <p:cNvPr id="61444"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04D46E7-C7F7-4D8A-BCE2-8733B6B0C41E}" type="slidenum">
              <a:rPr lang="tr-TR" altLang="tr-TR">
                <a:solidFill>
                  <a:schemeClr val="bg1"/>
                </a:solidFill>
              </a:rPr>
              <a:pPr/>
              <a:t>48</a:t>
            </a:fld>
            <a:endParaRPr lang="tr-TR" altLang="tr-TR">
              <a:solidFill>
                <a:schemeClr val="bg1"/>
              </a:solidFill>
            </a:endParaRP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988" y="5891213"/>
            <a:ext cx="20653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barn(inVertical)">
                                      <p:cBhvr>
                                        <p:cTn id="1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Başlık 1"/>
          <p:cNvSpPr>
            <a:spLocks noGrp="1"/>
          </p:cNvSpPr>
          <p:nvPr>
            <p:ph type="title"/>
          </p:nvPr>
        </p:nvSpPr>
        <p:spPr>
          <a:xfrm>
            <a:off x="158750" y="53182"/>
            <a:ext cx="9007475" cy="735012"/>
          </a:xfrm>
        </p:spPr>
        <p:txBody>
          <a:bodyPr>
            <a:normAutofit fontScale="90000"/>
          </a:bodyPr>
          <a:lstStyle/>
          <a:p>
            <a:pPr eaLnBrk="1" fontAlgn="auto" hangingPunct="1">
              <a:spcAft>
                <a:spcPts val="0"/>
              </a:spcAft>
              <a:defRPr/>
            </a:pPr>
            <a:r>
              <a:rPr lang="tr-TR" dirty="0" smtClean="0">
                <a:solidFill>
                  <a:srgbClr val="FF0000"/>
                </a:solidFill>
              </a:rPr>
              <a:t>ELDİVENLERİ TANIMAK GEREKİR!!!</a:t>
            </a:r>
          </a:p>
        </p:txBody>
      </p:sp>
      <p:sp>
        <p:nvSpPr>
          <p:cNvPr id="62467" name="İçerik Yer Tutucusu 2"/>
          <p:cNvSpPr>
            <a:spLocks noGrp="1"/>
          </p:cNvSpPr>
          <p:nvPr>
            <p:ph idx="1"/>
          </p:nvPr>
        </p:nvSpPr>
        <p:spPr>
          <a:xfrm>
            <a:off x="158750" y="706438"/>
            <a:ext cx="9747250" cy="5021262"/>
          </a:xfrm>
        </p:spPr>
        <p:txBody>
          <a:bodyPr/>
          <a:lstStyle/>
          <a:p>
            <a:pPr marL="0" indent="0" eaLnBrk="1" hangingPunct="1">
              <a:buFont typeface="Wingdings" panose="05000000000000000000" pitchFamily="2" charset="2"/>
              <a:buNone/>
            </a:pPr>
            <a:r>
              <a:rPr lang="tr-TR" altLang="tr-TR" smtClean="0">
                <a:solidFill>
                  <a:schemeClr val="bg1"/>
                </a:solidFill>
              </a:rPr>
              <a:t>Söz konusu uygulamada en ideal performansı elde etmek için sektörlere göre değişiklik gösterebilecek şekilde geniş iplik, astar, daldırma, bileklik tarzları, dokuma ve ebat seçenekleri sayesinde işiniz için en uygun eldiveni seçebilirsiniz.</a:t>
            </a:r>
          </a:p>
          <a:p>
            <a:pPr marL="0" indent="0" eaLnBrk="1" hangingPunct="1">
              <a:buFont typeface="Wingdings" panose="05000000000000000000" pitchFamily="2" charset="2"/>
              <a:buNone/>
            </a:pPr>
            <a:r>
              <a:rPr lang="tr-TR" altLang="tr-TR" smtClean="0"/>
              <a:t> </a:t>
            </a:r>
          </a:p>
        </p:txBody>
      </p:sp>
      <p:sp>
        <p:nvSpPr>
          <p:cNvPr id="6246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232F12C-FB17-40C4-ABFE-F878B1585975}" type="slidenum">
              <a:rPr lang="tr-TR" altLang="tr-TR">
                <a:solidFill>
                  <a:schemeClr val="bg1"/>
                </a:solidFill>
              </a:rPr>
              <a:pPr/>
              <a:t>49</a:t>
            </a:fld>
            <a:endParaRPr lang="tr-TR" altLang="tr-TR">
              <a:solidFill>
                <a:schemeClr val="bg1"/>
              </a:solidFill>
            </a:endParaRPr>
          </a:p>
        </p:txBody>
      </p:sp>
      <p:pic>
        <p:nvPicPr>
          <p:cNvPr id="624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2919413"/>
            <a:ext cx="9715500" cy="37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type="body" idx="4294967295"/>
          </p:nvPr>
        </p:nvSpPr>
        <p:spPr>
          <a:xfrm>
            <a:off x="495300" y="496888"/>
            <a:ext cx="8915400" cy="5811837"/>
          </a:xfrm>
        </p:spPr>
        <p:txBody>
          <a:bodyPr/>
          <a:lstStyle/>
          <a:p>
            <a:pPr algn="ctr">
              <a:lnSpc>
                <a:spcPct val="90000"/>
              </a:lnSpc>
              <a:buFont typeface="Wingdings 2" panose="05020102010507070707" pitchFamily="18" charset="2"/>
              <a:buNone/>
            </a:pPr>
            <a:r>
              <a:rPr lang="tr-TR" altLang="en-US" b="1" smtClean="0">
                <a:solidFill>
                  <a:schemeClr val="bg1"/>
                </a:solidFill>
              </a:rPr>
              <a:t>KİŞİSEL KORUYUCU DONANIMLARIN İŞYERLERİNDE KULLANILMASI HAKKINDA YÖNETMELİK</a:t>
            </a:r>
            <a:r>
              <a:rPr lang="tr-TR" altLang="en-US" smtClean="0">
                <a:solidFill>
                  <a:schemeClr val="bg1"/>
                </a:solidFill>
              </a:rPr>
              <a:t> </a:t>
            </a:r>
          </a:p>
          <a:p>
            <a:pPr algn="ctr">
              <a:lnSpc>
                <a:spcPct val="90000"/>
              </a:lnSpc>
              <a:buFont typeface="Wingdings 2" panose="05020102010507070707" pitchFamily="18" charset="2"/>
              <a:buNone/>
            </a:pPr>
            <a:r>
              <a:rPr lang="tr-TR" altLang="en-US" smtClean="0">
                <a:solidFill>
                  <a:schemeClr val="bg1"/>
                </a:solidFill>
              </a:rPr>
              <a:t>Resmi Gazete Tarihi/Sayısı: 02.07.2013/28695</a:t>
            </a:r>
          </a:p>
          <a:p>
            <a:pPr algn="ctr">
              <a:lnSpc>
                <a:spcPct val="90000"/>
              </a:lnSpc>
              <a:buFont typeface="Wingdings 2" panose="05020102010507070707" pitchFamily="18" charset="2"/>
              <a:buNone/>
            </a:pPr>
            <a:endParaRPr lang="tr-TR" altLang="en-US" smtClean="0">
              <a:solidFill>
                <a:schemeClr val="bg1"/>
              </a:solidFill>
            </a:endParaRPr>
          </a:p>
          <a:p>
            <a:pPr>
              <a:lnSpc>
                <a:spcPct val="90000"/>
              </a:lnSpc>
              <a:buFont typeface="Wingdings 2" panose="05020102010507070707" pitchFamily="18" charset="2"/>
              <a:buNone/>
            </a:pPr>
            <a:r>
              <a:rPr lang="tr-TR" altLang="en-US" smtClean="0">
                <a:solidFill>
                  <a:schemeClr val="bg1"/>
                </a:solidFill>
              </a:rPr>
              <a:t>Bu Yönetmelik;</a:t>
            </a:r>
          </a:p>
          <a:p>
            <a:pPr>
              <a:lnSpc>
                <a:spcPct val="90000"/>
              </a:lnSpc>
              <a:buFont typeface="Wingdings 2" panose="05020102010507070707" pitchFamily="18" charset="2"/>
              <a:buNone/>
            </a:pPr>
            <a:r>
              <a:rPr lang="tr-TR" altLang="en-US" smtClean="0">
                <a:solidFill>
                  <a:schemeClr val="bg1"/>
                </a:solidFill>
              </a:rPr>
              <a:t>a) 20/6/2012 tarihli ve 6331 sayılı İş Sağlığı ve Güvenliği Kanununun 30 uncu maddesine dayanılarak,</a:t>
            </a:r>
          </a:p>
          <a:p>
            <a:pPr>
              <a:lnSpc>
                <a:spcPct val="90000"/>
              </a:lnSpc>
              <a:buFont typeface="Wingdings 2" panose="05020102010507070707" pitchFamily="18" charset="2"/>
              <a:buNone/>
            </a:pPr>
            <a:r>
              <a:rPr lang="tr-TR" altLang="en-US" smtClean="0">
                <a:solidFill>
                  <a:schemeClr val="bg1"/>
                </a:solidFill>
              </a:rPr>
              <a:t>b) 30/11/1989 tarihli ve 89/656/EEC sayılı Avrupa Birliği Konsey Direktifi ve 21/12/1989 tarihli ve 89/686/EEC sayılı Avrupa Birliği Konsey Direktifine paralel olarak, hazırlanmıştır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Başlık 1"/>
          <p:cNvSpPr>
            <a:spLocks noGrp="1"/>
          </p:cNvSpPr>
          <p:nvPr>
            <p:ph type="title"/>
          </p:nvPr>
        </p:nvSpPr>
        <p:spPr>
          <a:xfrm>
            <a:off x="60325" y="355600"/>
            <a:ext cx="9007475" cy="735013"/>
          </a:xfrm>
        </p:spPr>
        <p:txBody>
          <a:bodyPr>
            <a:normAutofit fontScale="90000"/>
          </a:bodyPr>
          <a:lstStyle/>
          <a:p>
            <a:pPr eaLnBrk="1" fontAlgn="auto" hangingPunct="1">
              <a:spcAft>
                <a:spcPts val="0"/>
              </a:spcAft>
              <a:defRPr/>
            </a:pPr>
            <a:r>
              <a:rPr lang="tr-TR" smtClean="0">
                <a:solidFill>
                  <a:srgbClr val="FF0000"/>
                </a:solidFill>
              </a:rPr>
              <a:t>MEKANİK İŞLERDE EKSTRA KORUMA ÖNLEMLERİ…</a:t>
            </a:r>
          </a:p>
        </p:txBody>
      </p:sp>
      <p:pic>
        <p:nvPicPr>
          <p:cNvPr id="32772"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70000"/>
            <a:ext cx="9906000" cy="4986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B5C5C5A-2415-4816-AB9C-C1436EFD9E3F}" type="slidenum">
              <a:rPr lang="tr-TR" altLang="tr-TR">
                <a:solidFill>
                  <a:schemeClr val="bg1"/>
                </a:solidFill>
              </a:rPr>
              <a:pPr/>
              <a:t>50</a:t>
            </a:fld>
            <a:endParaRPr lang="tr-TR" altLang="tr-T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fade">
                                      <p:cBhvr>
                                        <p:cTn id="1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Başlık 1"/>
          <p:cNvSpPr>
            <a:spLocks noGrp="1"/>
          </p:cNvSpPr>
          <p:nvPr>
            <p:ph type="title"/>
          </p:nvPr>
        </p:nvSpPr>
        <p:spPr>
          <a:xfrm>
            <a:off x="60325" y="76200"/>
            <a:ext cx="9266238" cy="976313"/>
          </a:xfrm>
        </p:spPr>
        <p:txBody>
          <a:bodyPr>
            <a:normAutofit fontScale="90000"/>
          </a:bodyPr>
          <a:lstStyle/>
          <a:p>
            <a:pPr eaLnBrk="1" fontAlgn="auto" hangingPunct="1">
              <a:spcAft>
                <a:spcPts val="0"/>
              </a:spcAft>
              <a:defRPr/>
            </a:pPr>
            <a:r>
              <a:rPr lang="tr-TR" smtClean="0">
                <a:solidFill>
                  <a:srgbClr val="FF0000"/>
                </a:solidFill>
              </a:rPr>
              <a:t>KİMYASAL VE SIVI KORUMA ÖNLEMLERİ, DİĞER KORUMA TÜRLERİ</a:t>
            </a:r>
          </a:p>
        </p:txBody>
      </p:sp>
      <p:pic>
        <p:nvPicPr>
          <p:cNvPr id="33796"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2238" y="1270000"/>
            <a:ext cx="9539287" cy="2646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D8A127D-DB3D-4B26-8EE8-0A57CB09A135}" type="slidenum">
              <a:rPr lang="tr-TR" altLang="tr-TR">
                <a:solidFill>
                  <a:schemeClr val="bg1"/>
                </a:solidFill>
              </a:rPr>
              <a:pPr/>
              <a:t>51</a:t>
            </a:fld>
            <a:endParaRPr lang="tr-TR" altLang="tr-TR">
              <a:solidFill>
                <a:schemeClr val="bg1"/>
              </a:solidFill>
            </a:endParaRP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3830638"/>
            <a:ext cx="9594850" cy="237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fade">
                                      <p:cBhvr>
                                        <p:cTn id="12" dur="500"/>
                                        <p:tgtEl>
                                          <p:spTgt spid="33797"/>
                                        </p:tgtEl>
                                      </p:cBhvr>
                                    </p:animEffect>
                                  </p:childTnLst>
                                </p:cTn>
                              </p:par>
                              <p:par>
                                <p:cTn id="13" presetID="10" presetClass="entr" presetSubtype="0" fill="hold" nodeType="with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fade">
                                      <p:cBhvr>
                                        <p:cTn id="15"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idx="4294967295"/>
          </p:nvPr>
        </p:nvSpPr>
        <p:spPr>
          <a:xfrm>
            <a:off x="137274" y="657435"/>
            <a:ext cx="9007475" cy="735012"/>
          </a:xfrm>
        </p:spPr>
        <p:txBody>
          <a:bodyPr>
            <a:normAutofit fontScale="90000"/>
          </a:bodyPr>
          <a:lstStyle/>
          <a:p>
            <a:pPr eaLnBrk="1" fontAlgn="auto" hangingPunct="1">
              <a:spcAft>
                <a:spcPts val="0"/>
              </a:spcAft>
              <a:defRPr/>
            </a:pPr>
            <a:r>
              <a:rPr lang="tr-TR" dirty="0" smtClean="0">
                <a:solidFill>
                  <a:srgbClr val="FF0000"/>
                </a:solidFill>
              </a:rPr>
              <a:t>ELDİVENİ KULLANACAK PERSONELLERE GÖRE SEÇİM</a:t>
            </a:r>
          </a:p>
        </p:txBody>
      </p:sp>
      <p:sp>
        <p:nvSpPr>
          <p:cNvPr id="3" name="İçerik Yer Tutucusu 2"/>
          <p:cNvSpPr>
            <a:spLocks noGrp="1"/>
          </p:cNvSpPr>
          <p:nvPr>
            <p:ph idx="4294967295"/>
          </p:nvPr>
        </p:nvSpPr>
        <p:spPr>
          <a:xfrm>
            <a:off x="34925" y="1925638"/>
            <a:ext cx="9375775" cy="4491037"/>
          </a:xfrm>
        </p:spPr>
        <p:txBody>
          <a:bodyPr>
            <a:normAutofit fontScale="85000" lnSpcReduction="20000"/>
          </a:bodyPr>
          <a:lstStyle/>
          <a:p>
            <a:pPr marL="0" indent="0" eaLnBrk="1" fontAlgn="auto" hangingPunct="1">
              <a:spcAft>
                <a:spcPts val="0"/>
              </a:spcAft>
              <a:buClr>
                <a:schemeClr val="tx1">
                  <a:shade val="95000"/>
                </a:schemeClr>
              </a:buClr>
              <a:buFont typeface="Wingdings" pitchFamily="2" charset="2"/>
              <a:buNone/>
              <a:defRPr/>
            </a:pPr>
            <a:r>
              <a:rPr lang="tr-TR" b="1" dirty="0" smtClean="0">
                <a:solidFill>
                  <a:schemeClr val="bg1"/>
                </a:solidFill>
              </a:rPr>
              <a:t>3. AŞAMA ELDİVEN EBATLARI…</a:t>
            </a:r>
          </a:p>
          <a:p>
            <a:pPr marL="548640" indent="-411480" eaLnBrk="1" fontAlgn="auto" hangingPunct="1">
              <a:spcAft>
                <a:spcPts val="0"/>
              </a:spcAft>
              <a:buClr>
                <a:schemeClr val="tx1">
                  <a:shade val="95000"/>
                </a:schemeClr>
              </a:buClr>
              <a:buFont typeface="Wingdings 2"/>
              <a:buChar char=""/>
              <a:defRPr/>
            </a:pPr>
            <a:r>
              <a:rPr lang="tr-TR" dirty="0" smtClean="0">
                <a:solidFill>
                  <a:schemeClr val="bg1"/>
                </a:solidFill>
              </a:rPr>
              <a:t>Eldivenlerin </a:t>
            </a:r>
            <a:r>
              <a:rPr lang="tr-TR" dirty="0">
                <a:solidFill>
                  <a:schemeClr val="bg1"/>
                </a:solidFill>
              </a:rPr>
              <a:t>rahat olması </a:t>
            </a:r>
            <a:r>
              <a:rPr lang="tr-TR" dirty="0" smtClean="0">
                <a:solidFill>
                  <a:schemeClr val="bg1"/>
                </a:solidFill>
              </a:rPr>
              <a:t>için </a:t>
            </a:r>
            <a:r>
              <a:rPr lang="tr-TR" dirty="0">
                <a:solidFill>
                  <a:schemeClr val="bg1"/>
                </a:solidFill>
              </a:rPr>
              <a:t>doğru ebatta eldiven sipariş etmek en iyi yoldur. </a:t>
            </a:r>
            <a:r>
              <a:rPr lang="tr-TR" dirty="0" smtClean="0">
                <a:solidFill>
                  <a:schemeClr val="bg1"/>
                </a:solidFill>
              </a:rPr>
              <a:t>İhtiyaç </a:t>
            </a:r>
            <a:r>
              <a:rPr lang="tr-TR" dirty="0">
                <a:solidFill>
                  <a:schemeClr val="bg1"/>
                </a:solidFill>
              </a:rPr>
              <a:t>duyulan ebada karar vermenin </a:t>
            </a:r>
            <a:r>
              <a:rPr lang="tr-TR" dirty="0" smtClean="0">
                <a:solidFill>
                  <a:schemeClr val="bg1"/>
                </a:solidFill>
              </a:rPr>
              <a:t>bir yolu </a:t>
            </a:r>
            <a:r>
              <a:rPr lang="tr-TR" dirty="0">
                <a:solidFill>
                  <a:schemeClr val="bg1"/>
                </a:solidFill>
              </a:rPr>
              <a:t>mezura ile elin ç</a:t>
            </a:r>
            <a:r>
              <a:rPr lang="tr-TR" dirty="0" smtClean="0">
                <a:solidFill>
                  <a:schemeClr val="bg1"/>
                </a:solidFill>
              </a:rPr>
              <a:t>evresini ölçmektir</a:t>
            </a:r>
            <a:r>
              <a:rPr lang="tr-TR" dirty="0">
                <a:solidFill>
                  <a:schemeClr val="bg1"/>
                </a:solidFill>
              </a:rPr>
              <a:t>. Başparmağın ustu ve parmakların altı </a:t>
            </a:r>
            <a:r>
              <a:rPr lang="tr-TR" dirty="0" smtClean="0">
                <a:solidFill>
                  <a:schemeClr val="bg1"/>
                </a:solidFill>
              </a:rPr>
              <a:t>ölçülür</a:t>
            </a:r>
            <a:r>
              <a:rPr lang="tr-TR" dirty="0">
                <a:solidFill>
                  <a:schemeClr val="bg1"/>
                </a:solidFill>
              </a:rPr>
              <a:t>. Elin ç</a:t>
            </a:r>
            <a:r>
              <a:rPr lang="tr-TR" dirty="0" smtClean="0">
                <a:solidFill>
                  <a:schemeClr val="bg1"/>
                </a:solidFill>
              </a:rPr>
              <a:t>evresi </a:t>
            </a:r>
            <a:r>
              <a:rPr lang="tr-TR" dirty="0">
                <a:solidFill>
                  <a:schemeClr val="bg1"/>
                </a:solidFill>
              </a:rPr>
              <a:t>(en yakın yarım </a:t>
            </a:r>
            <a:r>
              <a:rPr lang="tr-TR" dirty="0" smtClean="0">
                <a:solidFill>
                  <a:schemeClr val="bg1"/>
                </a:solidFill>
              </a:rPr>
              <a:t>ince yuvarlanır</a:t>
            </a:r>
            <a:r>
              <a:rPr lang="tr-TR" dirty="0">
                <a:solidFill>
                  <a:schemeClr val="bg1"/>
                </a:solidFill>
              </a:rPr>
              <a:t>; 1 </a:t>
            </a:r>
            <a:r>
              <a:rPr lang="tr-TR" dirty="0" smtClean="0">
                <a:solidFill>
                  <a:schemeClr val="bg1"/>
                </a:solidFill>
              </a:rPr>
              <a:t>inç </a:t>
            </a:r>
            <a:r>
              <a:rPr lang="tr-TR" dirty="0">
                <a:solidFill>
                  <a:schemeClr val="bg1"/>
                </a:solidFill>
              </a:rPr>
              <a:t>= 2,54 </a:t>
            </a:r>
            <a:r>
              <a:rPr lang="tr-TR" dirty="0" smtClean="0">
                <a:solidFill>
                  <a:schemeClr val="bg1"/>
                </a:solidFill>
              </a:rPr>
              <a:t>cm) çalışanın </a:t>
            </a:r>
            <a:r>
              <a:rPr lang="tr-TR" dirty="0">
                <a:solidFill>
                  <a:schemeClr val="bg1"/>
                </a:solidFill>
              </a:rPr>
              <a:t>ortalama el ebadına sayısal olarak eşittir</a:t>
            </a:r>
            <a:r>
              <a:rPr lang="tr-TR" dirty="0" smtClean="0">
                <a:solidFill>
                  <a:schemeClr val="bg1"/>
                </a:solidFill>
              </a:rPr>
              <a:t>.</a:t>
            </a:r>
          </a:p>
          <a:p>
            <a:pPr marL="548640" indent="-411480" eaLnBrk="1" fontAlgn="auto" hangingPunct="1">
              <a:spcAft>
                <a:spcPts val="0"/>
              </a:spcAft>
              <a:buClr>
                <a:schemeClr val="tx1">
                  <a:shade val="95000"/>
                </a:schemeClr>
              </a:buClr>
              <a:buFont typeface="Wingdings 2"/>
              <a:buChar char=""/>
              <a:defRPr/>
            </a:pPr>
            <a:r>
              <a:rPr lang="tr-TR" dirty="0">
                <a:solidFill>
                  <a:schemeClr val="bg1"/>
                </a:solidFill>
              </a:rPr>
              <a:t>Bu yolla elleri </a:t>
            </a:r>
            <a:r>
              <a:rPr lang="tr-TR" dirty="0" smtClean="0">
                <a:solidFill>
                  <a:schemeClr val="bg1"/>
                </a:solidFill>
              </a:rPr>
              <a:t>ölçmek </a:t>
            </a:r>
            <a:r>
              <a:rPr lang="tr-TR" dirty="0">
                <a:solidFill>
                  <a:schemeClr val="bg1"/>
                </a:solidFill>
              </a:rPr>
              <a:t>el ebadındaki </a:t>
            </a:r>
            <a:r>
              <a:rPr lang="tr-TR" dirty="0" smtClean="0">
                <a:solidFill>
                  <a:schemeClr val="bg1"/>
                </a:solidFill>
              </a:rPr>
              <a:t>tüm </a:t>
            </a:r>
            <a:r>
              <a:rPr lang="tr-TR" dirty="0">
                <a:solidFill>
                  <a:schemeClr val="bg1"/>
                </a:solidFill>
              </a:rPr>
              <a:t>olası varyasyonları </a:t>
            </a:r>
            <a:r>
              <a:rPr lang="tr-TR" dirty="0" smtClean="0">
                <a:solidFill>
                  <a:schemeClr val="bg1"/>
                </a:solidFill>
              </a:rPr>
              <a:t>açıklamaz</a:t>
            </a:r>
            <a:r>
              <a:rPr lang="tr-TR" dirty="0">
                <a:solidFill>
                  <a:schemeClr val="bg1"/>
                </a:solidFill>
              </a:rPr>
              <a:t>. Ö</a:t>
            </a:r>
            <a:r>
              <a:rPr lang="tr-TR" dirty="0" smtClean="0">
                <a:solidFill>
                  <a:schemeClr val="bg1"/>
                </a:solidFill>
              </a:rPr>
              <a:t>rneğin</a:t>
            </a:r>
            <a:r>
              <a:rPr lang="tr-TR" dirty="0">
                <a:solidFill>
                  <a:schemeClr val="bg1"/>
                </a:solidFill>
              </a:rPr>
              <a:t>, bazı ç</a:t>
            </a:r>
            <a:r>
              <a:rPr lang="tr-TR" dirty="0" smtClean="0">
                <a:solidFill>
                  <a:schemeClr val="bg1"/>
                </a:solidFill>
              </a:rPr>
              <a:t>alışanların </a:t>
            </a:r>
            <a:r>
              <a:rPr lang="tr-TR" dirty="0">
                <a:solidFill>
                  <a:schemeClr val="bg1"/>
                </a:solidFill>
              </a:rPr>
              <a:t>daha uzun </a:t>
            </a:r>
            <a:r>
              <a:rPr lang="tr-TR" dirty="0" smtClean="0">
                <a:solidFill>
                  <a:schemeClr val="bg1"/>
                </a:solidFill>
              </a:rPr>
              <a:t>parmakları olabilirken </a:t>
            </a:r>
            <a:r>
              <a:rPr lang="tr-TR" dirty="0">
                <a:solidFill>
                  <a:schemeClr val="bg1"/>
                </a:solidFill>
              </a:rPr>
              <a:t>bazılarının de daha kısa parmakları </a:t>
            </a:r>
            <a:r>
              <a:rPr lang="tr-TR" dirty="0" smtClean="0">
                <a:solidFill>
                  <a:schemeClr val="bg1"/>
                </a:solidFill>
              </a:rPr>
              <a:t>olabilir. Çalışanlar</a:t>
            </a:r>
            <a:r>
              <a:rPr lang="tr-TR" dirty="0">
                <a:solidFill>
                  <a:schemeClr val="bg1"/>
                </a:solidFill>
              </a:rPr>
              <a:t>, </a:t>
            </a:r>
            <a:r>
              <a:rPr lang="tr-TR" dirty="0" smtClean="0">
                <a:solidFill>
                  <a:schemeClr val="bg1"/>
                </a:solidFill>
              </a:rPr>
              <a:t>ölçülen </a:t>
            </a:r>
            <a:r>
              <a:rPr lang="tr-TR" dirty="0">
                <a:solidFill>
                  <a:schemeClr val="bg1"/>
                </a:solidFill>
              </a:rPr>
              <a:t>el ebadından bir </a:t>
            </a:r>
            <a:r>
              <a:rPr lang="tr-TR" dirty="0" smtClean="0">
                <a:solidFill>
                  <a:schemeClr val="bg1"/>
                </a:solidFill>
              </a:rPr>
              <a:t>buçuk </a:t>
            </a:r>
            <a:r>
              <a:rPr lang="tr-TR" dirty="0">
                <a:solidFill>
                  <a:schemeClr val="bg1"/>
                </a:solidFill>
              </a:rPr>
              <a:t>kat hatta bir tam </a:t>
            </a:r>
            <a:r>
              <a:rPr lang="tr-TR" dirty="0" smtClean="0">
                <a:solidFill>
                  <a:schemeClr val="bg1"/>
                </a:solidFill>
              </a:rPr>
              <a:t>boy daha büyük </a:t>
            </a:r>
            <a:r>
              <a:rPr lang="tr-TR" dirty="0">
                <a:solidFill>
                  <a:schemeClr val="bg1"/>
                </a:solidFill>
              </a:rPr>
              <a:t>veya </a:t>
            </a:r>
            <a:r>
              <a:rPr lang="tr-TR" dirty="0" smtClean="0">
                <a:solidFill>
                  <a:schemeClr val="bg1"/>
                </a:solidFill>
              </a:rPr>
              <a:t>küçük </a:t>
            </a:r>
            <a:r>
              <a:rPr lang="tr-TR" dirty="0">
                <a:solidFill>
                  <a:schemeClr val="bg1"/>
                </a:solidFill>
              </a:rPr>
              <a:t>olan eldivenlerin daha rahat bir şekilde ele oturduğunu </a:t>
            </a:r>
            <a:r>
              <a:rPr lang="tr-TR" dirty="0" smtClean="0">
                <a:solidFill>
                  <a:schemeClr val="bg1"/>
                </a:solidFill>
              </a:rPr>
              <a:t>görebilirler</a:t>
            </a:r>
            <a:r>
              <a:rPr lang="tr-TR" dirty="0">
                <a:solidFill>
                  <a:schemeClr val="bg1"/>
                </a:solidFill>
              </a:rPr>
              <a:t>.</a:t>
            </a:r>
          </a:p>
        </p:txBody>
      </p:sp>
      <p:sp>
        <p:nvSpPr>
          <p:cNvPr id="113668" name="Slayt Numarası Yer Tutucusu 3"/>
          <p:cNvSpPr txBox="1">
            <a:spLocks noGrp="1"/>
          </p:cNvSpPr>
          <p:nvPr/>
        </p:nvSpPr>
        <p:spPr bwMode="auto">
          <a:xfrm>
            <a:off x="8585200" y="6416675"/>
            <a:ext cx="825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7BA6B837-C54C-4023-A3D7-B32DDA9F7238}" type="slidenum">
              <a:rPr lang="tr-TR" altLang="tr-TR" sz="1200">
                <a:solidFill>
                  <a:schemeClr val="bg1"/>
                </a:solidFill>
              </a:rPr>
              <a:pPr algn="r" eaLnBrk="1" hangingPunct="1"/>
              <a:t>52</a:t>
            </a:fld>
            <a:endParaRPr lang="tr-TR" altLang="tr-TR"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Başlık 1"/>
          <p:cNvSpPr>
            <a:spLocks noGrp="1"/>
          </p:cNvSpPr>
          <p:nvPr>
            <p:ph type="title" idx="4294967295"/>
          </p:nvPr>
        </p:nvSpPr>
        <p:spPr>
          <a:xfrm>
            <a:off x="130175" y="233363"/>
            <a:ext cx="9007475" cy="735012"/>
          </a:xfrm>
        </p:spPr>
        <p:txBody>
          <a:bodyPr/>
          <a:lstStyle/>
          <a:p>
            <a:pPr eaLnBrk="1" fontAlgn="auto" hangingPunct="1">
              <a:spcAft>
                <a:spcPts val="0"/>
              </a:spcAft>
              <a:defRPr/>
            </a:pPr>
            <a:r>
              <a:rPr lang="tr-TR" smtClean="0">
                <a:solidFill>
                  <a:srgbClr val="FF0000"/>
                </a:solidFill>
              </a:rPr>
              <a:t>EBATLAR İLE İLGİLİ GÖRSEL…</a:t>
            </a:r>
          </a:p>
        </p:txBody>
      </p:sp>
      <p:pic>
        <p:nvPicPr>
          <p:cNvPr id="3584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4625" y="1355725"/>
            <a:ext cx="9310688" cy="1393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2" name="Slayt Numarası Yer Tutucusu 3"/>
          <p:cNvSpPr txBox="1">
            <a:spLocks noGrp="1"/>
          </p:cNvSpPr>
          <p:nvPr/>
        </p:nvSpPr>
        <p:spPr bwMode="auto">
          <a:xfrm>
            <a:off x="8585200" y="6416675"/>
            <a:ext cx="825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D07E187B-F3E2-4815-82CD-8D7BD0AEAC35}" type="slidenum">
              <a:rPr lang="tr-TR" altLang="tr-TR" sz="1200">
                <a:solidFill>
                  <a:schemeClr val="bg1"/>
                </a:solidFill>
              </a:rPr>
              <a:pPr algn="r" eaLnBrk="1" hangingPunct="1"/>
              <a:t>53</a:t>
            </a:fld>
            <a:endParaRPr lang="tr-TR" altLang="tr-TR" sz="1200">
              <a:solidFill>
                <a:schemeClr val="bg1"/>
              </a:solidFill>
            </a:endParaRPr>
          </a:p>
        </p:txBody>
      </p:sp>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13025"/>
            <a:ext cx="29876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Metin kutusu 4"/>
          <p:cNvSpPr txBox="1">
            <a:spLocks noChangeArrowheads="1"/>
          </p:cNvSpPr>
          <p:nvPr/>
        </p:nvSpPr>
        <p:spPr bwMode="auto">
          <a:xfrm>
            <a:off x="4251325" y="3140075"/>
            <a:ext cx="48545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tr-TR" altLang="tr-TR" sz="2000">
                <a:solidFill>
                  <a:srgbClr val="7030A0"/>
                </a:solidFill>
                <a:latin typeface="Andalus" panose="02020603050405020304" pitchFamily="18" charset="-78"/>
                <a:cs typeface="Andalus" panose="02020603050405020304" pitchFamily="18" charset="-78"/>
              </a:rPr>
              <a:t>BOYUTLARIN BELİRLENMESİNDE EN İYİ SONUÇLARI ÇALIŞTIĞINIZ TEDARİKÇİDEN NUMUNE ALARAK ELDE EDEBİLİRSİNİZ…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5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fade">
                                      <p:cBhvr>
                                        <p:cTn id="12" dur="500"/>
                                        <p:tgtEl>
                                          <p:spTgt spid="35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35846">
                                            <p:txEl>
                                              <p:pRg st="0" end="0"/>
                                            </p:txEl>
                                          </p:spTgt>
                                        </p:tgtEl>
                                        <p:attrNameLst>
                                          <p:attrName>style.visibility</p:attrName>
                                        </p:attrNameLst>
                                      </p:cBhvr>
                                      <p:to>
                                        <p:strVal val="visible"/>
                                      </p:to>
                                    </p:set>
                                    <p:animEffect transition="in" filter="wheel(1)">
                                      <p:cBhvr>
                                        <p:cTn id="17" dur="2000"/>
                                        <p:tgtEl>
                                          <p:spTgt spid="358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52" name="Group 32"/>
          <p:cNvGraphicFramePr>
            <a:graphicFrameLocks noGrp="1"/>
          </p:cNvGraphicFramePr>
          <p:nvPr>
            <p:ph idx="4294967295"/>
          </p:nvPr>
        </p:nvGraphicFramePr>
        <p:xfrm>
          <a:off x="1758950" y="984250"/>
          <a:ext cx="4762500" cy="381000"/>
        </p:xfrm>
        <a:graphic>
          <a:graphicData uri="http://schemas.openxmlformats.org/drawingml/2006/table">
            <a:tbl>
              <a:tblPr/>
              <a:tblGrid>
                <a:gridCol w="952500"/>
                <a:gridCol w="952500"/>
                <a:gridCol w="952500"/>
                <a:gridCol w="952500"/>
                <a:gridCol w="952500"/>
              </a:tblGrid>
              <a:tr h="0">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1" i="0" u="none" strike="noStrike" cap="none" normalizeH="0" baseline="0" smtClean="0">
                          <a:ln>
                            <a:noFill/>
                          </a:ln>
                          <a:solidFill>
                            <a:srgbClr val="FFFFFF"/>
                          </a:solidFill>
                          <a:effectLst/>
                          <a:latin typeface="Book Antiqua" panose="02040602050305030304" pitchFamily="18" charset="0"/>
                          <a:cs typeface="Arial" panose="020B0604020202020204" pitchFamily="34" charset="0"/>
                        </a:rPr>
                        <a:t>S</a:t>
                      </a:r>
                      <a:endParaRPr kumimoji="0" lang="tr-TR" altLang="tr-TR"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1" i="0" u="none" strike="noStrike" cap="none" normalizeH="0" baseline="0" smtClean="0">
                          <a:ln>
                            <a:noFill/>
                          </a:ln>
                          <a:solidFill>
                            <a:srgbClr val="FFFFFF"/>
                          </a:solidFill>
                          <a:effectLst/>
                          <a:latin typeface="Book Antiqua" panose="02040602050305030304" pitchFamily="18" charset="0"/>
                          <a:cs typeface="Arial" panose="020B0604020202020204" pitchFamily="34" charset="0"/>
                        </a:rPr>
                        <a:t>M</a:t>
                      </a:r>
                      <a:endParaRPr kumimoji="0" lang="tr-TR" altLang="tr-TR"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1" i="0" u="none" strike="noStrike" cap="none" normalizeH="0" baseline="0" smtClean="0">
                          <a:ln>
                            <a:noFill/>
                          </a:ln>
                          <a:solidFill>
                            <a:srgbClr val="FFFFFF"/>
                          </a:solidFill>
                          <a:effectLst/>
                          <a:latin typeface="Book Antiqua" panose="02040602050305030304" pitchFamily="18" charset="0"/>
                          <a:cs typeface="Arial" panose="020B0604020202020204" pitchFamily="34" charset="0"/>
                        </a:rPr>
                        <a:t>L</a:t>
                      </a:r>
                      <a:endParaRPr kumimoji="0" lang="tr-TR" altLang="tr-TR"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1" i="0" u="none" strike="noStrike" cap="none" normalizeH="0" baseline="0" smtClean="0">
                          <a:ln>
                            <a:noFill/>
                          </a:ln>
                          <a:solidFill>
                            <a:srgbClr val="FFFFFF"/>
                          </a:solidFill>
                          <a:effectLst/>
                          <a:latin typeface="Book Antiqua" panose="02040602050305030304" pitchFamily="18" charset="0"/>
                          <a:cs typeface="Arial" panose="020B0604020202020204" pitchFamily="34" charset="0"/>
                        </a:rPr>
                        <a:t>XL</a:t>
                      </a:r>
                      <a:endParaRPr kumimoji="0" lang="tr-TR" altLang="tr-TR"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1" i="0" u="none" strike="noStrike" cap="none" normalizeH="0" baseline="0" smtClean="0">
                          <a:ln>
                            <a:noFill/>
                          </a:ln>
                          <a:solidFill>
                            <a:srgbClr val="FFFFFF"/>
                          </a:solidFill>
                          <a:effectLst/>
                          <a:latin typeface="Book Antiqua" panose="02040602050305030304" pitchFamily="18" charset="0"/>
                          <a:cs typeface="Arial" panose="020B0604020202020204" pitchFamily="34" charset="0"/>
                        </a:rPr>
                        <a:t>2XL</a:t>
                      </a:r>
                      <a:endParaRPr kumimoji="0" lang="tr-TR" altLang="tr-TR"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90500">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1" i="0" u="none" strike="noStrike" cap="none" normalizeH="0" baseline="0" smtClean="0">
                          <a:ln>
                            <a:noFill/>
                          </a:ln>
                          <a:solidFill>
                            <a:srgbClr val="FFFFFF"/>
                          </a:solidFill>
                          <a:effectLst/>
                          <a:latin typeface="Book Antiqua" panose="02040602050305030304" pitchFamily="18" charset="0"/>
                          <a:cs typeface="Arial" panose="020B0604020202020204" pitchFamily="34" charset="0"/>
                        </a:rPr>
                        <a:t>7</a:t>
                      </a:r>
                      <a:endParaRPr kumimoji="0" lang="tr-TR" altLang="tr-TR"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0" i="0" u="none" strike="noStrike" cap="none" normalizeH="0" baseline="0" smtClean="0">
                          <a:ln>
                            <a:noFill/>
                          </a:ln>
                          <a:solidFill>
                            <a:srgbClr val="000000"/>
                          </a:solidFill>
                          <a:effectLst/>
                          <a:latin typeface="Book Antiqua" panose="02040602050305030304" pitchFamily="18" charset="0"/>
                          <a:cs typeface="Arial" panose="020B0604020202020204" pitchFamily="34" charset="0"/>
                        </a:rPr>
                        <a:t>8</a:t>
                      </a:r>
                      <a:endParaRPr kumimoji="0" lang="tr-TR" altLang="tr-TR"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0" i="0" u="none" strike="noStrike" cap="none" normalizeH="0" baseline="0" smtClean="0">
                          <a:ln>
                            <a:noFill/>
                          </a:ln>
                          <a:solidFill>
                            <a:srgbClr val="000000"/>
                          </a:solidFill>
                          <a:effectLst/>
                          <a:latin typeface="Book Antiqua" panose="02040602050305030304" pitchFamily="18" charset="0"/>
                          <a:cs typeface="Arial" panose="020B0604020202020204" pitchFamily="34" charset="0"/>
                        </a:rPr>
                        <a:t>9</a:t>
                      </a:r>
                      <a:endParaRPr kumimoji="0" lang="tr-TR" altLang="tr-TR"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0" i="0" u="none" strike="noStrike" cap="none" normalizeH="0" baseline="0" smtClean="0">
                          <a:ln>
                            <a:noFill/>
                          </a:ln>
                          <a:solidFill>
                            <a:srgbClr val="000000"/>
                          </a:solidFill>
                          <a:effectLst/>
                          <a:latin typeface="Book Antiqua" panose="02040602050305030304" pitchFamily="18" charset="0"/>
                          <a:cs typeface="Arial" panose="020B0604020202020204" pitchFamily="34" charset="0"/>
                        </a:rPr>
                        <a:t>10</a:t>
                      </a:r>
                      <a:endParaRPr kumimoji="0" lang="tr-TR" altLang="tr-TR"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lvl1pPr>
                        <a:spcBef>
                          <a:spcPct val="20000"/>
                        </a:spcBef>
                        <a:buClr>
                          <a:srgbClr val="F9F9F9"/>
                        </a:buClr>
                        <a:buSzPct val="65000"/>
                        <a:buFont typeface="Wingdings 2" panose="05020102010507070707" pitchFamily="18" charset="2"/>
                        <a:defRPr sz="24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defRPr sz="20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defRPr sz="20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defRPr>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defRPr>
                          <a:solidFill>
                            <a:schemeClr val="tx1"/>
                          </a:solidFill>
                          <a:latin typeface="Book Antiqua" panose="02040602050305030304" pitchFamily="18"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tr-TR" altLang="tr-TR" sz="800" b="0" i="0" u="none" strike="noStrike" cap="none" normalizeH="0" baseline="0" smtClean="0">
                          <a:ln>
                            <a:noFill/>
                          </a:ln>
                          <a:solidFill>
                            <a:srgbClr val="000000"/>
                          </a:solidFill>
                          <a:effectLst/>
                          <a:latin typeface="Book Antiqua" panose="02040602050305030304" pitchFamily="18" charset="0"/>
                          <a:cs typeface="Arial" panose="020B0604020202020204" pitchFamily="34" charset="0"/>
                        </a:rPr>
                        <a:t>11</a:t>
                      </a:r>
                      <a:endParaRPr kumimoji="0" lang="tr-TR" altLang="tr-TR"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bl>
          </a:graphicData>
        </a:graphic>
      </p:graphicFrame>
      <p:sp>
        <p:nvSpPr>
          <p:cNvPr id="115734" name="Slayt Numarası Yer Tutucusu 3"/>
          <p:cNvSpPr txBox="1">
            <a:spLocks noGrp="1"/>
          </p:cNvSpPr>
          <p:nvPr/>
        </p:nvSpPr>
        <p:spPr bwMode="auto">
          <a:xfrm>
            <a:off x="8585200" y="6416675"/>
            <a:ext cx="825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24F084C5-A0D7-4860-8DB7-0F0913A21918}" type="slidenum">
              <a:rPr lang="tr-TR" altLang="tr-TR" sz="1200">
                <a:solidFill>
                  <a:srgbClr val="BCBCBC"/>
                </a:solidFill>
              </a:rPr>
              <a:pPr algn="r" eaLnBrk="1" hangingPunct="1"/>
              <a:t>54</a:t>
            </a:fld>
            <a:endParaRPr lang="tr-TR" altLang="tr-TR" sz="1200">
              <a:solidFill>
                <a:srgbClr val="BCBCBC"/>
              </a:solidFill>
            </a:endParaRPr>
          </a:p>
        </p:txBody>
      </p:sp>
      <p:pic>
        <p:nvPicPr>
          <p:cNvPr id="115735" name="Resim 4" descr="http://www.starlinesafety.com/img/images/ilk_yrdm/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798638"/>
            <a:ext cx="2079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36" name="Resim 3" descr="http://www.starlinesafety.com/img/images/ilk_yrdm/kon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4319588"/>
            <a:ext cx="29194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37" name="Rectangle 3"/>
          <p:cNvSpPr>
            <a:spLocks noChangeArrowheads="1"/>
          </p:cNvSpPr>
          <p:nvPr/>
        </p:nvSpPr>
        <p:spPr bwMode="auto">
          <a:xfrm>
            <a:off x="4284663" y="1809750"/>
            <a:ext cx="3944937"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tr-TR" altLang="tr-TR">
                <a:solidFill>
                  <a:srgbClr val="000000"/>
                </a:solidFill>
                <a:cs typeface="Times New Roman" panose="02020603050405020304" pitchFamily="18" charset="0"/>
              </a:rPr>
              <a:t>El </a:t>
            </a:r>
            <a:r>
              <a:rPr lang="tr-TR" altLang="tr-TR">
                <a:solidFill>
                  <a:srgbClr val="000000"/>
                </a:solidFill>
                <a:latin typeface="Calibri" panose="020F0502020204030204" pitchFamily="34" charset="0"/>
                <a:cs typeface="Times New Roman" panose="02020603050405020304" pitchFamily="18" charset="0"/>
              </a:rPr>
              <a:t>Ö</a:t>
            </a:r>
            <a:r>
              <a:rPr lang="tr-TR" altLang="tr-TR">
                <a:solidFill>
                  <a:srgbClr val="000000"/>
                </a:solidFill>
                <a:cs typeface="Times New Roman" panose="02020603050405020304" pitchFamily="18" charset="0"/>
              </a:rPr>
              <a:t>l</a:t>
            </a:r>
            <a:r>
              <a:rPr lang="tr-TR" altLang="tr-TR">
                <a:solidFill>
                  <a:srgbClr val="000000"/>
                </a:solidFill>
                <a:latin typeface="Calibri" panose="020F0502020204030204" pitchFamily="34" charset="0"/>
                <a:cs typeface="Times New Roman" panose="02020603050405020304" pitchFamily="18" charset="0"/>
              </a:rPr>
              <a:t>çü</a:t>
            </a:r>
            <a:r>
              <a:rPr lang="tr-TR" altLang="tr-TR">
                <a:solidFill>
                  <a:srgbClr val="000000"/>
                </a:solidFill>
                <a:cs typeface="Times New Roman" panose="02020603050405020304" pitchFamily="18" charset="0"/>
              </a:rPr>
              <a:t>s</a:t>
            </a:r>
            <a:r>
              <a:rPr lang="tr-TR" altLang="tr-TR">
                <a:solidFill>
                  <a:srgbClr val="000000"/>
                </a:solidFill>
                <a:latin typeface="Calibri" panose="020F0502020204030204" pitchFamily="34" charset="0"/>
                <a:cs typeface="Times New Roman" panose="02020603050405020304" pitchFamily="18" charset="0"/>
              </a:rPr>
              <a:t>ü</a:t>
            </a:r>
            <a:r>
              <a:rPr lang="tr-TR" altLang="tr-TR">
                <a:solidFill>
                  <a:srgbClr val="000000"/>
                </a:solidFill>
                <a:cs typeface="Times New Roman" panose="02020603050405020304" pitchFamily="18" charset="0"/>
              </a:rPr>
              <a:t> Nasıl Alınır?</a:t>
            </a:r>
            <a:endParaRPr lang="tr-TR" altLang="tr-TR"/>
          </a:p>
          <a:p>
            <a:r>
              <a:rPr lang="tr-TR" altLang="tr-TR">
                <a:solidFill>
                  <a:srgbClr val="000000"/>
                </a:solidFill>
                <a:cs typeface="Times New Roman" panose="02020603050405020304" pitchFamily="18" charset="0"/>
              </a:rPr>
              <a:t>Eldiven bedeni, avu</a:t>
            </a:r>
            <a:r>
              <a:rPr lang="tr-TR" altLang="tr-TR">
                <a:solidFill>
                  <a:srgbClr val="000000"/>
                </a:solidFill>
                <a:latin typeface="Calibri" panose="020F0502020204030204" pitchFamily="34" charset="0"/>
                <a:cs typeface="Times New Roman" panose="02020603050405020304" pitchFamily="18" charset="0"/>
              </a:rPr>
              <a:t>ç</a:t>
            </a:r>
            <a:r>
              <a:rPr lang="tr-TR" altLang="tr-TR">
                <a:solidFill>
                  <a:srgbClr val="000000"/>
                </a:solidFill>
                <a:cs typeface="Times New Roman" panose="02020603050405020304" pitchFamily="18" charset="0"/>
              </a:rPr>
              <a:t> i</a:t>
            </a:r>
            <a:r>
              <a:rPr lang="tr-TR" altLang="tr-TR">
                <a:solidFill>
                  <a:srgbClr val="000000"/>
                </a:solidFill>
                <a:latin typeface="Calibri" panose="020F0502020204030204" pitchFamily="34" charset="0"/>
                <a:cs typeface="Times New Roman" panose="02020603050405020304" pitchFamily="18" charset="0"/>
              </a:rPr>
              <a:t>ç</a:t>
            </a:r>
            <a:r>
              <a:rPr lang="tr-TR" altLang="tr-TR">
                <a:solidFill>
                  <a:srgbClr val="000000"/>
                </a:solidFill>
                <a:cs typeface="Times New Roman" panose="02020603050405020304" pitchFamily="18" charset="0"/>
              </a:rPr>
              <a:t>inin en geniş kısmının </a:t>
            </a:r>
            <a:r>
              <a:rPr lang="tr-TR" altLang="tr-TR">
                <a:solidFill>
                  <a:srgbClr val="000000"/>
                </a:solidFill>
                <a:latin typeface="Calibri" panose="020F0502020204030204" pitchFamily="34" charset="0"/>
                <a:cs typeface="Times New Roman" panose="02020603050405020304" pitchFamily="18" charset="0"/>
              </a:rPr>
              <a:t>ö</a:t>
            </a:r>
            <a:r>
              <a:rPr lang="tr-TR" altLang="tr-TR">
                <a:solidFill>
                  <a:srgbClr val="000000"/>
                </a:solidFill>
                <a:cs typeface="Times New Roman" panose="02020603050405020304" pitchFamily="18" charset="0"/>
              </a:rPr>
              <a:t>l</a:t>
            </a:r>
            <a:r>
              <a:rPr lang="tr-TR" altLang="tr-TR">
                <a:solidFill>
                  <a:srgbClr val="000000"/>
                </a:solidFill>
                <a:latin typeface="Calibri" panose="020F0502020204030204" pitchFamily="34" charset="0"/>
                <a:cs typeface="Times New Roman" panose="02020603050405020304" pitchFamily="18" charset="0"/>
              </a:rPr>
              <a:t>çü</a:t>
            </a:r>
            <a:r>
              <a:rPr lang="tr-TR" altLang="tr-TR">
                <a:solidFill>
                  <a:srgbClr val="000000"/>
                </a:solidFill>
                <a:cs typeface="Times New Roman" panose="02020603050405020304" pitchFamily="18" charset="0"/>
              </a:rPr>
              <a:t>s</a:t>
            </a:r>
            <a:r>
              <a:rPr lang="tr-TR" altLang="tr-TR">
                <a:solidFill>
                  <a:srgbClr val="000000"/>
                </a:solidFill>
                <a:latin typeface="Calibri" panose="020F0502020204030204" pitchFamily="34" charset="0"/>
                <a:cs typeface="Times New Roman" panose="02020603050405020304" pitchFamily="18" charset="0"/>
              </a:rPr>
              <a:t>ü</a:t>
            </a:r>
            <a:r>
              <a:rPr lang="tr-TR" altLang="tr-TR">
                <a:solidFill>
                  <a:srgbClr val="000000"/>
                </a:solidFill>
                <a:cs typeface="Times New Roman" panose="02020603050405020304" pitchFamily="18" charset="0"/>
              </a:rPr>
              <a:t>ne g</a:t>
            </a:r>
            <a:r>
              <a:rPr lang="tr-TR" altLang="tr-TR">
                <a:solidFill>
                  <a:srgbClr val="000000"/>
                </a:solidFill>
                <a:latin typeface="Calibri" panose="020F0502020204030204" pitchFamily="34" charset="0"/>
                <a:cs typeface="Times New Roman" panose="02020603050405020304" pitchFamily="18" charset="0"/>
              </a:rPr>
              <a:t>ö</a:t>
            </a:r>
            <a:r>
              <a:rPr lang="tr-TR" altLang="tr-TR">
                <a:solidFill>
                  <a:srgbClr val="000000"/>
                </a:solidFill>
                <a:cs typeface="Times New Roman" panose="02020603050405020304" pitchFamily="18" charset="0"/>
              </a:rPr>
              <a:t>re belirlenir.</a:t>
            </a:r>
            <a:r>
              <a:rPr lang="tr-TR" altLang="tr-TR">
                <a:solidFill>
                  <a:srgbClr val="000000"/>
                </a:solidFill>
                <a:latin typeface="Calibri" panose="020F0502020204030204" pitchFamily="34" charset="0"/>
                <a:cs typeface="Times New Roman" panose="02020603050405020304" pitchFamily="18" charset="0"/>
              </a:rPr>
              <a:t> </a:t>
            </a:r>
            <a:r>
              <a:rPr lang="tr-TR" altLang="tr-TR">
                <a:solidFill>
                  <a:srgbClr val="000000"/>
                </a:solidFill>
                <a:cs typeface="Times New Roman" panose="02020603050405020304" pitchFamily="18" charset="0"/>
              </a:rPr>
              <a:t>Oklarla belirlenen yerin santimetre cinsinden uzunluğuna g</a:t>
            </a:r>
            <a:r>
              <a:rPr lang="tr-TR" altLang="tr-TR">
                <a:solidFill>
                  <a:srgbClr val="000000"/>
                </a:solidFill>
                <a:latin typeface="Calibri" panose="020F0502020204030204" pitchFamily="34" charset="0"/>
                <a:cs typeface="Times New Roman" panose="02020603050405020304" pitchFamily="18" charset="0"/>
              </a:rPr>
              <a:t>ö</a:t>
            </a:r>
            <a:r>
              <a:rPr lang="tr-TR" altLang="tr-TR">
                <a:solidFill>
                  <a:srgbClr val="000000"/>
                </a:solidFill>
                <a:cs typeface="Times New Roman" panose="02020603050405020304" pitchFamily="18" charset="0"/>
              </a:rPr>
              <a:t>re</a:t>
            </a:r>
            <a:r>
              <a:rPr lang="tr-TR" altLang="tr-TR">
                <a:solidFill>
                  <a:srgbClr val="000000"/>
                </a:solidFill>
                <a:latin typeface="Calibri" panose="020F0502020204030204" pitchFamily="34" charset="0"/>
                <a:cs typeface="Times New Roman" panose="02020603050405020304" pitchFamily="18" charset="0"/>
              </a:rPr>
              <a:t> </a:t>
            </a:r>
            <a:r>
              <a:rPr lang="tr-TR" altLang="tr-TR">
                <a:solidFill>
                  <a:srgbClr val="000000"/>
                </a:solidFill>
                <a:cs typeface="Times New Roman" panose="02020603050405020304" pitchFamily="18" charset="0"/>
              </a:rPr>
              <a:t>eldiven bedeninizi aşağıdaki tablodan saptayabilirsiniz.</a:t>
            </a:r>
            <a:endParaRPr lang="tr-TR" altLang="tr-TR"/>
          </a:p>
          <a:p>
            <a:endParaRPr lang="tr-TR" altLang="tr-TR"/>
          </a:p>
        </p:txBody>
      </p:sp>
      <p:sp>
        <p:nvSpPr>
          <p:cNvPr id="115738" name="Rectangle 4"/>
          <p:cNvSpPr>
            <a:spLocks noChangeArrowheads="1"/>
          </p:cNvSpPr>
          <p:nvPr/>
        </p:nvSpPr>
        <p:spPr bwMode="auto">
          <a:xfrm>
            <a:off x="2571750" y="6088063"/>
            <a:ext cx="9906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101568"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tr-TR" altLang="tr-TR" sz="800">
                <a:solidFill>
                  <a:srgbClr val="000000"/>
                </a:solidFill>
                <a:latin typeface="Calibri" panose="020F0502020204030204" pitchFamily="34" charset="0"/>
                <a:cs typeface="Times New Roman" panose="02020603050405020304" pitchFamily="18" charset="0"/>
              </a:rPr>
              <a:t> </a:t>
            </a:r>
            <a:endParaRPr lang="tr-TR" altLang="tr-TR" sz="600"/>
          </a:p>
          <a:p>
            <a:endParaRPr lang="tr-TR" altLang="tr-TR"/>
          </a:p>
        </p:txBody>
      </p:sp>
      <p:sp>
        <p:nvSpPr>
          <p:cNvPr id="115739" name="Rectangle 6"/>
          <p:cNvSpPr>
            <a:spLocks noChangeArrowheads="1"/>
          </p:cNvSpPr>
          <p:nvPr/>
        </p:nvSpPr>
        <p:spPr bwMode="auto">
          <a:xfrm>
            <a:off x="4329113" y="4295775"/>
            <a:ext cx="4110037"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tr-TR" altLang="tr-TR">
                <a:solidFill>
                  <a:srgbClr val="000000"/>
                </a:solidFill>
                <a:cs typeface="Times New Roman" panose="02020603050405020304" pitchFamily="18" charset="0"/>
              </a:rPr>
              <a:t>Eldiven Kon</a:t>
            </a:r>
            <a:r>
              <a:rPr lang="tr-TR" altLang="tr-TR">
                <a:solidFill>
                  <a:srgbClr val="000000"/>
                </a:solidFill>
                <a:latin typeface="Calibri" panose="020F0502020204030204" pitchFamily="34" charset="0"/>
                <a:cs typeface="Times New Roman" panose="02020603050405020304" pitchFamily="18" charset="0"/>
              </a:rPr>
              <a:t>ç</a:t>
            </a:r>
            <a:r>
              <a:rPr lang="tr-TR" altLang="tr-TR">
                <a:solidFill>
                  <a:srgbClr val="000000"/>
                </a:solidFill>
                <a:cs typeface="Times New Roman" panose="02020603050405020304" pitchFamily="18" charset="0"/>
              </a:rPr>
              <a:t> </a:t>
            </a:r>
            <a:r>
              <a:rPr lang="tr-TR" altLang="tr-TR">
                <a:solidFill>
                  <a:srgbClr val="000000"/>
                </a:solidFill>
                <a:latin typeface="Calibri" panose="020F0502020204030204" pitchFamily="34" charset="0"/>
                <a:cs typeface="Times New Roman" panose="02020603050405020304" pitchFamily="18" charset="0"/>
              </a:rPr>
              <a:t>Ö</a:t>
            </a:r>
            <a:r>
              <a:rPr lang="tr-TR" altLang="tr-TR">
                <a:solidFill>
                  <a:srgbClr val="000000"/>
                </a:solidFill>
                <a:cs typeface="Times New Roman" panose="02020603050405020304" pitchFamily="18" charset="0"/>
              </a:rPr>
              <a:t>l</a:t>
            </a:r>
            <a:r>
              <a:rPr lang="tr-TR" altLang="tr-TR">
                <a:solidFill>
                  <a:srgbClr val="000000"/>
                </a:solidFill>
                <a:latin typeface="Calibri" panose="020F0502020204030204" pitchFamily="34" charset="0"/>
                <a:cs typeface="Times New Roman" panose="02020603050405020304" pitchFamily="18" charset="0"/>
              </a:rPr>
              <a:t>çü</a:t>
            </a:r>
            <a:r>
              <a:rPr lang="tr-TR" altLang="tr-TR">
                <a:solidFill>
                  <a:srgbClr val="000000"/>
                </a:solidFill>
                <a:cs typeface="Times New Roman" panose="02020603050405020304" pitchFamily="18" charset="0"/>
              </a:rPr>
              <a:t>s</a:t>
            </a:r>
            <a:r>
              <a:rPr lang="tr-TR" altLang="tr-TR">
                <a:solidFill>
                  <a:srgbClr val="000000"/>
                </a:solidFill>
                <a:latin typeface="Calibri" panose="020F0502020204030204" pitchFamily="34" charset="0"/>
                <a:cs typeface="Times New Roman" panose="02020603050405020304" pitchFamily="18" charset="0"/>
              </a:rPr>
              <a:t>ü</a:t>
            </a:r>
            <a:r>
              <a:rPr lang="tr-TR" altLang="tr-TR">
                <a:solidFill>
                  <a:srgbClr val="000000"/>
                </a:solidFill>
                <a:cs typeface="Times New Roman" panose="02020603050405020304" pitchFamily="18" charset="0"/>
              </a:rPr>
              <a:t> Nasıl Alınır?</a:t>
            </a:r>
            <a:endParaRPr lang="tr-TR" altLang="tr-TR"/>
          </a:p>
          <a:p>
            <a:r>
              <a:rPr lang="tr-TR" altLang="tr-TR">
                <a:solidFill>
                  <a:srgbClr val="000000"/>
                </a:solidFill>
                <a:cs typeface="Times New Roman" panose="02020603050405020304" pitchFamily="18" charset="0"/>
              </a:rPr>
              <a:t>Elinizi parmaklarınız a</a:t>
            </a:r>
            <a:r>
              <a:rPr lang="tr-TR" altLang="tr-TR">
                <a:solidFill>
                  <a:srgbClr val="000000"/>
                </a:solidFill>
                <a:latin typeface="Calibri" panose="020F0502020204030204" pitchFamily="34" charset="0"/>
                <a:cs typeface="Times New Roman" panose="02020603050405020304" pitchFamily="18" charset="0"/>
              </a:rPr>
              <a:t>ç</a:t>
            </a:r>
            <a:r>
              <a:rPr lang="tr-TR" altLang="tr-TR">
                <a:solidFill>
                  <a:srgbClr val="000000"/>
                </a:solidFill>
                <a:cs typeface="Times New Roman" panose="02020603050405020304" pitchFamily="18" charset="0"/>
              </a:rPr>
              <a:t>ık ve dirseğinizle paralel olacak şekilde masaya koyup bir mezure yardımıyla eldiveninizin kon</a:t>
            </a:r>
            <a:r>
              <a:rPr lang="tr-TR" altLang="tr-TR">
                <a:solidFill>
                  <a:srgbClr val="000000"/>
                </a:solidFill>
                <a:latin typeface="Calibri" panose="020F0502020204030204" pitchFamily="34" charset="0"/>
                <a:cs typeface="Times New Roman" panose="02020603050405020304" pitchFamily="18" charset="0"/>
              </a:rPr>
              <a:t>ç</a:t>
            </a:r>
            <a:r>
              <a:rPr lang="tr-TR" altLang="tr-TR">
                <a:solidFill>
                  <a:srgbClr val="000000"/>
                </a:solidFill>
                <a:cs typeface="Times New Roman" panose="02020603050405020304" pitchFamily="18" charset="0"/>
              </a:rPr>
              <a:t> uzunluğunu saptayabilirsiniz.</a:t>
            </a:r>
            <a:endParaRPr lang="tr-TR" altLang="tr-TR"/>
          </a:p>
          <a:p>
            <a:r>
              <a:rPr lang="tr-TR" altLang="tr-TR">
                <a:solidFill>
                  <a:srgbClr val="000000"/>
                </a:solidFill>
                <a:latin typeface="Calibri" panose="020F0502020204030204" pitchFamily="34" charset="0"/>
                <a:cs typeface="Times New Roman" panose="02020603050405020304" pitchFamily="18" charset="0"/>
              </a:rPr>
              <a:t> </a:t>
            </a:r>
            <a:endParaRPr lang="tr-TR" altLang="tr-TR"/>
          </a:p>
          <a:p>
            <a:endParaRPr lang="tr-TR" altLang="tr-TR"/>
          </a:p>
        </p:txBody>
      </p:sp>
      <p:sp>
        <p:nvSpPr>
          <p:cNvPr id="115740" name="Rectangle 7"/>
          <p:cNvSpPr>
            <a:spLocks noChangeArrowheads="1"/>
          </p:cNvSpPr>
          <p:nvPr/>
        </p:nvSpPr>
        <p:spPr bwMode="auto">
          <a:xfrm>
            <a:off x="2571750" y="7821613"/>
            <a:ext cx="9906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101568"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tr-TR" altLang="tr-TR" sz="800">
                <a:solidFill>
                  <a:srgbClr val="000000"/>
                </a:solidFill>
                <a:latin typeface="Calibri" panose="020F0502020204030204" pitchFamily="34" charset="0"/>
                <a:cs typeface="Times New Roman" panose="02020603050405020304" pitchFamily="18" charset="0"/>
              </a:rPr>
              <a:t> </a:t>
            </a:r>
            <a:endParaRPr lang="tr-TR" altLang="tr-TR" sz="600"/>
          </a:p>
          <a:p>
            <a:endParaRPr lang="tr-TR" altLang="tr-TR"/>
          </a:p>
        </p:txBody>
      </p:sp>
      <p:sp>
        <p:nvSpPr>
          <p:cNvPr id="115741" name="Rectangle 8"/>
          <p:cNvSpPr>
            <a:spLocks noChangeArrowheads="1"/>
          </p:cNvSpPr>
          <p:nvPr/>
        </p:nvSpPr>
        <p:spPr bwMode="auto">
          <a:xfrm>
            <a:off x="2571750" y="7821613"/>
            <a:ext cx="9906000" cy="1905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tr-TR" altLang="tr-TR"/>
          </a:p>
        </p:txBody>
      </p:sp>
      <p:sp>
        <p:nvSpPr>
          <p:cNvPr id="115742" name="Rectangle 9"/>
          <p:cNvSpPr>
            <a:spLocks noChangeArrowheads="1"/>
          </p:cNvSpPr>
          <p:nvPr/>
        </p:nvSpPr>
        <p:spPr bwMode="auto">
          <a:xfrm>
            <a:off x="2571750" y="784066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tr-TR" altLang="tr-TR" sz="800">
                <a:solidFill>
                  <a:srgbClr val="000000"/>
                </a:solidFill>
                <a:latin typeface="Calibri" panose="020F0502020204030204" pitchFamily="34" charset="0"/>
                <a:cs typeface="Times New Roman" panose="02020603050405020304" pitchFamily="18" charset="0"/>
              </a:rPr>
              <a:t> </a:t>
            </a:r>
            <a:endParaRPr lang="tr-TR" alt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İçerik Yer Tutucusu 2"/>
          <p:cNvSpPr>
            <a:spLocks noGrp="1"/>
          </p:cNvSpPr>
          <p:nvPr>
            <p:ph idx="4294967295"/>
          </p:nvPr>
        </p:nvSpPr>
        <p:spPr>
          <a:xfrm>
            <a:off x="652463" y="949325"/>
            <a:ext cx="8543925" cy="4824413"/>
          </a:xfrm>
        </p:spPr>
        <p:txBody>
          <a:bodyPr/>
          <a:lstStyle/>
          <a:p>
            <a:r>
              <a:rPr lang="tr-TR" altLang="tr-TR" b="1" smtClean="0">
                <a:solidFill>
                  <a:schemeClr val="bg1"/>
                </a:solidFill>
              </a:rPr>
              <a:t>KKD Için Temel Sağlık ve Güvenlik Gerekleri Ne Demektir?</a:t>
            </a:r>
            <a:endParaRPr lang="tr-TR" altLang="tr-TR" smtClean="0">
              <a:solidFill>
                <a:schemeClr val="bg1"/>
              </a:solidFill>
            </a:endParaRPr>
          </a:p>
          <a:p>
            <a:r>
              <a:rPr lang="tr-TR" altLang="tr-TR" smtClean="0">
                <a:solidFill>
                  <a:schemeClr val="bg1"/>
                </a:solidFill>
              </a:rPr>
              <a:t>CE işareti taşıyan tüm ürünlerde olduğu gibi KKD’nin de insan sağlığı, can ve mal güvenliği, çevre ve tüketicinin korunması açısından sahip olması gereken asgari güvenlik koşullarıdır.</a:t>
            </a:r>
          </a:p>
          <a:p>
            <a:endParaRPr lang="tr-TR" altLang="tr-TR" smtClean="0"/>
          </a:p>
        </p:txBody>
      </p:sp>
      <p:pic>
        <p:nvPicPr>
          <p:cNvPr id="116739" name="Resim 3" descr="http://www.starlinesafety.com/img/images/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63" y="4017963"/>
            <a:ext cx="3897312"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495300" y="2500253"/>
            <a:ext cx="8915400" cy="1143000"/>
          </a:xfrm>
        </p:spPr>
        <p:txBody>
          <a:bodyPr>
            <a:normAutofit fontScale="90000"/>
          </a:bodyPr>
          <a:lstStyle/>
          <a:p>
            <a:pPr>
              <a:defRPr/>
            </a:pPr>
            <a:r>
              <a:rPr lang="tr-TR" dirty="0" smtClean="0">
                <a:solidFill>
                  <a:schemeClr val="bg1"/>
                </a:solidFill>
              </a:rPr>
              <a:t>ELDİVEN TÜRLERİ VE KULLANIM ALANLARI</a:t>
            </a:r>
            <a:endParaRPr lang="tr-TR" dirty="0">
              <a:solidFill>
                <a:schemeClr val="bg1"/>
              </a:solidFill>
            </a:endParaRPr>
          </a:p>
        </p:txBody>
      </p:sp>
      <p:sp>
        <p:nvSpPr>
          <p:cNvPr id="117763" name="Slayt Numarası Yer Tutucusu 3"/>
          <p:cNvSpPr txBox="1">
            <a:spLocks noGrp="1"/>
          </p:cNvSpPr>
          <p:nvPr/>
        </p:nvSpPr>
        <p:spPr bwMode="auto">
          <a:xfrm>
            <a:off x="8585200" y="6416675"/>
            <a:ext cx="825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910BA363-93A4-43D6-AC53-CC40CD66D9A0}" type="slidenum">
              <a:rPr lang="tr-TR" altLang="tr-TR" sz="1200">
                <a:solidFill>
                  <a:srgbClr val="BCBCBC"/>
                </a:solidFill>
              </a:rPr>
              <a:pPr algn="r" eaLnBrk="1" hangingPunct="1"/>
              <a:t>56</a:t>
            </a:fld>
            <a:endParaRPr lang="tr-TR" altLang="tr-TR" sz="1200">
              <a:solidFill>
                <a:srgbClr val="BCBCBC"/>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88925" y="0"/>
            <a:ext cx="9231313" cy="2682875"/>
          </a:xfrm>
        </p:spPr>
        <p:txBody>
          <a:bodyPr>
            <a:normAutofit fontScale="55000" lnSpcReduction="20000"/>
          </a:bodyPr>
          <a:lstStyle/>
          <a:p>
            <a:pPr marL="0" indent="0">
              <a:buFont typeface="Wingdings 2" panose="05020102010507070707" pitchFamily="18" charset="2"/>
              <a:buNone/>
              <a:defRPr/>
            </a:pPr>
            <a:endParaRPr lang="tr-TR" dirty="0">
              <a:solidFill>
                <a:schemeClr val="bg1"/>
              </a:solidFill>
            </a:endParaRPr>
          </a:p>
          <a:p>
            <a:pPr marL="0" indent="0">
              <a:buFont typeface="Wingdings 2" panose="05020102010507070707" pitchFamily="18" charset="2"/>
              <a:buNone/>
              <a:defRPr/>
            </a:pPr>
            <a:r>
              <a:rPr lang="tr-TR" b="1" dirty="0">
                <a:solidFill>
                  <a:schemeClr val="bg1"/>
                </a:solidFill>
              </a:rPr>
              <a:t>KİMYASALLARA DAYANIKLI ELDİVEN</a:t>
            </a:r>
            <a:endParaRPr lang="tr-TR" dirty="0">
              <a:solidFill>
                <a:schemeClr val="bg1"/>
              </a:solidFill>
            </a:endParaRPr>
          </a:p>
          <a:p>
            <a:pPr algn="just">
              <a:defRPr/>
            </a:pPr>
            <a:r>
              <a:rPr lang="tr-TR" u="sng" dirty="0">
                <a:solidFill>
                  <a:schemeClr val="bg1"/>
                </a:solidFill>
              </a:rPr>
              <a:t>Mekanik etkiler ile aşındırıcı, yıpratıcı, zehirli maddelerle veya sürekli olarak su içinde el ile yapılan çalışmalarda </a:t>
            </a:r>
            <a:r>
              <a:rPr lang="tr-TR" u="sng" dirty="0" smtClean="0">
                <a:solidFill>
                  <a:schemeClr val="bg1"/>
                </a:solidFill>
              </a:rPr>
              <a:t>kullanılır.</a:t>
            </a:r>
          </a:p>
          <a:p>
            <a:pPr algn="just">
              <a:defRPr/>
            </a:pPr>
            <a:r>
              <a:rPr lang="tr-TR" dirty="0" smtClean="0">
                <a:solidFill>
                  <a:schemeClr val="bg1"/>
                </a:solidFill>
              </a:rPr>
              <a:t>Yapılan </a:t>
            </a:r>
            <a:r>
              <a:rPr lang="tr-TR" dirty="0">
                <a:solidFill>
                  <a:schemeClr val="bg1"/>
                </a:solidFill>
              </a:rPr>
              <a:t>iş de kullanılan kimyasal ham maddenin cinsine göre eldivenlerin malzemeleri de </a:t>
            </a:r>
            <a:r>
              <a:rPr lang="tr-TR" dirty="0" smtClean="0">
                <a:solidFill>
                  <a:schemeClr val="bg1"/>
                </a:solidFill>
              </a:rPr>
              <a:t>farklıdır.</a:t>
            </a:r>
          </a:p>
          <a:p>
            <a:pPr algn="just">
              <a:defRPr/>
            </a:pPr>
            <a:r>
              <a:rPr lang="tr-TR" dirty="0" smtClean="0">
                <a:solidFill>
                  <a:schemeClr val="bg1"/>
                </a:solidFill>
              </a:rPr>
              <a:t>Özellikle</a:t>
            </a:r>
            <a:r>
              <a:rPr lang="tr-TR" dirty="0">
                <a:solidFill>
                  <a:schemeClr val="bg1"/>
                </a:solidFill>
              </a:rPr>
              <a:t>, PVC’ den ve </a:t>
            </a:r>
            <a:r>
              <a:rPr lang="tr-TR" dirty="0" err="1">
                <a:solidFill>
                  <a:schemeClr val="bg1"/>
                </a:solidFill>
              </a:rPr>
              <a:t>vinil</a:t>
            </a:r>
            <a:r>
              <a:rPr lang="tr-TR" dirty="0">
                <a:solidFill>
                  <a:schemeClr val="bg1"/>
                </a:solidFill>
              </a:rPr>
              <a:t> kauçuktan yapılmış eldivenler, petrol yağları, parafin, asit kostik ve alkalilere dayanıklıdır. </a:t>
            </a:r>
            <a:endParaRPr lang="tr-TR" dirty="0" smtClean="0">
              <a:solidFill>
                <a:schemeClr val="bg1"/>
              </a:solidFill>
            </a:endParaRPr>
          </a:p>
          <a:p>
            <a:pPr algn="just">
              <a:defRPr/>
            </a:pPr>
            <a:r>
              <a:rPr lang="tr-TR" dirty="0" err="1" smtClean="0">
                <a:solidFill>
                  <a:schemeClr val="bg1"/>
                </a:solidFill>
              </a:rPr>
              <a:t>Neoplen</a:t>
            </a:r>
            <a:r>
              <a:rPr lang="tr-TR" dirty="0" smtClean="0">
                <a:solidFill>
                  <a:schemeClr val="bg1"/>
                </a:solidFill>
              </a:rPr>
              <a:t> </a:t>
            </a:r>
            <a:r>
              <a:rPr lang="tr-TR" dirty="0">
                <a:solidFill>
                  <a:schemeClr val="bg1"/>
                </a:solidFill>
              </a:rPr>
              <a:t>veya </a:t>
            </a:r>
            <a:r>
              <a:rPr lang="tr-TR" dirty="0" err="1">
                <a:solidFill>
                  <a:schemeClr val="bg1"/>
                </a:solidFill>
              </a:rPr>
              <a:t>nitril</a:t>
            </a:r>
            <a:r>
              <a:rPr lang="tr-TR" dirty="0">
                <a:solidFill>
                  <a:schemeClr val="bg1"/>
                </a:solidFill>
              </a:rPr>
              <a:t> kauçuktan yapılmış eldivenler benzer, tiner gibi çözücülere dayanıklıdır. Her iki tür de pamuk örgü üzeri kalın kaplamalı olursa kesilmeye, aşınmaya veya yırtılmaya dayanıklı olur.</a:t>
            </a:r>
          </a:p>
        </p:txBody>
      </p:sp>
      <p:pic>
        <p:nvPicPr>
          <p:cNvPr id="118787" name="Picture 4" descr="pr_01_15280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2108200"/>
            <a:ext cx="7707312"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73038" y="106363"/>
            <a:ext cx="4579937" cy="5554662"/>
          </a:xfrm>
        </p:spPr>
        <p:txBody>
          <a:bodyPr/>
          <a:lstStyle/>
          <a:p>
            <a:pPr>
              <a:defRPr/>
            </a:pPr>
            <a:r>
              <a:rPr lang="tr-TR" sz="2000" b="1" dirty="0">
                <a:solidFill>
                  <a:schemeClr val="bg1"/>
                </a:solidFill>
              </a:rPr>
              <a:t>ALÇAK VE YÜKSEK GERİLİM ELDİVENİ</a:t>
            </a:r>
            <a:endParaRPr lang="tr-TR" sz="2000" dirty="0">
              <a:solidFill>
                <a:schemeClr val="bg1"/>
              </a:solidFill>
            </a:endParaRPr>
          </a:p>
          <a:p>
            <a:pPr algn="just">
              <a:defRPr/>
            </a:pPr>
            <a:r>
              <a:rPr lang="tr-TR" sz="2000" u="sng" dirty="0">
                <a:solidFill>
                  <a:schemeClr val="bg1"/>
                </a:solidFill>
              </a:rPr>
              <a:t>Elektrik işlerinde en çok kullanılan ve kullanılması gereken bir kişisel koruyucu malzemedir. </a:t>
            </a:r>
            <a:r>
              <a:rPr lang="tr-TR" sz="2000" dirty="0">
                <a:solidFill>
                  <a:schemeClr val="bg1"/>
                </a:solidFill>
              </a:rPr>
              <a:t>Kullanılan gerilimin değerine yalıtılmış olmalıdır. 2500 volt ile 35000 volt arasındaki gerilimlerde çalışanları korumada kullanılır. </a:t>
            </a:r>
            <a:endParaRPr lang="tr-TR" sz="2000" dirty="0" smtClean="0">
              <a:solidFill>
                <a:schemeClr val="bg1"/>
              </a:solidFill>
            </a:endParaRPr>
          </a:p>
          <a:p>
            <a:pPr algn="just">
              <a:defRPr/>
            </a:pPr>
            <a:r>
              <a:rPr lang="tr-TR" sz="2000" dirty="0" smtClean="0">
                <a:solidFill>
                  <a:schemeClr val="bg1"/>
                </a:solidFill>
              </a:rPr>
              <a:t>Lateks </a:t>
            </a:r>
            <a:r>
              <a:rPr lang="tr-TR" sz="2000" dirty="0">
                <a:solidFill>
                  <a:schemeClr val="bg1"/>
                </a:solidFill>
              </a:rPr>
              <a:t>malzemeden yapılmış olup, et kalınlığı gerilime göre 0.9 mm’ den 2.2 mm ye kadar değişiktir. Yalıtkan eldivenler, sık sık muayene edilmeli ve kullanmadan önce bunları iyi durumda olduklarından ve çatlama, yırtılma, hatta küçük deliklerin bile olmadığı </a:t>
            </a:r>
            <a:r>
              <a:rPr lang="tr-TR" sz="2000" dirty="0" err="1">
                <a:solidFill>
                  <a:schemeClr val="bg1"/>
                </a:solidFill>
              </a:rPr>
              <a:t>tesbit</a:t>
            </a:r>
            <a:r>
              <a:rPr lang="tr-TR" sz="2000" dirty="0">
                <a:solidFill>
                  <a:schemeClr val="bg1"/>
                </a:solidFill>
              </a:rPr>
              <a:t> edilmedikçe kullanılmamalıdır.</a:t>
            </a:r>
          </a:p>
          <a:p>
            <a:pPr marL="0" indent="0">
              <a:buFont typeface="Wingdings 2" panose="05020102010507070707" pitchFamily="18" charset="2"/>
              <a:buNone/>
              <a:defRPr/>
            </a:pPr>
            <a:endParaRPr lang="tr-TR" sz="2000" dirty="0"/>
          </a:p>
        </p:txBody>
      </p:sp>
      <p:pic>
        <p:nvPicPr>
          <p:cNvPr id="119811" name="Picture 4" descr="pr_01_10712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438" y="788988"/>
            <a:ext cx="2436812"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5778500" y="4667250"/>
            <a:ext cx="2706688" cy="923925"/>
          </a:xfrm>
          <a:prstGeom prst="rect">
            <a:avLst/>
          </a:prstGeom>
        </p:spPr>
        <p:txBody>
          <a:bodyPr>
            <a:spAutoFit/>
          </a:bodyPr>
          <a:lstStyle/>
          <a:p>
            <a:pPr marL="136525">
              <a:lnSpc>
                <a:spcPct val="120000"/>
              </a:lnSpc>
              <a:buFont typeface="Wingdings 2" panose="05020102010507070707" pitchFamily="18" charset="2"/>
              <a:buNone/>
              <a:defRPr/>
            </a:pPr>
            <a:endParaRPr lang="tr-TR" altLang="tr-TR" sz="1500" dirty="0">
              <a:solidFill>
                <a:schemeClr val="bg1"/>
              </a:solidFill>
            </a:endParaRPr>
          </a:p>
          <a:p>
            <a:pPr>
              <a:lnSpc>
                <a:spcPct val="120000"/>
              </a:lnSpc>
              <a:defRPr/>
            </a:pPr>
            <a:r>
              <a:rPr lang="tr-TR" altLang="tr-TR" sz="1500" dirty="0">
                <a:solidFill>
                  <a:schemeClr val="bg1"/>
                </a:solidFill>
              </a:rPr>
              <a:t>KULLANIM VOLTAJI</a:t>
            </a:r>
            <a:r>
              <a:rPr lang="tr-TR" altLang="tr-TR" sz="1500" dirty="0">
                <a:solidFill>
                  <a:schemeClr val="bg1"/>
                </a:solidFill>
              </a:rPr>
              <a:t>:  7500</a:t>
            </a:r>
            <a:r>
              <a:rPr lang="tr-TR" altLang="tr-TR" sz="1500" dirty="0">
                <a:solidFill>
                  <a:schemeClr val="bg1"/>
                </a:solidFill>
              </a:rPr>
              <a:t/>
            </a:r>
            <a:br>
              <a:rPr lang="tr-TR" altLang="tr-TR" sz="1500" dirty="0">
                <a:solidFill>
                  <a:schemeClr val="bg1"/>
                </a:solidFill>
              </a:rPr>
            </a:br>
            <a:r>
              <a:rPr lang="tr-TR" altLang="tr-TR" sz="1500" dirty="0">
                <a:solidFill>
                  <a:schemeClr val="bg1"/>
                </a:solidFill>
              </a:rPr>
              <a:t>TEST VOLTAJI      </a:t>
            </a:r>
            <a:r>
              <a:rPr lang="tr-TR" altLang="tr-TR" sz="1500" dirty="0">
                <a:solidFill>
                  <a:schemeClr val="bg1"/>
                </a:solidFill>
              </a:rPr>
              <a:t>   </a:t>
            </a:r>
            <a:r>
              <a:rPr lang="tr-TR" altLang="tr-TR" sz="1500" dirty="0">
                <a:solidFill>
                  <a:schemeClr val="bg1"/>
                </a:solidFill>
              </a:rPr>
              <a:t> </a:t>
            </a:r>
            <a:r>
              <a:rPr lang="tr-TR" altLang="tr-TR" sz="1500" dirty="0">
                <a:solidFill>
                  <a:schemeClr val="bg1"/>
                </a:solidFill>
              </a:rPr>
              <a:t>: 10000</a:t>
            </a:r>
            <a:endParaRPr lang="tr-TR" altLang="tr-TR" sz="1500"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İçerik Yer Tutucusu 2"/>
          <p:cNvSpPr>
            <a:spLocks noGrp="1"/>
          </p:cNvSpPr>
          <p:nvPr>
            <p:ph idx="4294967295"/>
          </p:nvPr>
        </p:nvSpPr>
        <p:spPr>
          <a:xfrm>
            <a:off x="293688" y="293688"/>
            <a:ext cx="3786187" cy="6330950"/>
          </a:xfrm>
        </p:spPr>
        <p:txBody>
          <a:bodyPr/>
          <a:lstStyle/>
          <a:p>
            <a:pPr marL="136525" indent="0">
              <a:buFont typeface="Wingdings 2" panose="05020102010507070707" pitchFamily="18" charset="2"/>
              <a:buNone/>
              <a:defRPr/>
            </a:pPr>
            <a:r>
              <a:rPr lang="tr-TR" altLang="tr-TR" sz="2000" b="1" dirty="0" smtClean="0">
                <a:solidFill>
                  <a:schemeClr val="bg1"/>
                </a:solidFill>
              </a:rPr>
              <a:t>ISI ELDİVENİ</a:t>
            </a:r>
            <a:endParaRPr lang="tr-TR" altLang="tr-TR" sz="2000" dirty="0" smtClean="0">
              <a:solidFill>
                <a:schemeClr val="bg1"/>
              </a:solidFill>
            </a:endParaRPr>
          </a:p>
          <a:p>
            <a:pPr algn="just">
              <a:defRPr/>
            </a:pPr>
            <a:r>
              <a:rPr lang="tr-TR" altLang="tr-TR" sz="2000" dirty="0" smtClean="0">
                <a:solidFill>
                  <a:schemeClr val="bg1"/>
                </a:solidFill>
              </a:rPr>
              <a:t>400 0C ‘ den 2000 0C’ ye kadar olan sıcaklıktaki çalışmalardan aşırı sıcaktan ve mekanik etkenlerden elleri korur. </a:t>
            </a:r>
            <a:r>
              <a:rPr lang="tr-TR" altLang="tr-TR" sz="2000" u="sng" dirty="0" smtClean="0">
                <a:solidFill>
                  <a:schemeClr val="bg1"/>
                </a:solidFill>
              </a:rPr>
              <a:t>Özellikle, itfaiye teşkilatlarında, dökümhanede ve yüksek fırınlarda kullanılır. </a:t>
            </a:r>
          </a:p>
          <a:p>
            <a:pPr algn="just">
              <a:defRPr/>
            </a:pPr>
            <a:r>
              <a:rPr lang="tr-TR" altLang="tr-TR" sz="2000" dirty="0" smtClean="0">
                <a:solidFill>
                  <a:schemeClr val="bg1"/>
                </a:solidFill>
              </a:rPr>
              <a:t>Bu eldivenler, cam elyaf üzeri aleminize kaplamlı kumaştan veya keçe kumaştan imal edilmiştir. İki veya beş parmaklı olarak yapılmış iki türü bulunmaktadır.</a:t>
            </a:r>
          </a:p>
        </p:txBody>
      </p:sp>
      <p:pic>
        <p:nvPicPr>
          <p:cNvPr id="12083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8475" y="293688"/>
            <a:ext cx="5407025"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4294967295"/>
          </p:nvPr>
        </p:nvSpPr>
        <p:spPr>
          <a:xfrm>
            <a:off x="476250" y="158750"/>
            <a:ext cx="8915400" cy="6699250"/>
          </a:xfrm>
        </p:spPr>
        <p:txBody>
          <a:bodyPr/>
          <a:lstStyle/>
          <a:p>
            <a:pPr marL="593725" indent="-457200">
              <a:buFont typeface="Wingdings 2" panose="05020102010507070707" pitchFamily="18" charset="2"/>
              <a:buNone/>
            </a:pPr>
            <a:r>
              <a:rPr lang="tr-TR" altLang="en-US" sz="2400" b="1" smtClean="0">
                <a:solidFill>
                  <a:schemeClr val="bg1"/>
                </a:solidFill>
              </a:rPr>
              <a:t>MADDE 6 –</a:t>
            </a:r>
            <a:r>
              <a:rPr lang="tr-TR" altLang="en-US" sz="2400" smtClean="0">
                <a:solidFill>
                  <a:schemeClr val="bg1"/>
                </a:solidFill>
              </a:rPr>
              <a:t> (1) Kişisel koruyucu donanımların işyerlerinde kullanımı ile ilgili olarak aşağıdaki hususlara uyulur;</a:t>
            </a:r>
          </a:p>
          <a:p>
            <a:pPr marL="593725" indent="-457200">
              <a:buFont typeface="Wingdings 2" panose="05020102010507070707" pitchFamily="18" charset="2"/>
              <a:buNone/>
            </a:pPr>
            <a:r>
              <a:rPr lang="tr-TR" altLang="en-US" sz="2400" smtClean="0">
                <a:solidFill>
                  <a:schemeClr val="bg1"/>
                </a:solidFill>
              </a:rPr>
              <a:t>a) İşyerinde kullanılan kişisel koruyucu donanım, Kişisel Koruyucu Donanım Yönetmeliği hükümlerine uygun olarak tasarlanır ve üretilir. Tüm kişisel koruyucu donanımlar;</a:t>
            </a:r>
          </a:p>
          <a:p>
            <a:pPr marL="593725" indent="-457200">
              <a:buFont typeface="Wingdings 2" panose="05020102010507070707" pitchFamily="18" charset="2"/>
              <a:buNone/>
            </a:pPr>
            <a:r>
              <a:rPr lang="tr-TR" altLang="en-US" sz="2400" smtClean="0">
                <a:solidFill>
                  <a:schemeClr val="bg1"/>
                </a:solidFill>
              </a:rPr>
              <a:t>1) Kendisi ek risk oluşturmadan ilgili riski önlemeye uygun olur.</a:t>
            </a:r>
          </a:p>
          <a:p>
            <a:pPr marL="593725" indent="-457200">
              <a:buFont typeface="Wingdings 2" panose="05020102010507070707" pitchFamily="18" charset="2"/>
              <a:buNone/>
            </a:pPr>
            <a:r>
              <a:rPr lang="tr-TR" altLang="en-US" sz="2400" smtClean="0">
                <a:solidFill>
                  <a:schemeClr val="bg1"/>
                </a:solidFill>
              </a:rPr>
              <a:t>2) İşyerinde var olan koşullara uygun olur.</a:t>
            </a:r>
          </a:p>
          <a:p>
            <a:pPr marL="593725" indent="-457200">
              <a:buFont typeface="Wingdings 2" panose="05020102010507070707" pitchFamily="18" charset="2"/>
              <a:buNone/>
            </a:pPr>
            <a:r>
              <a:rPr lang="tr-TR" altLang="en-US" sz="2400" smtClean="0">
                <a:solidFill>
                  <a:schemeClr val="bg1"/>
                </a:solidFill>
              </a:rPr>
              <a:t>3) Kullananın ergonomik gereksinimlerine ve sağlık durumuna uygun olur.</a:t>
            </a:r>
          </a:p>
          <a:p>
            <a:pPr marL="593725" indent="-457200">
              <a:buFont typeface="Wingdings 2" panose="05020102010507070707" pitchFamily="18" charset="2"/>
              <a:buNone/>
            </a:pPr>
            <a:r>
              <a:rPr lang="tr-TR" altLang="en-US" sz="2400" smtClean="0">
                <a:solidFill>
                  <a:schemeClr val="bg1"/>
                </a:solidFill>
              </a:rPr>
              <a:t>4) Gerekli ayarlamalar yapıldığında kullanana tam uyar.</a:t>
            </a:r>
          </a:p>
          <a:p>
            <a:pPr marL="593725" indent="-457200">
              <a:buFont typeface="Wingdings 2" panose="05020102010507070707" pitchFamily="18" charset="2"/>
              <a:buNone/>
            </a:pPr>
            <a:r>
              <a:rPr lang="tr-TR" altLang="en-US" sz="2400" smtClean="0">
                <a:solidFill>
                  <a:schemeClr val="bg1"/>
                </a:solidFill>
              </a:rPr>
              <a:t>5) Kişisel Koruyucu Donanım Yönetmeliği kapsamına giren ürünlerde uygun şekilde CE işareti ve Türkçe kullanım kılavuzu bulundurur.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İçerik Yer Tutucusu 2"/>
          <p:cNvSpPr>
            <a:spLocks noGrp="1"/>
          </p:cNvSpPr>
          <p:nvPr>
            <p:ph idx="4294967295"/>
          </p:nvPr>
        </p:nvSpPr>
        <p:spPr>
          <a:xfrm>
            <a:off x="-120650" y="74613"/>
            <a:ext cx="3003550" cy="5927725"/>
          </a:xfrm>
        </p:spPr>
        <p:txBody>
          <a:bodyPr/>
          <a:lstStyle/>
          <a:p>
            <a:pPr marL="136525" indent="0">
              <a:buFont typeface="Wingdings 2" panose="05020102010507070707" pitchFamily="18" charset="2"/>
              <a:buNone/>
              <a:defRPr/>
            </a:pPr>
            <a:r>
              <a:rPr lang="tr-TR" altLang="tr-TR" sz="2000" b="1" dirty="0" smtClean="0">
                <a:solidFill>
                  <a:schemeClr val="bg1"/>
                </a:solidFill>
              </a:rPr>
              <a:t>ÇELİK ÖRGÜ ELDİVEN</a:t>
            </a:r>
            <a:endParaRPr lang="tr-TR" altLang="tr-TR" sz="2000" dirty="0" smtClean="0">
              <a:solidFill>
                <a:schemeClr val="bg1"/>
              </a:solidFill>
            </a:endParaRPr>
          </a:p>
          <a:p>
            <a:pPr>
              <a:defRPr/>
            </a:pPr>
            <a:r>
              <a:rPr lang="tr-TR" altLang="tr-TR" sz="2000" u="sng" dirty="0" smtClean="0">
                <a:solidFill>
                  <a:schemeClr val="bg1"/>
                </a:solidFill>
              </a:rPr>
              <a:t>Özellikle, </a:t>
            </a:r>
            <a:r>
              <a:rPr lang="tr-TR" altLang="tr-TR" sz="2000" u="sng" dirty="0" err="1" smtClean="0">
                <a:solidFill>
                  <a:schemeClr val="bg1"/>
                </a:solidFill>
              </a:rPr>
              <a:t>acm</a:t>
            </a:r>
            <a:r>
              <a:rPr lang="tr-TR" altLang="tr-TR" sz="2000" u="sng" dirty="0" smtClean="0">
                <a:solidFill>
                  <a:schemeClr val="bg1"/>
                </a:solidFill>
              </a:rPr>
              <a:t>, metal ve ambalaj sanayi ile et kesim işlerinde kullanılır. </a:t>
            </a:r>
          </a:p>
          <a:p>
            <a:pPr>
              <a:defRPr/>
            </a:pPr>
            <a:r>
              <a:rPr lang="tr-TR" altLang="tr-TR" sz="2000" dirty="0" smtClean="0">
                <a:solidFill>
                  <a:schemeClr val="bg1"/>
                </a:solidFill>
              </a:rPr>
              <a:t>Kesilmelere, mekanik ve kimyasal etkilere dayanıklı olması için çelik tel üzeri naylon ve </a:t>
            </a:r>
            <a:r>
              <a:rPr lang="tr-TR" altLang="tr-TR" sz="2000" dirty="0" err="1" smtClean="0">
                <a:solidFill>
                  <a:schemeClr val="bg1"/>
                </a:solidFill>
              </a:rPr>
              <a:t>kevler</a:t>
            </a:r>
            <a:r>
              <a:rPr lang="tr-TR" altLang="tr-TR" sz="2000" dirty="0" smtClean="0">
                <a:solidFill>
                  <a:schemeClr val="bg1"/>
                </a:solidFill>
              </a:rPr>
              <a:t> kaplanmış özel bir iplikten dikişsiz olarak örülmüştür.</a:t>
            </a:r>
          </a:p>
        </p:txBody>
      </p:sp>
      <p:pic>
        <p:nvPicPr>
          <p:cNvPr id="122883" name="Picture 4" descr="pr_02_14898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00" y="663575"/>
            <a:ext cx="67627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4" descr="pr_01_14898_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5046663"/>
            <a:ext cx="1982788"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İçerik Yer Tutucusu 2"/>
          <p:cNvSpPr>
            <a:spLocks noGrp="1"/>
          </p:cNvSpPr>
          <p:nvPr>
            <p:ph idx="4294967295"/>
          </p:nvPr>
        </p:nvSpPr>
        <p:spPr>
          <a:xfrm>
            <a:off x="163513" y="336550"/>
            <a:ext cx="3167062" cy="6589713"/>
          </a:xfrm>
        </p:spPr>
        <p:txBody>
          <a:bodyPr/>
          <a:lstStyle/>
          <a:p>
            <a:pPr marL="136525" indent="0">
              <a:buFont typeface="Wingdings 2" panose="05020102010507070707" pitchFamily="18" charset="2"/>
              <a:buNone/>
              <a:defRPr/>
            </a:pPr>
            <a:r>
              <a:rPr lang="tr-TR" altLang="tr-TR" sz="2000" b="1" dirty="0" smtClean="0">
                <a:solidFill>
                  <a:schemeClr val="bg1"/>
                </a:solidFill>
              </a:rPr>
              <a:t>ATÖLYE İŞ ELDİVENİ</a:t>
            </a:r>
            <a:endParaRPr lang="tr-TR" altLang="tr-TR" sz="2000" dirty="0" smtClean="0">
              <a:solidFill>
                <a:schemeClr val="bg1"/>
              </a:solidFill>
            </a:endParaRPr>
          </a:p>
          <a:p>
            <a:pPr>
              <a:defRPr/>
            </a:pPr>
            <a:r>
              <a:rPr lang="tr-TR" altLang="tr-TR" sz="2000" u="sng" dirty="0" smtClean="0">
                <a:solidFill>
                  <a:schemeClr val="bg1"/>
                </a:solidFill>
              </a:rPr>
              <a:t>Mekanik etkilere (kesilmelere, pürüzlü ve keskin yüzeylere, delinmelere) karşı elleri korumada kullanılır. </a:t>
            </a:r>
          </a:p>
          <a:p>
            <a:pPr>
              <a:defRPr/>
            </a:pPr>
            <a:r>
              <a:rPr lang="tr-TR" altLang="tr-TR" sz="2000" dirty="0" smtClean="0">
                <a:solidFill>
                  <a:schemeClr val="bg1"/>
                </a:solidFill>
              </a:rPr>
              <a:t>El içi ve parmaklar kromlu deriden yapılmıştır. Avuç içi (ayası) ilave deri desteklidir. El üstü ise branda kumaştan yapılmıştır. Kısa ve uzun konçludur.</a:t>
            </a:r>
          </a:p>
        </p:txBody>
      </p:sp>
      <p:pic>
        <p:nvPicPr>
          <p:cNvPr id="123907"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0"/>
            <a:ext cx="58801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descr="e-021_ic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3260725"/>
            <a:ext cx="58801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İçerik Yer Tutucusu 2"/>
          <p:cNvSpPr>
            <a:spLocks noGrp="1"/>
          </p:cNvSpPr>
          <p:nvPr>
            <p:ph idx="4294967295"/>
          </p:nvPr>
        </p:nvSpPr>
        <p:spPr>
          <a:xfrm>
            <a:off x="0" y="193675"/>
            <a:ext cx="3675063" cy="6172200"/>
          </a:xfrm>
        </p:spPr>
        <p:txBody>
          <a:bodyPr/>
          <a:lstStyle/>
          <a:p>
            <a:pPr marL="136525" indent="0">
              <a:buFont typeface="Wingdings 2" panose="05020102010507070707" pitchFamily="18" charset="2"/>
              <a:buNone/>
              <a:defRPr/>
            </a:pPr>
            <a:r>
              <a:rPr lang="tr-TR" altLang="tr-TR" sz="2300" b="1" dirty="0" smtClean="0">
                <a:solidFill>
                  <a:schemeClr val="bg1"/>
                </a:solidFill>
              </a:rPr>
              <a:t>KAYNAKÇI ELDİVENİ</a:t>
            </a:r>
            <a:endParaRPr lang="tr-TR" altLang="tr-TR" sz="2300" dirty="0" smtClean="0">
              <a:solidFill>
                <a:schemeClr val="bg1"/>
              </a:solidFill>
            </a:endParaRPr>
          </a:p>
          <a:p>
            <a:pPr>
              <a:defRPr/>
            </a:pPr>
            <a:r>
              <a:rPr lang="tr-TR" altLang="tr-TR" sz="2300" u="sng" dirty="0" smtClean="0">
                <a:solidFill>
                  <a:schemeClr val="bg1"/>
                </a:solidFill>
              </a:rPr>
              <a:t>Kaynakçının, kaynak ışınlarına (ultraviyole, enfraruj) karşı ellerini korumada kullanılır. </a:t>
            </a:r>
            <a:r>
              <a:rPr lang="tr-TR" altLang="tr-TR" sz="2300" u="sng" dirty="0" err="1" smtClean="0">
                <a:solidFill>
                  <a:schemeClr val="bg1"/>
                </a:solidFill>
              </a:rPr>
              <a:t>Tamami</a:t>
            </a:r>
            <a:r>
              <a:rPr lang="tr-TR" altLang="tr-TR" sz="2300" u="sng" dirty="0" smtClean="0">
                <a:solidFill>
                  <a:schemeClr val="bg1"/>
                </a:solidFill>
              </a:rPr>
              <a:t> kromlu deriden yapılmıştır. </a:t>
            </a:r>
          </a:p>
          <a:p>
            <a:pPr>
              <a:defRPr/>
            </a:pPr>
            <a:r>
              <a:rPr lang="tr-TR" altLang="tr-TR" sz="2300" dirty="0" smtClean="0">
                <a:solidFill>
                  <a:schemeClr val="bg1"/>
                </a:solidFill>
              </a:rPr>
              <a:t>Avuç içi, mekanik etkilere (aşınma, delinme, yırtılma) karşı deri takviyelidir. Konçları uzundur. Standart boy, 46 cm </a:t>
            </a:r>
            <a:r>
              <a:rPr lang="tr-TR" altLang="tr-TR" sz="2300" dirty="0" err="1" smtClean="0">
                <a:solidFill>
                  <a:schemeClr val="bg1"/>
                </a:solidFill>
              </a:rPr>
              <a:t>dir</a:t>
            </a:r>
            <a:r>
              <a:rPr lang="tr-TR" altLang="tr-TR" sz="2300" dirty="0" smtClean="0">
                <a:solidFill>
                  <a:schemeClr val="bg1"/>
                </a:solidFill>
              </a:rPr>
              <a:t>.</a:t>
            </a:r>
          </a:p>
        </p:txBody>
      </p:sp>
      <p:pic>
        <p:nvPicPr>
          <p:cNvPr id="124931" name="Picture 4" descr="pr_01_14953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863" y="0"/>
            <a:ext cx="5716587"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4" descr="pr_01_15274_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863" y="3524250"/>
            <a:ext cx="57150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İçerik Yer Tutucusu 2"/>
          <p:cNvSpPr>
            <a:spLocks noGrp="1"/>
          </p:cNvSpPr>
          <p:nvPr>
            <p:ph idx="4294967295"/>
          </p:nvPr>
        </p:nvSpPr>
        <p:spPr>
          <a:xfrm>
            <a:off x="0" y="0"/>
            <a:ext cx="9031288" cy="2889250"/>
          </a:xfrm>
        </p:spPr>
        <p:txBody>
          <a:bodyPr/>
          <a:lstStyle/>
          <a:p>
            <a:pPr marL="136525" indent="0" algn="just">
              <a:buFont typeface="Wingdings 2" panose="05020102010507070707" pitchFamily="18" charset="2"/>
              <a:buNone/>
              <a:defRPr/>
            </a:pPr>
            <a:r>
              <a:rPr lang="tr-TR" altLang="tr-TR" sz="2300" b="1" dirty="0" smtClean="0">
                <a:solidFill>
                  <a:schemeClr val="bg1"/>
                </a:solidFill>
              </a:rPr>
              <a:t>BİLEK KORUYUCULARI</a:t>
            </a:r>
            <a:endParaRPr lang="tr-TR" altLang="tr-TR" sz="2300" dirty="0" smtClean="0">
              <a:solidFill>
                <a:schemeClr val="bg1"/>
              </a:solidFill>
            </a:endParaRPr>
          </a:p>
          <a:p>
            <a:pPr algn="just">
              <a:defRPr/>
            </a:pPr>
            <a:r>
              <a:rPr lang="tr-TR" altLang="tr-TR" sz="2300" u="sng" dirty="0" smtClean="0">
                <a:solidFill>
                  <a:schemeClr val="bg1"/>
                </a:solidFill>
              </a:rPr>
              <a:t>Kazma, delme işlerinde, </a:t>
            </a:r>
            <a:r>
              <a:rPr lang="tr-TR" altLang="tr-TR" sz="2300" u="sng" dirty="0" err="1" smtClean="0">
                <a:solidFill>
                  <a:schemeClr val="bg1"/>
                </a:solidFill>
              </a:rPr>
              <a:t>pnömatik</a:t>
            </a:r>
            <a:r>
              <a:rPr lang="tr-TR" altLang="tr-TR" sz="2300" u="sng" dirty="0" smtClean="0">
                <a:solidFill>
                  <a:schemeClr val="bg1"/>
                </a:solidFill>
              </a:rPr>
              <a:t> çekiç ve vibratörle yapılan çalışmalarda, bileği titreşimden korumak için deriden yapılmış bileklik kullanılır. </a:t>
            </a:r>
            <a:r>
              <a:rPr lang="tr-TR" altLang="tr-TR" sz="2300" dirty="0" smtClean="0">
                <a:solidFill>
                  <a:schemeClr val="bg1"/>
                </a:solidFill>
              </a:rPr>
              <a:t>Cam kesme işlerinde kullanılan bileklikler, naylon veya </a:t>
            </a:r>
            <a:r>
              <a:rPr lang="tr-TR" altLang="tr-TR" sz="2300" dirty="0" err="1" smtClean="0">
                <a:solidFill>
                  <a:schemeClr val="bg1"/>
                </a:solidFill>
              </a:rPr>
              <a:t>kevler</a:t>
            </a:r>
            <a:r>
              <a:rPr lang="tr-TR" altLang="tr-TR" sz="2300" dirty="0" smtClean="0">
                <a:solidFill>
                  <a:schemeClr val="bg1"/>
                </a:solidFill>
              </a:rPr>
              <a:t> kaplı çelik ince tellerden örülmüştür.</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2071688"/>
            <a:ext cx="9074150"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İçerik Yer Tutucusu 2"/>
          <p:cNvSpPr>
            <a:spLocks noGrp="1"/>
          </p:cNvSpPr>
          <p:nvPr>
            <p:ph idx="4294967295"/>
          </p:nvPr>
        </p:nvSpPr>
        <p:spPr>
          <a:xfrm>
            <a:off x="60325" y="223838"/>
            <a:ext cx="3916363" cy="6134100"/>
          </a:xfrm>
        </p:spPr>
        <p:txBody>
          <a:bodyPr/>
          <a:lstStyle/>
          <a:p>
            <a:pPr marL="136525" indent="0" algn="just">
              <a:buFont typeface="Wingdings 2" panose="05020102010507070707" pitchFamily="18" charset="2"/>
              <a:buNone/>
              <a:defRPr/>
            </a:pPr>
            <a:r>
              <a:rPr lang="tr-TR" altLang="tr-TR" sz="2300" b="1" dirty="0" smtClean="0">
                <a:solidFill>
                  <a:schemeClr val="bg1"/>
                </a:solidFill>
              </a:rPr>
              <a:t>KOLLUKLAR</a:t>
            </a:r>
            <a:endParaRPr lang="tr-TR" altLang="tr-TR" sz="2300" dirty="0" smtClean="0">
              <a:solidFill>
                <a:schemeClr val="bg1"/>
              </a:solidFill>
            </a:endParaRPr>
          </a:p>
          <a:p>
            <a:pPr algn="just">
              <a:defRPr/>
            </a:pPr>
            <a:r>
              <a:rPr lang="tr-TR" altLang="tr-TR" sz="2300" dirty="0" smtClean="0">
                <a:solidFill>
                  <a:schemeClr val="bg1"/>
                </a:solidFill>
              </a:rPr>
              <a:t>Ateşe, suya, ışına, yakıcı ve aşındırıcı sıvıların sıçramasına karşı, </a:t>
            </a:r>
            <a:r>
              <a:rPr lang="tr-TR" altLang="tr-TR" sz="2300" u="sng" dirty="0" smtClean="0">
                <a:solidFill>
                  <a:schemeClr val="bg1"/>
                </a:solidFill>
              </a:rPr>
              <a:t>cam kesme işlerinde kolda meydana gelecek kesiklere karşı kolluk kullanılır. </a:t>
            </a:r>
          </a:p>
          <a:p>
            <a:pPr algn="just">
              <a:defRPr/>
            </a:pPr>
            <a:r>
              <a:rPr lang="tr-TR" altLang="tr-TR" sz="2300" dirty="0" smtClean="0">
                <a:solidFill>
                  <a:schemeClr val="bg1"/>
                </a:solidFill>
              </a:rPr>
              <a:t>Işınlara karşı olanlar deriden, aşırı sıcağa karşı olanlar aleminize kaplı cam elyaf kumaştan, yakıcı ve aşırı sıvılara karşı olanlarda plastik malzemeden yapılmıştır.</a:t>
            </a:r>
          </a:p>
        </p:txBody>
      </p:sp>
      <p:pic>
        <p:nvPicPr>
          <p:cNvPr id="126979"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5038" y="525463"/>
            <a:ext cx="391318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Dikdörtgen 3"/>
          <p:cNvSpPr>
            <a:spLocks noChangeArrowheads="1"/>
          </p:cNvSpPr>
          <p:nvPr/>
        </p:nvSpPr>
        <p:spPr bwMode="auto">
          <a:xfrm>
            <a:off x="4745038" y="4476750"/>
            <a:ext cx="2335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tr-TR" altLang="en-US" b="0">
                <a:solidFill>
                  <a:srgbClr val="333333"/>
                </a:solidFill>
              </a:rPr>
              <a:t>Aramid Kolluk TF521</a:t>
            </a:r>
          </a:p>
        </p:txBody>
      </p:sp>
      <p:sp>
        <p:nvSpPr>
          <p:cNvPr id="126981" name="Dikdörtgen 4"/>
          <p:cNvSpPr>
            <a:spLocks noChangeArrowheads="1"/>
          </p:cNvSpPr>
          <p:nvPr/>
        </p:nvSpPr>
        <p:spPr bwMode="auto">
          <a:xfrm>
            <a:off x="4745038" y="4846638"/>
            <a:ext cx="495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tr-TR" altLang="en-US">
                <a:solidFill>
                  <a:srgbClr val="333333"/>
                </a:solidFill>
                <a:latin typeface="Calibri" panose="020F0502020204030204" pitchFamily="34" charset="0"/>
              </a:rPr>
              <a:t>TEKNİK ÖZELLİKLERİ</a:t>
            </a:r>
          </a:p>
          <a:p>
            <a:r>
              <a:rPr lang="tr-TR" altLang="en-US">
                <a:solidFill>
                  <a:srgbClr val="333333"/>
                </a:solidFill>
                <a:latin typeface="Calibri" panose="020F0502020204030204" pitchFamily="34" charset="0"/>
              </a:rPr>
              <a:t>Maks. Sıcaklık : 350 °C- 550 °C de bile korur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descr="eldiven 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92150"/>
            <a:ext cx="9053513"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5" descr="pr_01_15270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11200"/>
            <a:ext cx="9144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4" descr="pr_01_15269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92150"/>
            <a:ext cx="89757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4" descr="pr_01_15324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20713"/>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4" descr="pr_01_15260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95350"/>
            <a:ext cx="91440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4294967295"/>
          </p:nvPr>
        </p:nvSpPr>
        <p:spPr>
          <a:xfrm>
            <a:off x="495300" y="276225"/>
            <a:ext cx="8915400" cy="6032500"/>
          </a:xfrm>
        </p:spPr>
        <p:txBody>
          <a:bodyPr/>
          <a:lstStyle/>
          <a:p>
            <a:pPr>
              <a:lnSpc>
                <a:spcPct val="80000"/>
              </a:lnSpc>
              <a:buFont typeface="Wingdings 2" panose="05020102010507070707" pitchFamily="18" charset="2"/>
              <a:buNone/>
            </a:pPr>
            <a:r>
              <a:rPr lang="tr-TR" altLang="en-US" sz="2400" smtClean="0">
                <a:solidFill>
                  <a:schemeClr val="bg1"/>
                </a:solidFill>
              </a:rPr>
              <a:t>b) Birden fazla riskin bulunduğu ve çalışanın bu risklere karşı aynı anda birden fazla kişisel koruyucu donanımı kullanmasını gerektiren durumlarda, bir arada kullanılmaya uygun olan ve bir arada kullanıldığında söz konusu risklere karşı koruyuculuğu etkilenmeyen kişisel koruyucu donanımlar seçilir.</a:t>
            </a:r>
          </a:p>
          <a:p>
            <a:pPr>
              <a:lnSpc>
                <a:spcPct val="80000"/>
              </a:lnSpc>
              <a:buFont typeface="Wingdings 2" panose="05020102010507070707" pitchFamily="18" charset="2"/>
              <a:buNone/>
            </a:pPr>
            <a:r>
              <a:rPr lang="tr-TR" altLang="en-US" sz="2400" smtClean="0">
                <a:solidFill>
                  <a:schemeClr val="bg1"/>
                </a:solidFill>
              </a:rPr>
              <a:t>c) Kişisel koruyucu donanımların kullanım şartları ve özellikle kullanılma süreleri; riskin derecesi, maruziyet sıklığı, her bir çalışanın iş yaptığı yerin özellikleri ve kişisel koruyucu donanımın performansı dikkate alınarak belirlenir.</a:t>
            </a:r>
          </a:p>
          <a:p>
            <a:pPr>
              <a:lnSpc>
                <a:spcPct val="80000"/>
              </a:lnSpc>
              <a:buFont typeface="Wingdings 2" panose="05020102010507070707" pitchFamily="18" charset="2"/>
              <a:buNone/>
            </a:pPr>
            <a:r>
              <a:rPr lang="tr-TR" altLang="en-US" sz="2400" smtClean="0">
                <a:solidFill>
                  <a:schemeClr val="bg1"/>
                </a:solidFill>
              </a:rPr>
              <a:t>ç) Tek kişi tarafından kullanılması esas olan kişisel koruyucu donanımların, zorunlu hallerde birden fazla kişi tarafından kullanılmasını gerektiren durumlarda, bu kullanımdan dolayı sağlık ve hijyen problemi doğmaması için her türlü önlem alınır.</a:t>
            </a:r>
          </a:p>
          <a:p>
            <a:pPr>
              <a:lnSpc>
                <a:spcPct val="80000"/>
              </a:lnSpc>
              <a:buFont typeface="Wingdings 2" panose="05020102010507070707" pitchFamily="18" charset="2"/>
              <a:buNone/>
            </a:pPr>
            <a:r>
              <a:rPr lang="tr-TR" altLang="en-US" sz="2400" smtClean="0">
                <a:solidFill>
                  <a:schemeClr val="bg1"/>
                </a:solidFill>
              </a:rPr>
              <a:t>d) İşyerinde, her bir kişisel koruyucu donanım için, bu maddenin (a) ve (b) bentlerinde belirtilen hususlarla ilgili yeterli bilgi bulunur ve bu bilgilere kolayca ulaşılabilir.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4" descr="pr_01_15387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0"/>
            <a:ext cx="6181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descr="pr_01_10187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16129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Dikdörtgen 1"/>
          <p:cNvSpPr>
            <a:spLocks noChangeArrowheads="1"/>
          </p:cNvSpPr>
          <p:nvPr/>
        </p:nvSpPr>
        <p:spPr bwMode="auto">
          <a:xfrm>
            <a:off x="3890963" y="373063"/>
            <a:ext cx="49530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80000"/>
              </a:lnSpc>
            </a:pPr>
            <a:r>
              <a:rPr lang="tr-TR" altLang="tr-TR" sz="2400" i="1">
                <a:solidFill>
                  <a:schemeClr val="bg1"/>
                </a:solidFill>
              </a:rPr>
              <a:t>Sıra dışı konfor ve ürünleri elektrostatik boşalmaya karşı koruma</a:t>
            </a:r>
            <a:br>
              <a:rPr lang="tr-TR" altLang="tr-TR" sz="2400" i="1">
                <a:solidFill>
                  <a:schemeClr val="bg1"/>
                </a:solidFill>
              </a:rPr>
            </a:br>
            <a:r>
              <a:rPr lang="tr-TR" altLang="tr-TR" sz="2400">
                <a:solidFill>
                  <a:schemeClr val="bg1"/>
                </a:solidFill>
              </a:rPr>
              <a:t/>
            </a:r>
            <a:br>
              <a:rPr lang="tr-TR" altLang="tr-TR" sz="2400">
                <a:solidFill>
                  <a:schemeClr val="bg1"/>
                </a:solidFill>
              </a:rPr>
            </a:br>
            <a:r>
              <a:rPr lang="tr-TR" altLang="tr-TR" sz="2400">
                <a:solidFill>
                  <a:schemeClr val="bg1"/>
                </a:solidFill>
              </a:rPr>
              <a:t>Ansell HyFlex 11-120</a:t>
            </a:r>
          </a:p>
          <a:p>
            <a:pPr>
              <a:lnSpc>
                <a:spcPct val="80000"/>
              </a:lnSpc>
            </a:pPr>
            <a:r>
              <a:rPr lang="tr-TR" altLang="tr-TR" sz="2400">
                <a:solidFill>
                  <a:schemeClr val="bg1"/>
                </a:solidFill>
              </a:rPr>
              <a:t>Uygulama Segmenti : Özel Amaçlar - Hafif</a:t>
            </a:r>
          </a:p>
          <a:p>
            <a:pPr>
              <a:lnSpc>
                <a:spcPct val="80000"/>
              </a:lnSpc>
            </a:pPr>
            <a:r>
              <a:rPr lang="tr-TR" altLang="tr-TR" sz="2400">
                <a:solidFill>
                  <a:schemeClr val="bg1"/>
                </a:solidFill>
              </a:rPr>
              <a:t>EN-388 3131</a:t>
            </a:r>
          </a:p>
          <a:p>
            <a:pPr>
              <a:lnSpc>
                <a:spcPct val="80000"/>
              </a:lnSpc>
            </a:pPr>
            <a:r>
              <a:rPr lang="tr-TR" altLang="tr-TR" sz="2400">
                <a:solidFill>
                  <a:schemeClr val="bg1"/>
                </a:solidFill>
              </a:rPr>
              <a:t>Tip: Avuç içi kaplaması</a:t>
            </a:r>
          </a:p>
          <a:p>
            <a:pPr>
              <a:lnSpc>
                <a:spcPct val="80000"/>
              </a:lnSpc>
            </a:pPr>
            <a:r>
              <a:rPr lang="tr-TR" altLang="tr-TR" sz="2400">
                <a:solidFill>
                  <a:schemeClr val="bg1"/>
                </a:solidFill>
              </a:rPr>
              <a:t>Astar malzemesi: Naylon</a:t>
            </a:r>
          </a:p>
          <a:p>
            <a:pPr>
              <a:lnSpc>
                <a:spcPct val="80000"/>
              </a:lnSpc>
            </a:pPr>
            <a:r>
              <a:rPr lang="tr-TR" altLang="tr-TR" sz="2400">
                <a:solidFill>
                  <a:schemeClr val="bg1"/>
                </a:solidFill>
              </a:rPr>
              <a:t>Kaplama Malzemesi: Nitril köpük</a:t>
            </a:r>
          </a:p>
          <a:p>
            <a:pPr>
              <a:lnSpc>
                <a:spcPct val="80000"/>
              </a:lnSpc>
            </a:pPr>
            <a:r>
              <a:rPr lang="tr-TR" altLang="tr-TR" sz="2400">
                <a:solidFill>
                  <a:schemeClr val="bg1"/>
                </a:solidFill>
              </a:rPr>
              <a:t>Bileklik tarzları: Elastiki Bileklik</a:t>
            </a:r>
          </a:p>
          <a:p>
            <a:pPr>
              <a:lnSpc>
                <a:spcPct val="80000"/>
              </a:lnSpc>
            </a:pPr>
            <a:endParaRPr lang="tr-TR" altLang="tr-TR" sz="2400">
              <a:solidFill>
                <a:schemeClr val="bg1"/>
              </a:solidFill>
            </a:endParaRPr>
          </a:p>
          <a:p>
            <a:pPr>
              <a:lnSpc>
                <a:spcPct val="80000"/>
              </a:lnSpc>
            </a:pPr>
            <a:r>
              <a:rPr lang="tr-TR" altLang="tr-TR" sz="2400" u="sng">
                <a:solidFill>
                  <a:schemeClr val="bg1"/>
                </a:solidFill>
              </a:rPr>
              <a:t>İDEAL UYGULAMALAR</a:t>
            </a:r>
          </a:p>
          <a:p>
            <a:pPr>
              <a:lnSpc>
                <a:spcPct val="80000"/>
              </a:lnSpc>
            </a:pPr>
            <a:r>
              <a:rPr lang="tr-TR" altLang="tr-TR" sz="2400" u="sng">
                <a:solidFill>
                  <a:schemeClr val="bg1"/>
                </a:solidFill>
              </a:rPr>
              <a:t>Elektronik üretiminde</a:t>
            </a:r>
          </a:p>
          <a:p>
            <a:pPr>
              <a:lnSpc>
                <a:spcPct val="80000"/>
              </a:lnSpc>
            </a:pPr>
            <a:r>
              <a:rPr lang="tr-TR" altLang="tr-TR" sz="2400" u="sng">
                <a:solidFill>
                  <a:schemeClr val="bg1"/>
                </a:solidFill>
              </a:rPr>
              <a:t>Ön ve son boyama alanlarında</a:t>
            </a:r>
          </a:p>
          <a:p>
            <a:pPr>
              <a:lnSpc>
                <a:spcPct val="80000"/>
              </a:lnSpc>
            </a:pPr>
            <a:r>
              <a:rPr lang="tr-TR" altLang="tr-TR" sz="2400" u="sng">
                <a:solidFill>
                  <a:schemeClr val="bg1"/>
                </a:solidFill>
              </a:rPr>
              <a:t>Kontrollü oda ortamlarında</a:t>
            </a:r>
          </a:p>
          <a:p>
            <a:pPr>
              <a:lnSpc>
                <a:spcPct val="80000"/>
              </a:lnSpc>
            </a:pPr>
            <a:endParaRPr lang="tr-TR" altLang="tr-TR">
              <a:solidFill>
                <a:schemeClr val="bg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descr="pr_01_10098_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90688"/>
            <a:ext cx="2979738"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Dikdörtgen 1"/>
          <p:cNvSpPr>
            <a:spLocks noChangeArrowheads="1"/>
          </p:cNvSpPr>
          <p:nvPr/>
        </p:nvSpPr>
        <p:spPr bwMode="auto">
          <a:xfrm>
            <a:off x="4124325" y="1804988"/>
            <a:ext cx="4953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nSpc>
                <a:spcPct val="80000"/>
              </a:lnSpc>
            </a:pPr>
            <a:r>
              <a:rPr lang="tr-TR" altLang="tr-TR" sz="2400">
                <a:solidFill>
                  <a:schemeClr val="bg1"/>
                </a:solidFill>
              </a:rPr>
              <a:t>Ansell TNT Blue 92-670</a:t>
            </a:r>
          </a:p>
          <a:p>
            <a:pPr>
              <a:lnSpc>
                <a:spcPct val="80000"/>
              </a:lnSpc>
            </a:pPr>
            <a:r>
              <a:rPr lang="tr-TR" altLang="tr-TR" sz="2400">
                <a:solidFill>
                  <a:schemeClr val="bg1"/>
                </a:solidFill>
              </a:rPr>
              <a:t>Uygulama Segmenti : Nitril - Sıçrama</a:t>
            </a:r>
          </a:p>
          <a:p>
            <a:pPr>
              <a:lnSpc>
                <a:spcPct val="80000"/>
              </a:lnSpc>
            </a:pPr>
            <a:r>
              <a:rPr lang="tr-TR" altLang="tr-TR" sz="2400">
                <a:solidFill>
                  <a:schemeClr val="bg1"/>
                </a:solidFill>
              </a:rPr>
              <a:t>EN-374</a:t>
            </a:r>
          </a:p>
          <a:p>
            <a:pPr>
              <a:lnSpc>
                <a:spcPct val="80000"/>
              </a:lnSpc>
            </a:pPr>
            <a:endParaRPr lang="tr-TR" altLang="tr-TR" sz="2400">
              <a:solidFill>
                <a:schemeClr val="bg1"/>
              </a:solidFill>
            </a:endParaRPr>
          </a:p>
          <a:p>
            <a:pPr>
              <a:lnSpc>
                <a:spcPct val="80000"/>
              </a:lnSpc>
            </a:pPr>
            <a:endParaRPr lang="tr-TR" altLang="tr-TR" sz="2400">
              <a:solidFill>
                <a:schemeClr val="bg1"/>
              </a:solidFill>
            </a:endParaRPr>
          </a:p>
          <a:p>
            <a:pPr>
              <a:lnSpc>
                <a:spcPct val="80000"/>
              </a:lnSpc>
            </a:pPr>
            <a:r>
              <a:rPr lang="tr-TR" altLang="tr-TR" sz="2400">
                <a:solidFill>
                  <a:schemeClr val="bg1"/>
                </a:solidFill>
              </a:rPr>
              <a:t>İD</a:t>
            </a:r>
            <a:r>
              <a:rPr lang="tr-TR" altLang="tr-TR" sz="2400" u="sng">
                <a:solidFill>
                  <a:schemeClr val="bg1"/>
                </a:solidFill>
              </a:rPr>
              <a:t>EAL </a:t>
            </a:r>
            <a:r>
              <a:rPr lang="tr-TR" altLang="tr-TR" sz="2400">
                <a:solidFill>
                  <a:schemeClr val="bg1"/>
                </a:solidFill>
              </a:rPr>
              <a:t>UYGULAMALAR</a:t>
            </a:r>
          </a:p>
          <a:p>
            <a:pPr>
              <a:lnSpc>
                <a:spcPct val="80000"/>
              </a:lnSpc>
            </a:pPr>
            <a:r>
              <a:rPr lang="tr-TR" altLang="tr-TR" sz="2400">
                <a:solidFill>
                  <a:schemeClr val="bg1"/>
                </a:solidFill>
              </a:rPr>
              <a:t> Laboratuar çalışmasında</a:t>
            </a:r>
          </a:p>
          <a:p>
            <a:pPr>
              <a:lnSpc>
                <a:spcPct val="80000"/>
              </a:lnSpc>
            </a:pPr>
            <a:r>
              <a:rPr lang="tr-TR" altLang="tr-TR" sz="2400">
                <a:solidFill>
                  <a:schemeClr val="bg1"/>
                </a:solidFill>
              </a:rPr>
              <a:t> Kimyasal endüstride</a:t>
            </a:r>
          </a:p>
          <a:p>
            <a:pPr>
              <a:lnSpc>
                <a:spcPct val="80000"/>
              </a:lnSpc>
            </a:pPr>
            <a:r>
              <a:rPr lang="tr-TR" altLang="tr-TR" sz="2400">
                <a:solidFill>
                  <a:schemeClr val="bg1"/>
                </a:solidFill>
              </a:rPr>
              <a:t> Acil servislerde</a:t>
            </a:r>
          </a:p>
          <a:p>
            <a:pPr>
              <a:lnSpc>
                <a:spcPct val="80000"/>
              </a:lnSpc>
            </a:pPr>
            <a:r>
              <a:rPr lang="tr-TR" altLang="tr-TR" sz="2400">
                <a:solidFill>
                  <a:schemeClr val="bg1"/>
                </a:solidFill>
              </a:rPr>
              <a:t> Elektronik ve diğer karışık montaj çalışmalarında</a:t>
            </a:r>
          </a:p>
          <a:p>
            <a:pPr>
              <a:lnSpc>
                <a:spcPct val="80000"/>
              </a:lnSpc>
            </a:pPr>
            <a:r>
              <a:rPr lang="tr-TR" altLang="tr-TR" sz="240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4294967295"/>
          </p:nvPr>
        </p:nvGraphicFramePr>
        <p:xfrm>
          <a:off x="862013" y="1379538"/>
          <a:ext cx="7261225" cy="5219700"/>
        </p:xfrm>
        <a:graphic>
          <a:graphicData uri="http://schemas.openxmlformats.org/drawingml/2006/table">
            <a:tbl>
              <a:tblPr>
                <a:tableStyleId>{5C22544A-7EE6-4342-B048-85BDC9FD1C3A}</a:tableStyleId>
              </a:tblPr>
              <a:tblGrid>
                <a:gridCol w="3400224"/>
                <a:gridCol w="1159889"/>
                <a:gridCol w="1064556"/>
                <a:gridCol w="810333"/>
                <a:gridCol w="826223"/>
              </a:tblGrid>
              <a:tr h="157955">
                <a:tc>
                  <a:txBody>
                    <a:bodyPr/>
                    <a:lstStyle/>
                    <a:p>
                      <a:pPr algn="l" fontAlgn="b"/>
                      <a:endParaRPr lang="tr-TR" sz="800" b="0" i="0" u="none" strike="noStrike">
                        <a:effectLst/>
                        <a:latin typeface="Arial Tur" panose="020B0604020202020204" pitchFamily="34" charset="0"/>
                      </a:endParaRPr>
                    </a:p>
                  </a:txBody>
                  <a:tcPr marL="0" marR="0" marT="0" marB="0"/>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r>
              <a:tr h="186675">
                <a:tc>
                  <a:txBody>
                    <a:bodyPr/>
                    <a:lstStyle/>
                    <a:p>
                      <a:pPr algn="l" fontAlgn="b"/>
                      <a:endParaRPr lang="tr-TR" sz="1000" b="0" i="0" u="none" strike="noStrike">
                        <a:effectLst/>
                        <a:latin typeface="Times New Roman" panose="02020603050405020304" pitchFamily="18"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r>
              <a:tr h="186675">
                <a:tc>
                  <a:txBody>
                    <a:bodyPr/>
                    <a:lstStyle/>
                    <a:p>
                      <a:pPr algn="l" fontAlgn="b"/>
                      <a:endParaRPr lang="tr-TR" sz="1000" b="0" i="0" u="none" strike="noStrike">
                        <a:effectLst/>
                        <a:latin typeface="Times New Roman" panose="02020603050405020304" pitchFamily="18"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r>
              <a:tr h="337450">
                <a:tc gridSpan="3">
                  <a:txBody>
                    <a:bodyPr/>
                    <a:lstStyle/>
                    <a:p>
                      <a:pPr algn="l" fontAlgn="b"/>
                      <a:r>
                        <a:rPr lang="tr-TR" sz="1000" u="none" strike="noStrike">
                          <a:effectLst/>
                        </a:rPr>
                        <a:t>                                                  </a:t>
                      </a:r>
                      <a:r>
                        <a:rPr lang="tr-TR" sz="1900" u="none" strike="noStrike">
                          <a:effectLst/>
                        </a:rPr>
                        <a:t>FİYAT LİSTESİ</a:t>
                      </a:r>
                      <a:endParaRPr lang="tr-TR" sz="1000" b="0" i="0" u="none" strike="noStrike">
                        <a:effectLst/>
                        <a:latin typeface="Times New Roman" panose="02020603050405020304" pitchFamily="18" charset="0"/>
                      </a:endParaRPr>
                    </a:p>
                  </a:txBody>
                  <a:tcPr marL="0" marR="0" marT="0" marB="0" anchor="b"/>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r>
              <a:tr h="344630">
                <a:tc gridSpan="2">
                  <a:txBody>
                    <a:bodyPr/>
                    <a:lstStyle/>
                    <a:p>
                      <a:pPr algn="l" fontAlgn="b"/>
                      <a:r>
                        <a:rPr lang="tr-TR" sz="1000" u="none" strike="noStrike">
                          <a:effectLst/>
                        </a:rPr>
                        <a:t>                                                                                                                                  30-01-2011</a:t>
                      </a:r>
                      <a:endParaRPr lang="tr-TR" sz="1000" b="0" i="0" u="none" strike="noStrike">
                        <a:effectLst/>
                        <a:latin typeface="Times New Roman" panose="02020603050405020304" pitchFamily="18" charset="0"/>
                      </a:endParaRPr>
                    </a:p>
                  </a:txBody>
                  <a:tcPr marL="0" marR="0" marT="0" marB="0" anchor="b"/>
                </a:tc>
                <a:tc hMerge="1">
                  <a:txBody>
                    <a:bodyPr/>
                    <a:lstStyle/>
                    <a:p>
                      <a:endParaRPr lang="tr-TR"/>
                    </a:p>
                  </a:txBody>
                  <a:tcPr/>
                </a:tc>
                <a:tc>
                  <a:txBody>
                    <a:bodyPr/>
                    <a:lstStyle/>
                    <a:p>
                      <a:pPr algn="l" fontAlgn="b"/>
                      <a:r>
                        <a:rPr lang="tr-TR" sz="800" u="none" strike="noStrike">
                          <a:effectLst/>
                        </a:rPr>
                        <a:t>**</a:t>
                      </a:r>
                      <a:endParaRPr lang="tr-TR" sz="800" b="0"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a:t>
                      </a:r>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r>
              <a:tr h="186675">
                <a:tc>
                  <a:txBody>
                    <a:bodyPr/>
                    <a:lstStyle/>
                    <a:p>
                      <a:pPr algn="l" fontAlgn="b"/>
                      <a:endParaRPr lang="tr-TR" sz="1000" b="1" i="0" u="none" strike="noStrike">
                        <a:effectLst/>
                        <a:latin typeface="Arial"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c>
                  <a:txBody>
                    <a:bodyPr/>
                    <a:lstStyle/>
                    <a:p>
                      <a:pPr algn="l" fontAlgn="b"/>
                      <a:endParaRPr lang="tr-TR" sz="800" b="0" i="0" u="none" strike="noStrike">
                        <a:effectLst/>
                        <a:latin typeface="Arial Tur" panose="020B0604020202020204" pitchFamily="34" charset="0"/>
                      </a:endParaRPr>
                    </a:p>
                  </a:txBody>
                  <a:tcPr marL="0" marR="0" marT="0" marB="0" anchor="b"/>
                </a:tc>
              </a:tr>
              <a:tr h="157955">
                <a:tc>
                  <a:txBody>
                    <a:bodyPr/>
                    <a:lstStyle/>
                    <a:p>
                      <a:pPr algn="l" fontAlgn="t"/>
                      <a:r>
                        <a:rPr lang="tr-TR" sz="800" u="none" strike="noStrike">
                          <a:effectLst/>
                        </a:rPr>
                        <a:t> </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 </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 </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 </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 </a:t>
                      </a:r>
                      <a:endParaRPr lang="tr-TR" sz="800" b="1" i="0" u="none" strike="noStrike">
                        <a:solidFill>
                          <a:srgbClr val="000000"/>
                        </a:solidFill>
                        <a:effectLst/>
                        <a:latin typeface="Arial" panose="020B0604020202020204" pitchFamily="34" charset="0"/>
                      </a:endParaRPr>
                    </a:p>
                  </a:txBody>
                  <a:tcPr marL="0" marR="0" marT="0" marB="0"/>
                </a:tc>
              </a:tr>
              <a:tr h="373349">
                <a:tc>
                  <a:txBody>
                    <a:bodyPr/>
                    <a:lstStyle/>
                    <a:p>
                      <a:pPr algn="l" fontAlgn="t"/>
                      <a:r>
                        <a:rPr lang="tr-TR" sz="1000" u="none" strike="noStrike">
                          <a:effectLst/>
                        </a:rPr>
                        <a:t>      ÜRÜN CİNSİ</a:t>
                      </a:r>
                      <a:endParaRPr lang="tr-TR" sz="1000" b="1" i="0" u="none" strike="noStrike">
                        <a:solidFill>
                          <a:srgbClr val="FF0000"/>
                        </a:solidFill>
                        <a:effectLst/>
                        <a:latin typeface="Arial" panose="020B0604020202020204" pitchFamily="34" charset="0"/>
                      </a:endParaRPr>
                    </a:p>
                  </a:txBody>
                  <a:tcPr marL="0" marR="0" marT="0" marB="0"/>
                </a:tc>
                <a:tc>
                  <a:txBody>
                    <a:bodyPr/>
                    <a:lstStyle/>
                    <a:p>
                      <a:pPr algn="ctr" fontAlgn="t"/>
                      <a:r>
                        <a:rPr lang="tr-TR" sz="1000" u="none" strike="noStrike">
                          <a:effectLst/>
                        </a:rPr>
                        <a:t>ÜRÜN KODU</a:t>
                      </a:r>
                      <a:endParaRPr lang="tr-TR" sz="1000" b="1" i="0" u="none" strike="noStrike">
                        <a:solidFill>
                          <a:srgbClr val="FF0000"/>
                        </a:solidFill>
                        <a:effectLst/>
                        <a:latin typeface="Arial" panose="020B0604020202020204" pitchFamily="34" charset="0"/>
                      </a:endParaRPr>
                    </a:p>
                  </a:txBody>
                  <a:tcPr marL="0" marR="0" marT="0" marB="0"/>
                </a:tc>
                <a:tc>
                  <a:txBody>
                    <a:bodyPr/>
                    <a:lstStyle/>
                    <a:p>
                      <a:pPr algn="ctr" fontAlgn="t"/>
                      <a:r>
                        <a:rPr lang="tr-TR" sz="1000" u="none" strike="noStrike">
                          <a:effectLst/>
                        </a:rPr>
                        <a:t>KOLİ İÇİ ADET</a:t>
                      </a:r>
                      <a:endParaRPr lang="tr-TR" sz="1000" b="1" i="0" u="none" strike="noStrike">
                        <a:solidFill>
                          <a:srgbClr val="FF0000"/>
                        </a:solidFill>
                        <a:effectLst/>
                        <a:latin typeface="Arial" panose="020B0604020202020204" pitchFamily="34" charset="0"/>
                      </a:endParaRPr>
                    </a:p>
                  </a:txBody>
                  <a:tcPr marL="0" marR="0" marT="0" marB="0"/>
                </a:tc>
                <a:tc>
                  <a:txBody>
                    <a:bodyPr/>
                    <a:lstStyle/>
                    <a:p>
                      <a:pPr algn="ctr" fontAlgn="t"/>
                      <a:r>
                        <a:rPr lang="tr-TR" sz="1000" u="none" strike="noStrike">
                          <a:effectLst/>
                        </a:rPr>
                        <a:t>BİRİM FİYAT</a:t>
                      </a:r>
                      <a:endParaRPr lang="tr-TR" sz="1000" b="1" i="0" u="none" strike="noStrike">
                        <a:solidFill>
                          <a:srgbClr val="FF0000"/>
                        </a:solidFill>
                        <a:effectLst/>
                        <a:latin typeface="Arial" panose="020B0604020202020204" pitchFamily="34" charset="0"/>
                      </a:endParaRPr>
                    </a:p>
                  </a:txBody>
                  <a:tcPr marL="0" marR="0" marT="0" marB="0"/>
                </a:tc>
                <a:tc>
                  <a:txBody>
                    <a:bodyPr/>
                    <a:lstStyle/>
                    <a:p>
                      <a:pPr algn="ctr" fontAlgn="t"/>
                      <a:r>
                        <a:rPr lang="tr-TR" sz="1000" u="none" strike="noStrike">
                          <a:effectLst/>
                        </a:rPr>
                        <a:t>TUTAR</a:t>
                      </a:r>
                      <a:endParaRPr lang="tr-TR" sz="1000" b="1" i="0" u="none" strike="noStrike">
                        <a:solidFill>
                          <a:srgbClr val="FF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ELDİVEN-ÖRGÜ</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N-102</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500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O.72.-TL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360.-TL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ELDİVEN-ÖRGÜ-GOLD-SARI</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N-211</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240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1.35.-TL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324.-TL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ELDİVEN-BEZ –İNTERLOG</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N-103</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360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0.87.-TL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313.-TL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 BEZ İNTERLOG</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N-104</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360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0.92.-TL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331.-TL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ELDİVEN-BEZ –İNTERLOG-GOLD</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G-101</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360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1.10.-TL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396.-TL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ELDİVEN-İTHAL-GRİ</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N-106</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720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1.05.-TL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756.-TL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ELDİVEN-İTHAL-SARI</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N-105</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l" fontAlgn="t"/>
                      <a:r>
                        <a:rPr lang="tr-TR" sz="800" u="none" strike="noStrike">
                          <a:effectLst/>
                        </a:rPr>
                        <a:t>    720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1.05.-TL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756.-TL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ELDİVEN-İTHAL-KIRMIZI</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N-107</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720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1.30.-TL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936.-TL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ELDİVEN-İTHAL KIRMIZI-YENİ ÜRÜN </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N-122</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720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1,10.-TL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792.-TL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NİTRİL ELDİVEN-NİTREX TRİLE</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N-110</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144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3,65 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525.-TL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KOT MONTAJ ELDİVENİ-TAKVİYELİ</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K-101</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300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1,45 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435.-TL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DERİ KAYNAKÇI ELDİVENİ</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K-102</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300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2,80 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840.-TL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BANDOCU ELDİVENİ -JARSE</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 </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500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1,25.-TL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625.-TL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BULAŞIKÇI ELDİVEN LATEX</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 </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240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1,00.-TL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240.-TL</a:t>
                      </a:r>
                      <a:endParaRPr lang="tr-TR" sz="800" b="1" i="0" u="none" strike="noStrike">
                        <a:solidFill>
                          <a:srgbClr val="000000"/>
                        </a:solidFill>
                        <a:effectLst/>
                        <a:latin typeface="Arial" panose="020B0604020202020204" pitchFamily="34" charset="0"/>
                      </a:endParaRPr>
                    </a:p>
                  </a:txBody>
                  <a:tcPr marL="0" marR="0" marT="0" marB="0"/>
                </a:tc>
              </a:tr>
              <a:tr h="157955">
                <a:tc>
                  <a:txBody>
                    <a:bodyPr/>
                    <a:lstStyle/>
                    <a:p>
                      <a:pPr algn="l" fontAlgn="t"/>
                      <a:r>
                        <a:rPr lang="tr-TR" sz="800" u="none" strike="noStrike">
                          <a:effectLst/>
                        </a:rPr>
                        <a:t>HAM ÖRGÜ İŞ ELDİVENİ</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N-101</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600 ÇİFT</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0.60.-TL</a:t>
                      </a:r>
                      <a:endParaRPr lang="tr-TR" sz="800" b="1" i="0" u="none" strike="noStrike">
                        <a:solidFill>
                          <a:srgbClr val="000000"/>
                        </a:solidFill>
                        <a:effectLst/>
                        <a:latin typeface="Arial" panose="020B0604020202020204" pitchFamily="34" charset="0"/>
                      </a:endParaRPr>
                    </a:p>
                  </a:txBody>
                  <a:tcPr marL="0" marR="0" marT="0" marB="0"/>
                </a:tc>
                <a:tc>
                  <a:txBody>
                    <a:bodyPr/>
                    <a:lstStyle/>
                    <a:p>
                      <a:pPr algn="ctr" fontAlgn="t"/>
                      <a:r>
                        <a:rPr lang="tr-TR" sz="800" u="none" strike="noStrike">
                          <a:effectLst/>
                        </a:rPr>
                        <a:t>360.-TL</a:t>
                      </a:r>
                      <a:endParaRPr lang="tr-TR" sz="800" b="1" i="0" u="none" strike="noStrike">
                        <a:solidFill>
                          <a:srgbClr val="000000"/>
                        </a:solidFill>
                        <a:effectLst/>
                        <a:latin typeface="Arial" panose="020B0604020202020204" pitchFamily="34" charset="0"/>
                      </a:endParaRPr>
                    </a:p>
                  </a:txBody>
                  <a:tcPr marL="0" marR="0" marT="0" marB="0"/>
                </a:tc>
              </a:tr>
              <a:tr h="287191">
                <a:tc>
                  <a:txBody>
                    <a:bodyPr/>
                    <a:lstStyle/>
                    <a:p>
                      <a:pPr algn="l" fontAlgn="b"/>
                      <a:r>
                        <a:rPr lang="tr-TR" sz="800" u="none" strike="noStrike">
                          <a:effectLst/>
                        </a:rPr>
                        <a:t>NİTRİL ELDİVEN-ÖRGÜ- BRİGHT(YENİ ÜRÜN)</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N-102-1</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500 ÇİFT</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0,75.-TL</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375.-TL</a:t>
                      </a:r>
                      <a:endParaRPr lang="tr-TR" sz="800" b="1" i="0" u="none" strike="noStrike">
                        <a:effectLst/>
                        <a:latin typeface="Arial Tur" panose="020B0604020202020204" pitchFamily="34" charset="0"/>
                      </a:endParaRPr>
                    </a:p>
                  </a:txBody>
                  <a:tcPr marL="0" marR="0" marT="0" marB="0" anchor="b"/>
                </a:tc>
              </a:tr>
              <a:tr h="157955">
                <a:tc>
                  <a:txBody>
                    <a:bodyPr/>
                    <a:lstStyle/>
                    <a:p>
                      <a:pPr algn="l" fontAlgn="b"/>
                      <a:r>
                        <a:rPr lang="tr-TR" sz="800" u="none" strike="noStrike">
                          <a:effectLst/>
                        </a:rPr>
                        <a:t>NİTRİL ELDİVEN-2 G</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N-301</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360 ÇİFT </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1.60.-TL</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576.-TL</a:t>
                      </a:r>
                      <a:endParaRPr lang="tr-TR" sz="800" b="1" i="0" u="none" strike="noStrike">
                        <a:effectLst/>
                        <a:latin typeface="Arial Tur" panose="020B0604020202020204" pitchFamily="34" charset="0"/>
                      </a:endParaRPr>
                    </a:p>
                  </a:txBody>
                  <a:tcPr marL="0" marR="0" marT="0" marB="0" anchor="b"/>
                </a:tc>
              </a:tr>
              <a:tr h="157955">
                <a:tc>
                  <a:txBody>
                    <a:bodyPr/>
                    <a:lstStyle/>
                    <a:p>
                      <a:pPr algn="l" fontAlgn="b"/>
                      <a:r>
                        <a:rPr lang="tr-TR" sz="800" u="none" strike="noStrike">
                          <a:effectLst/>
                        </a:rPr>
                        <a:t>NİTRİL ELDİVEN-NİTREX TİTANİUM</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N-111</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144 ÇİFT</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3,75.-TL</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540.-TL</a:t>
                      </a:r>
                      <a:endParaRPr lang="tr-TR" sz="800" b="1" i="0" u="none" strike="noStrike">
                        <a:effectLst/>
                        <a:latin typeface="Arial Tur" panose="020B0604020202020204" pitchFamily="34" charset="0"/>
                      </a:endParaRPr>
                    </a:p>
                  </a:txBody>
                  <a:tcPr marL="0" marR="0" marT="0" marB="0" anchor="b"/>
                </a:tc>
              </a:tr>
              <a:tr h="157955">
                <a:tc>
                  <a:txBody>
                    <a:bodyPr/>
                    <a:lstStyle/>
                    <a:p>
                      <a:pPr algn="l" fontAlgn="b"/>
                      <a:r>
                        <a:rPr lang="tr-TR" sz="800" u="none" strike="noStrike">
                          <a:effectLst/>
                        </a:rPr>
                        <a:t>NİTRİL ELDİVEN GRİP YEŞİL </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N-501</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480 ÇİFT    </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1,80.-TL  </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864.-TL</a:t>
                      </a:r>
                      <a:endParaRPr lang="tr-TR" sz="800" b="1" i="0" u="none" strike="noStrike">
                        <a:effectLst/>
                        <a:latin typeface="Arial Tur" panose="020B0604020202020204" pitchFamily="34" charset="0"/>
                      </a:endParaRPr>
                    </a:p>
                  </a:txBody>
                  <a:tcPr marL="0" marR="0" marT="0" marB="0" anchor="b"/>
                </a:tc>
              </a:tr>
              <a:tr h="157955">
                <a:tc>
                  <a:txBody>
                    <a:bodyPr/>
                    <a:lstStyle/>
                    <a:p>
                      <a:pPr algn="l" fontAlgn="b"/>
                      <a:r>
                        <a:rPr lang="tr-TR" sz="800" u="none" strike="noStrike">
                          <a:effectLst/>
                        </a:rPr>
                        <a:t>NİTRİL ELDİVEN -ÖRGÜ GOLD-LACİVERT</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N-211</a:t>
                      </a:r>
                      <a:endParaRPr lang="tr-TR" sz="800" b="0"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240 ÇİFT</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a:effectLst/>
                        </a:rPr>
                        <a:t>  1,35-TL</a:t>
                      </a:r>
                      <a:endParaRPr lang="tr-TR" sz="800" b="1" i="0" u="none" strike="noStrike">
                        <a:effectLst/>
                        <a:latin typeface="Arial Tur" panose="020B0604020202020204" pitchFamily="34" charset="0"/>
                      </a:endParaRPr>
                    </a:p>
                  </a:txBody>
                  <a:tcPr marL="0" marR="0" marT="0" marB="0" anchor="b"/>
                </a:tc>
                <a:tc>
                  <a:txBody>
                    <a:bodyPr/>
                    <a:lstStyle/>
                    <a:p>
                      <a:pPr algn="l" fontAlgn="b"/>
                      <a:r>
                        <a:rPr lang="tr-TR" sz="800" u="none" strike="noStrike" dirty="0">
                          <a:effectLst/>
                        </a:rPr>
                        <a:t>  324.-TL</a:t>
                      </a:r>
                      <a:endParaRPr lang="tr-TR" sz="800" b="1" i="0" u="none" strike="noStrike" dirty="0">
                        <a:effectLst/>
                        <a:latin typeface="Arial Tur" panose="020B0604020202020204" pitchFamily="34" charset="0"/>
                      </a:endParaRPr>
                    </a:p>
                  </a:txBody>
                  <a:tcPr marL="0" marR="0" marT="0" marB="0" anchor="b"/>
                </a:tc>
              </a:tr>
            </a:tbl>
          </a:graphicData>
        </a:graphic>
      </p:graphicFrame>
      <p:sp>
        <p:nvSpPr>
          <p:cNvPr id="137393" name="Slayt Numarası Yer Tutucusu 3"/>
          <p:cNvSpPr txBox="1">
            <a:spLocks noGrp="1"/>
          </p:cNvSpPr>
          <p:nvPr/>
        </p:nvSpPr>
        <p:spPr bwMode="auto">
          <a:xfrm>
            <a:off x="8585200" y="6416675"/>
            <a:ext cx="825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CE31E1A6-F206-4509-B6CA-20320CDEB613}" type="slidenum">
              <a:rPr lang="tr-TR" altLang="tr-TR" sz="1200">
                <a:solidFill>
                  <a:srgbClr val="BCBCBC"/>
                </a:solidFill>
              </a:rPr>
              <a:pPr algn="r" eaLnBrk="1" hangingPunct="1"/>
              <a:t>73</a:t>
            </a:fld>
            <a:endParaRPr lang="tr-TR" altLang="tr-TR" sz="1200">
              <a:solidFill>
                <a:srgbClr val="BCBCBC"/>
              </a:solidFill>
            </a:endParaRPr>
          </a:p>
        </p:txBody>
      </p:sp>
      <p:pic>
        <p:nvPicPr>
          <p:cNvPr id="13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75" y="436563"/>
            <a:ext cx="5783263" cy="1090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ayt Numarası Yer Tutucusu 3"/>
          <p:cNvSpPr txBox="1">
            <a:spLocks noGrp="1"/>
          </p:cNvSpPr>
          <p:nvPr/>
        </p:nvSpPr>
        <p:spPr bwMode="auto">
          <a:xfrm>
            <a:off x="8585200" y="6416675"/>
            <a:ext cx="825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88382582-0201-4CBB-91E4-81A8156A1BC0}" type="slidenum">
              <a:rPr lang="tr-TR" altLang="tr-TR" sz="1200">
                <a:solidFill>
                  <a:srgbClr val="BCBCBC"/>
                </a:solidFill>
              </a:rPr>
              <a:pPr algn="r" eaLnBrk="1" hangingPunct="1"/>
              <a:t>74</a:t>
            </a:fld>
            <a:endParaRPr lang="tr-TR" altLang="tr-TR" sz="1200">
              <a:solidFill>
                <a:srgbClr val="BCBCBC"/>
              </a:solidFill>
            </a:endParaRPr>
          </a:p>
        </p:txBody>
      </p:sp>
      <p:pic>
        <p:nvPicPr>
          <p:cNvPr id="138243"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2001838"/>
            <a:ext cx="96281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Unvan 1"/>
          <p:cNvSpPr>
            <a:spLocks noGrp="1"/>
          </p:cNvSpPr>
          <p:nvPr>
            <p:ph type="title" idx="4294967295"/>
          </p:nvPr>
        </p:nvSpPr>
        <p:spPr/>
        <p:txBody>
          <a:bodyPr/>
          <a:lstStyle/>
          <a:p>
            <a:pPr>
              <a:defRPr/>
            </a:pPr>
            <a:r>
              <a:rPr lang="tr-TR" dirty="0" smtClean="0">
                <a:solidFill>
                  <a:schemeClr val="bg1"/>
                </a:solidFill>
              </a:rPr>
              <a:t>Firmalar..</a:t>
            </a:r>
            <a:endParaRPr lang="tr-TR" dirty="0">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ayt Numarası Yer Tutucusu 3"/>
          <p:cNvSpPr txBox="1">
            <a:spLocks noGrp="1"/>
          </p:cNvSpPr>
          <p:nvPr/>
        </p:nvSpPr>
        <p:spPr bwMode="auto">
          <a:xfrm>
            <a:off x="8585200" y="6416675"/>
            <a:ext cx="825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45208059-EED3-4803-B9E1-9CF4B74CC652}" type="slidenum">
              <a:rPr lang="tr-TR" altLang="tr-TR" sz="1200">
                <a:solidFill>
                  <a:srgbClr val="BCBCBC"/>
                </a:solidFill>
              </a:rPr>
              <a:pPr algn="r" eaLnBrk="1" hangingPunct="1"/>
              <a:t>75</a:t>
            </a:fld>
            <a:endParaRPr lang="tr-TR" altLang="tr-TR" sz="1200">
              <a:solidFill>
                <a:srgbClr val="BCBCBC"/>
              </a:solidFill>
            </a:endParaRPr>
          </a:p>
        </p:txBody>
      </p:sp>
      <p:pic>
        <p:nvPicPr>
          <p:cNvPr id="139267" name="Resim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2988" y="3128963"/>
            <a:ext cx="3287712"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Resim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8775" y="228600"/>
            <a:ext cx="1697038"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Resim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025" y="228600"/>
            <a:ext cx="1658938"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Resim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025" y="3414713"/>
            <a:ext cx="2144713"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Resim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18113" y="228600"/>
            <a:ext cx="23272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2" name="Resim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35263" y="228600"/>
            <a:ext cx="169386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3" name="Resim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74988" y="3597275"/>
            <a:ext cx="2671762"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p:txBody>
          <a:bodyPr/>
          <a:lstStyle/>
          <a:p>
            <a:pPr>
              <a:defRPr/>
            </a:pPr>
            <a:r>
              <a:rPr lang="tr-TR" dirty="0" smtClean="0"/>
              <a:t>Kaynaklar	</a:t>
            </a:r>
            <a:endParaRPr lang="tr-TR" dirty="0"/>
          </a:p>
        </p:txBody>
      </p:sp>
      <p:sp>
        <p:nvSpPr>
          <p:cNvPr id="3" name="İçerik Yer Tutucusu 2"/>
          <p:cNvSpPr>
            <a:spLocks noGrp="1"/>
          </p:cNvSpPr>
          <p:nvPr>
            <p:ph idx="4294967295"/>
          </p:nvPr>
        </p:nvSpPr>
        <p:spPr/>
        <p:txBody>
          <a:bodyPr/>
          <a:lstStyle/>
          <a:p>
            <a:pPr eaLnBrk="1" hangingPunct="1">
              <a:defRPr/>
            </a:pPr>
            <a:r>
              <a:rPr lang="tr-TR" altLang="tr-TR" dirty="0" smtClean="0">
                <a:solidFill>
                  <a:schemeClr val="bg1"/>
                </a:solidFill>
              </a:rPr>
              <a:t>EN 388 Mekanik Koruma</a:t>
            </a:r>
          </a:p>
          <a:p>
            <a:pPr eaLnBrk="1" hangingPunct="1">
              <a:defRPr/>
            </a:pPr>
            <a:r>
              <a:rPr lang="tr-TR" altLang="tr-TR" dirty="0" smtClean="0">
                <a:solidFill>
                  <a:schemeClr val="bg1"/>
                </a:solidFill>
              </a:rPr>
              <a:t>EN 374 Kimyasal/mikroorganizmalardan korunma</a:t>
            </a:r>
          </a:p>
          <a:p>
            <a:pPr eaLnBrk="1" hangingPunct="1">
              <a:defRPr/>
            </a:pPr>
            <a:r>
              <a:rPr lang="tr-TR" altLang="tr-TR" dirty="0" smtClean="0">
                <a:solidFill>
                  <a:schemeClr val="bg1"/>
                </a:solidFill>
              </a:rPr>
              <a:t>EN407 Sıcak Koruma</a:t>
            </a:r>
          </a:p>
          <a:p>
            <a:pPr eaLnBrk="1" hangingPunct="1">
              <a:defRPr/>
            </a:pPr>
            <a:r>
              <a:rPr lang="tr-TR" altLang="tr-TR" dirty="0" smtClean="0">
                <a:solidFill>
                  <a:schemeClr val="bg1"/>
                </a:solidFill>
              </a:rPr>
              <a:t>EN 511 Soğuk Koruma</a:t>
            </a:r>
          </a:p>
          <a:p>
            <a:pPr eaLnBrk="1" hangingPunct="1">
              <a:defRPr/>
            </a:pPr>
            <a:r>
              <a:rPr lang="tr-TR" altLang="tr-TR" dirty="0" smtClean="0">
                <a:solidFill>
                  <a:schemeClr val="bg1"/>
                </a:solidFill>
              </a:rPr>
              <a:t>EN 421 </a:t>
            </a:r>
            <a:r>
              <a:rPr lang="tr-TR" altLang="tr-TR" dirty="0" err="1" smtClean="0">
                <a:solidFill>
                  <a:schemeClr val="bg1"/>
                </a:solidFill>
              </a:rPr>
              <a:t>İyonizan</a:t>
            </a:r>
            <a:r>
              <a:rPr lang="tr-TR" altLang="tr-TR" dirty="0" smtClean="0">
                <a:solidFill>
                  <a:schemeClr val="bg1"/>
                </a:solidFill>
              </a:rPr>
              <a:t> radyasyon ve </a:t>
            </a:r>
            <a:r>
              <a:rPr lang="tr-TR" altLang="tr-TR" dirty="0" err="1" smtClean="0">
                <a:solidFill>
                  <a:schemeClr val="bg1"/>
                </a:solidFill>
              </a:rPr>
              <a:t>rasyoaktif</a:t>
            </a:r>
            <a:r>
              <a:rPr lang="tr-TR" altLang="tr-TR" dirty="0" smtClean="0">
                <a:solidFill>
                  <a:schemeClr val="bg1"/>
                </a:solidFill>
              </a:rPr>
              <a:t> bulaşmalardan korunma</a:t>
            </a:r>
          </a:p>
          <a:p>
            <a:pPr eaLnBrk="1" hangingPunct="1">
              <a:defRPr/>
            </a:pPr>
            <a:r>
              <a:rPr lang="tr-TR" altLang="tr-TR" dirty="0" smtClean="0">
                <a:solidFill>
                  <a:schemeClr val="bg1"/>
                </a:solidFill>
                <a:hlinkClick r:id="rId2"/>
              </a:rPr>
              <a:t>http://www.starlinesafety.com/</a:t>
            </a:r>
            <a:endParaRPr lang="tr-TR" altLang="tr-TR" dirty="0" smtClean="0">
              <a:solidFill>
                <a:schemeClr val="bg1"/>
              </a:solidFill>
            </a:endParaRPr>
          </a:p>
          <a:p>
            <a:pPr eaLnBrk="1" hangingPunct="1">
              <a:defRPr/>
            </a:pPr>
            <a:r>
              <a:rPr lang="tr-TR" altLang="tr-TR" dirty="0" smtClean="0">
                <a:solidFill>
                  <a:schemeClr val="bg1"/>
                </a:solidFill>
                <a:hlinkClick r:id="rId3"/>
              </a:rPr>
              <a:t>http://www.niroflex.com/</a:t>
            </a:r>
            <a:endParaRPr lang="tr-TR" altLang="tr-TR" dirty="0" smtClean="0">
              <a:solidFill>
                <a:schemeClr val="bg1"/>
              </a:solidFill>
            </a:endParaRPr>
          </a:p>
          <a:p>
            <a:pPr eaLnBrk="1" hangingPunct="1">
              <a:defRPr/>
            </a:pPr>
            <a:r>
              <a:rPr lang="tr-TR" altLang="tr-TR" dirty="0" smtClean="0">
                <a:solidFill>
                  <a:schemeClr val="bg1"/>
                </a:solidFill>
                <a:hlinkClick r:id="rId4"/>
              </a:rPr>
              <a:t>http://www.isguvenlikmarket.com/</a:t>
            </a:r>
            <a:endParaRPr lang="tr-TR" altLang="tr-TR" dirty="0" smtClean="0">
              <a:solidFill>
                <a:schemeClr val="bg1"/>
              </a:solidFill>
            </a:endParaRPr>
          </a:p>
          <a:p>
            <a:pPr eaLnBrk="1" hangingPunct="1">
              <a:defRPr/>
            </a:pPr>
            <a:endParaRPr lang="tr-TR" altLang="tr-TR" dirty="0" smtClean="0">
              <a:solidFill>
                <a:schemeClr val="bg1"/>
              </a:solidFill>
            </a:endParaRPr>
          </a:p>
          <a:p>
            <a:pPr eaLnBrk="1" hangingPunct="1">
              <a:defRPr/>
            </a:pPr>
            <a:endParaRPr lang="tr-TR" altLang="tr-TR" dirty="0" smtClean="0">
              <a:solidFill>
                <a:schemeClr val="bg1"/>
              </a:solidFill>
            </a:endParaRPr>
          </a:p>
          <a:p>
            <a:pPr eaLnBrk="1" hangingPunct="1">
              <a:defRPr/>
            </a:pPr>
            <a:endParaRPr lang="tr-TR" altLang="tr-TR" dirty="0" smtClean="0">
              <a:solidFill>
                <a:schemeClr val="bg1"/>
              </a:solidFill>
            </a:endParaRPr>
          </a:p>
          <a:p>
            <a:pPr marL="136525" indent="0">
              <a:buFont typeface="Wingdings 2" panose="05020102010507070707" pitchFamily="18" charset="2"/>
              <a:buNone/>
              <a:defRPr/>
            </a:pPr>
            <a:endParaRPr lang="tr-TR" dirty="0"/>
          </a:p>
        </p:txBody>
      </p:sp>
      <p:sp>
        <p:nvSpPr>
          <p:cNvPr id="140292" name="Slayt Numarası Yer Tutucusu 3"/>
          <p:cNvSpPr txBox="1">
            <a:spLocks noGrp="1"/>
          </p:cNvSpPr>
          <p:nvPr/>
        </p:nvSpPr>
        <p:spPr bwMode="auto">
          <a:xfrm>
            <a:off x="8585200" y="6416675"/>
            <a:ext cx="825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98A0F48D-3725-40A3-8D6D-B65FBC950365}" type="slidenum">
              <a:rPr lang="tr-TR" altLang="tr-TR" sz="1200">
                <a:solidFill>
                  <a:srgbClr val="BCBCBC"/>
                </a:solidFill>
              </a:rPr>
              <a:pPr algn="r" eaLnBrk="1" hangingPunct="1"/>
              <a:t>76</a:t>
            </a:fld>
            <a:endParaRPr lang="tr-TR" altLang="tr-TR" sz="1200">
              <a:solidFill>
                <a:srgbClr val="BCBCBC"/>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719586" y="1870525"/>
            <a:ext cx="8915400" cy="1143000"/>
          </a:xfrm>
        </p:spPr>
        <p:txBody>
          <a:bodyPr/>
          <a:lstStyle/>
          <a:p>
            <a:pPr>
              <a:defRPr/>
            </a:pPr>
            <a:r>
              <a:rPr lang="tr-TR" dirty="0" smtClean="0">
                <a:solidFill>
                  <a:schemeClr val="bg1"/>
                </a:solidFill>
              </a:rPr>
              <a:t>Teşekkürler..</a:t>
            </a:r>
            <a:endParaRPr lang="tr-TR" dirty="0">
              <a:solidFill>
                <a:schemeClr val="bg1"/>
              </a:solidFill>
            </a:endParaRPr>
          </a:p>
        </p:txBody>
      </p:sp>
      <p:sp>
        <p:nvSpPr>
          <p:cNvPr id="141315" name="Slayt Numarası Yer Tutucusu 3"/>
          <p:cNvSpPr txBox="1">
            <a:spLocks noGrp="1"/>
          </p:cNvSpPr>
          <p:nvPr/>
        </p:nvSpPr>
        <p:spPr bwMode="auto">
          <a:xfrm>
            <a:off x="8585200" y="6416675"/>
            <a:ext cx="825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DAE8407F-8C5B-4DB0-9B3A-D315FA003218}" type="slidenum">
              <a:rPr lang="tr-TR" altLang="tr-TR" sz="1200">
                <a:solidFill>
                  <a:srgbClr val="BCBCBC"/>
                </a:solidFill>
              </a:rPr>
              <a:pPr algn="r" eaLnBrk="1" hangingPunct="1"/>
              <a:t>77</a:t>
            </a:fld>
            <a:endParaRPr lang="tr-TR" altLang="tr-TR" sz="1200">
              <a:solidFill>
                <a:srgbClr val="BCBCBC"/>
              </a:solidFill>
            </a:endParaRPr>
          </a:p>
        </p:txBody>
      </p:sp>
      <p:pic>
        <p:nvPicPr>
          <p:cNvPr id="141316"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3143250"/>
            <a:ext cx="40163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4294967295"/>
          </p:nvPr>
        </p:nvSpPr>
        <p:spPr>
          <a:xfrm>
            <a:off x="458788" y="280988"/>
            <a:ext cx="8915400" cy="6308725"/>
          </a:xfrm>
        </p:spPr>
        <p:txBody>
          <a:bodyPr/>
          <a:lstStyle/>
          <a:p>
            <a:pPr>
              <a:lnSpc>
                <a:spcPct val="90000"/>
              </a:lnSpc>
              <a:buFont typeface="Wingdings 2" panose="05020102010507070707" pitchFamily="18" charset="2"/>
              <a:buNone/>
            </a:pPr>
            <a:r>
              <a:rPr lang="tr-TR" altLang="en-US" sz="2400" smtClean="0">
                <a:solidFill>
                  <a:schemeClr val="bg1"/>
                </a:solidFill>
              </a:rPr>
              <a:t>e) Kişisel koruyucu donanımlar, işveren tarafından ücretsiz verilir, imalatçı tarafından sağlanacak kullanım kılavuzuna uygun olarak bakım, onarım ve periyodik kontrolleri yapılır, ihtiyaç duyulan parçaları değiştirilir, hijyenik şartlarda muhafaza edilir ve kullanıma hazır bulundurulur.</a:t>
            </a:r>
          </a:p>
          <a:p>
            <a:pPr>
              <a:lnSpc>
                <a:spcPct val="90000"/>
              </a:lnSpc>
              <a:buFont typeface="Wingdings 2" panose="05020102010507070707" pitchFamily="18" charset="2"/>
              <a:buNone/>
            </a:pPr>
            <a:r>
              <a:rPr lang="tr-TR" altLang="en-US" sz="2400" smtClean="0">
                <a:solidFill>
                  <a:schemeClr val="bg1"/>
                </a:solidFill>
              </a:rPr>
              <a:t>f) İşveren, kişisel koruyucu donanımları hangi risklere karşı kullanacağı konusunda çalışanı bilgilendirir.</a:t>
            </a:r>
          </a:p>
          <a:p>
            <a:pPr>
              <a:lnSpc>
                <a:spcPct val="90000"/>
              </a:lnSpc>
              <a:buFont typeface="Wingdings 2" panose="05020102010507070707" pitchFamily="18" charset="2"/>
              <a:buNone/>
            </a:pPr>
            <a:r>
              <a:rPr lang="tr-TR" altLang="en-US" sz="2400" smtClean="0">
                <a:solidFill>
                  <a:schemeClr val="bg1"/>
                </a:solidFill>
              </a:rPr>
              <a:t>g) İşveren, kişisel koruyucu donanımların kullanımı konusunda uygulamalı olarak eğitim verilmesini sağlar.</a:t>
            </a:r>
          </a:p>
          <a:p>
            <a:pPr>
              <a:lnSpc>
                <a:spcPct val="90000"/>
              </a:lnSpc>
              <a:buFont typeface="Wingdings 2" panose="05020102010507070707" pitchFamily="18" charset="2"/>
              <a:buNone/>
            </a:pPr>
            <a:r>
              <a:rPr lang="tr-TR" altLang="en-US" sz="2400" smtClean="0">
                <a:solidFill>
                  <a:schemeClr val="bg1"/>
                </a:solidFill>
              </a:rPr>
              <a:t>ğ) Kişisel koruyucu donanımlar, istisnai ve özel koşullar hariç, sadece amacına uygun olarak kullanılır.</a:t>
            </a:r>
          </a:p>
          <a:p>
            <a:pPr>
              <a:lnSpc>
                <a:spcPct val="90000"/>
              </a:lnSpc>
              <a:buFont typeface="Wingdings 2" panose="05020102010507070707" pitchFamily="18" charset="2"/>
              <a:buNone/>
            </a:pPr>
            <a:r>
              <a:rPr lang="tr-TR" altLang="en-US" sz="2400" smtClean="0">
                <a:solidFill>
                  <a:schemeClr val="bg1"/>
                </a:solidFill>
              </a:rPr>
              <a:t>h) Kişisel koruyucu donanımlar çalışanların kolayca erişebilecekleri yerlerde ve yeterli miktarlarda bulundurulur.</a:t>
            </a:r>
          </a:p>
          <a:p>
            <a:pPr>
              <a:lnSpc>
                <a:spcPct val="90000"/>
              </a:lnSpc>
              <a:buFont typeface="Wingdings 2" panose="05020102010507070707" pitchFamily="18" charset="2"/>
              <a:buNone/>
            </a:pPr>
            <a:r>
              <a:rPr lang="tr-TR" altLang="en-US" sz="2400" smtClean="0">
                <a:solidFill>
                  <a:schemeClr val="bg1"/>
                </a:solidFill>
              </a:rPr>
              <a:t>(2) Kişisel koruyucu donanımlar talimatlara uygun olarak kullanılır, bakımı ve temizliği yapılır. Talimatlar çalışanlar tarafından anlaşılır olmak zorundadır.</a:t>
            </a:r>
          </a:p>
          <a:p>
            <a:pPr>
              <a:lnSpc>
                <a:spcPct val="90000"/>
              </a:lnSpc>
              <a:buFont typeface="Wingdings 2" panose="05020102010507070707" pitchFamily="18" charset="2"/>
              <a:buNone/>
            </a:pPr>
            <a:endParaRPr lang="tr-TR" altLang="en-US" sz="240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idx="4294967295"/>
          </p:nvPr>
        </p:nvSpPr>
        <p:spPr>
          <a:xfrm>
            <a:off x="495300" y="350838"/>
            <a:ext cx="8915400" cy="5957887"/>
          </a:xfrm>
        </p:spPr>
        <p:txBody>
          <a:bodyPr/>
          <a:lstStyle/>
          <a:p>
            <a:pPr marL="669925" indent="-533400">
              <a:lnSpc>
                <a:spcPct val="90000"/>
              </a:lnSpc>
              <a:buFont typeface="Wingdings 2" panose="05020102010507070707" pitchFamily="18" charset="2"/>
              <a:buNone/>
            </a:pPr>
            <a:r>
              <a:rPr lang="tr-TR" altLang="en-US" b="1" smtClean="0">
                <a:solidFill>
                  <a:schemeClr val="bg1"/>
                </a:solidFill>
              </a:rPr>
              <a:t>Yönetmelik Ek-I</a:t>
            </a:r>
          </a:p>
          <a:p>
            <a:pPr marL="669925" indent="-533400">
              <a:lnSpc>
                <a:spcPct val="90000"/>
              </a:lnSpc>
              <a:buFont typeface="Wingdings 2" panose="05020102010507070707" pitchFamily="18" charset="2"/>
              <a:buNone/>
            </a:pPr>
            <a:r>
              <a:rPr lang="tr-TR" altLang="en-US" b="1" smtClean="0">
                <a:solidFill>
                  <a:schemeClr val="bg1"/>
                </a:solidFill>
              </a:rPr>
              <a:t>5. EL VE KOL KORUYUCULARI</a:t>
            </a:r>
            <a:endParaRPr lang="tr-TR" altLang="en-US" smtClean="0">
              <a:solidFill>
                <a:schemeClr val="bg1"/>
              </a:solidFill>
            </a:endParaRPr>
          </a:p>
          <a:p>
            <a:pPr marL="669925" indent="-533400">
              <a:lnSpc>
                <a:spcPct val="90000"/>
              </a:lnSpc>
              <a:buFont typeface="Wingdings 2" panose="05020102010507070707" pitchFamily="18" charset="2"/>
              <a:buNone/>
            </a:pPr>
            <a:r>
              <a:rPr lang="tr-TR" altLang="en-US" smtClean="0">
                <a:solidFill>
                  <a:schemeClr val="bg1"/>
                </a:solidFill>
              </a:rPr>
              <a:t>5.1.Özel koruyucu eldivenler:</a:t>
            </a:r>
          </a:p>
          <a:p>
            <a:pPr marL="1323975" lvl="2" indent="-419100">
              <a:lnSpc>
                <a:spcPct val="90000"/>
              </a:lnSpc>
            </a:pPr>
            <a:r>
              <a:rPr lang="tr-TR" altLang="en-US" smtClean="0">
                <a:solidFill>
                  <a:schemeClr val="bg1"/>
                </a:solidFill>
              </a:rPr>
              <a:t>Makinelerden (delinme, kesilme, titreşim ve benzeri)</a:t>
            </a:r>
          </a:p>
          <a:p>
            <a:pPr marL="1323975" lvl="2" indent="-419100">
              <a:lnSpc>
                <a:spcPct val="90000"/>
              </a:lnSpc>
            </a:pPr>
            <a:r>
              <a:rPr lang="tr-TR" altLang="en-US" smtClean="0">
                <a:solidFill>
                  <a:schemeClr val="bg1"/>
                </a:solidFill>
              </a:rPr>
              <a:t>Kimyasallardan</a:t>
            </a:r>
          </a:p>
          <a:p>
            <a:pPr marL="1323975" lvl="2" indent="-419100">
              <a:lnSpc>
                <a:spcPct val="90000"/>
              </a:lnSpc>
            </a:pPr>
            <a:r>
              <a:rPr lang="tr-TR" altLang="en-US" smtClean="0">
                <a:solidFill>
                  <a:schemeClr val="bg1"/>
                </a:solidFill>
              </a:rPr>
              <a:t>Elektrikten</a:t>
            </a:r>
          </a:p>
          <a:p>
            <a:pPr marL="1323975" lvl="2" indent="-419100">
              <a:lnSpc>
                <a:spcPct val="90000"/>
              </a:lnSpc>
            </a:pPr>
            <a:r>
              <a:rPr lang="tr-TR" altLang="en-US" smtClean="0">
                <a:solidFill>
                  <a:schemeClr val="bg1"/>
                </a:solidFill>
              </a:rPr>
              <a:t>Sıcak ve soğuktan</a:t>
            </a:r>
          </a:p>
          <a:p>
            <a:pPr marL="669925" indent="-533400">
              <a:lnSpc>
                <a:spcPct val="90000"/>
              </a:lnSpc>
              <a:buFont typeface="Wingdings 2" panose="05020102010507070707" pitchFamily="18" charset="2"/>
              <a:buNone/>
            </a:pPr>
            <a:r>
              <a:rPr lang="tr-TR" altLang="en-US" smtClean="0">
                <a:solidFill>
                  <a:schemeClr val="bg1"/>
                </a:solidFill>
              </a:rPr>
              <a:t>5.2.Tek parmaklı eldivenler</a:t>
            </a:r>
          </a:p>
          <a:p>
            <a:pPr marL="669925" indent="-533400">
              <a:lnSpc>
                <a:spcPct val="90000"/>
              </a:lnSpc>
              <a:buFont typeface="Wingdings 2" panose="05020102010507070707" pitchFamily="18" charset="2"/>
              <a:buNone/>
            </a:pPr>
            <a:r>
              <a:rPr lang="tr-TR" altLang="en-US" smtClean="0">
                <a:solidFill>
                  <a:schemeClr val="bg1"/>
                </a:solidFill>
              </a:rPr>
              <a:t>5.3.Parmak kılıfları</a:t>
            </a:r>
          </a:p>
          <a:p>
            <a:pPr marL="669925" indent="-533400">
              <a:lnSpc>
                <a:spcPct val="90000"/>
              </a:lnSpc>
              <a:buFont typeface="Wingdings 2" panose="05020102010507070707" pitchFamily="18" charset="2"/>
              <a:buNone/>
            </a:pPr>
            <a:r>
              <a:rPr lang="tr-TR" altLang="en-US" smtClean="0">
                <a:solidFill>
                  <a:schemeClr val="bg1"/>
                </a:solidFill>
              </a:rPr>
              <a:t>5.4 Kolluklar</a:t>
            </a:r>
          </a:p>
          <a:p>
            <a:pPr marL="669925" indent="-533400">
              <a:lnSpc>
                <a:spcPct val="90000"/>
              </a:lnSpc>
              <a:buFont typeface="Wingdings 2" panose="05020102010507070707" pitchFamily="18" charset="2"/>
              <a:buNone/>
            </a:pPr>
            <a:r>
              <a:rPr lang="tr-TR" altLang="en-US" smtClean="0">
                <a:solidFill>
                  <a:schemeClr val="bg1"/>
                </a:solidFill>
              </a:rPr>
              <a:t>5.5.Ağır işler için bilek koruyucuları (bileklik)</a:t>
            </a:r>
          </a:p>
          <a:p>
            <a:pPr marL="669925" indent="-533400">
              <a:lnSpc>
                <a:spcPct val="90000"/>
              </a:lnSpc>
              <a:buFont typeface="Wingdings 2" panose="05020102010507070707" pitchFamily="18" charset="2"/>
              <a:buNone/>
            </a:pPr>
            <a:r>
              <a:rPr lang="tr-TR" altLang="en-US" smtClean="0">
                <a:solidFill>
                  <a:schemeClr val="bg1"/>
                </a:solidFill>
              </a:rPr>
              <a:t>5.6. Parmaksız eldivenler</a:t>
            </a:r>
          </a:p>
          <a:p>
            <a:pPr marL="669925" indent="-533400">
              <a:lnSpc>
                <a:spcPct val="90000"/>
              </a:lnSpc>
              <a:buFont typeface="Wingdings 2" panose="05020102010507070707" pitchFamily="18" charset="2"/>
              <a:buNone/>
            </a:pPr>
            <a:r>
              <a:rPr lang="tr-TR" altLang="en-US" smtClean="0">
                <a:solidFill>
                  <a:schemeClr val="bg1"/>
                </a:solidFill>
              </a:rPr>
              <a:t>5.7. Koruyucu eldivenler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30357</TotalTime>
  <Words>3439</Words>
  <Application>Microsoft Office PowerPoint</Application>
  <PresentationFormat>A4 Kağıt (210x297 mm)</PresentationFormat>
  <Paragraphs>629</Paragraphs>
  <Slides>77</Slides>
  <Notes>6</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77</vt:i4>
      </vt:variant>
    </vt:vector>
  </HeadingPairs>
  <TitlesOfParts>
    <vt:vector size="90" baseType="lpstr">
      <vt:lpstr>Arial</vt:lpstr>
      <vt:lpstr>Lucida Sans</vt:lpstr>
      <vt:lpstr>Book Antiqua</vt:lpstr>
      <vt:lpstr>Wingdings 2</vt:lpstr>
      <vt:lpstr>Wingdings</vt:lpstr>
      <vt:lpstr>Wingdings 3</vt:lpstr>
      <vt:lpstr>Times New Roman</vt:lpstr>
      <vt:lpstr>Palatino Linotype</vt:lpstr>
      <vt:lpstr>Verdana</vt:lpstr>
      <vt:lpstr>Calibri</vt:lpstr>
      <vt:lpstr>Andalus</vt:lpstr>
      <vt:lpstr>Arial Tur</vt:lpstr>
      <vt:lpstr>Güven</vt:lpstr>
      <vt:lpstr>KİŞİSEL KORUYUCU DONANIM - İŞ ELDİVENLERİ </vt:lpstr>
      <vt:lpstr>  Hedefler   </vt:lpstr>
      <vt:lpstr>PowerPoint Sunusu</vt:lpstr>
      <vt:lpstr>PowerPoint Sunusu</vt:lpstr>
      <vt:lpstr>PowerPoint Sunusu</vt:lpstr>
      <vt:lpstr>PowerPoint Sunusu</vt:lpstr>
      <vt:lpstr>PowerPoint Sunusu</vt:lpstr>
      <vt:lpstr>PowerPoint Sunusu</vt:lpstr>
      <vt:lpstr>PowerPoint Sunusu</vt:lpstr>
      <vt:lpstr>Hangi standartlar sorusu…</vt:lpstr>
      <vt:lpstr>DOĞRU ELDİVENLERİ KULLANMAK!!! ÖNEMLİDİR…</vt:lpstr>
      <vt:lpstr>KORUMA KATEGORİLERİ</vt:lpstr>
      <vt:lpstr>KORUMA SEGMENTİ</vt:lpstr>
      <vt:lpstr>KORUMA SEGMENTİ NEDİR?</vt:lpstr>
      <vt:lpstr>KORUMA SEGMENTİNİ BELİRLEDİKTEN SONRA…</vt:lpstr>
      <vt:lpstr>DAHA ÖNCE ELDİVEN SEÇİMİ YAPMAK ZORUNDA KALDINIZ MI? </vt:lpstr>
      <vt:lpstr>GEÇERLİ STANDARTLAR</vt:lpstr>
      <vt:lpstr>Standartlardan bazıları;</vt:lpstr>
      <vt:lpstr>PowerPoint Sunusu</vt:lpstr>
      <vt:lpstr>EN 420 Gereksinimler </vt:lpstr>
      <vt:lpstr>EN 420 Gereksinimler</vt:lpstr>
      <vt:lpstr>EN 420 Gereksinimler</vt:lpstr>
      <vt:lpstr>EN 420 Gereksinimler</vt:lpstr>
      <vt:lpstr>EN 420 Gereksinimler</vt:lpstr>
      <vt:lpstr>EN388 – MEKANİK KORUMA </vt:lpstr>
      <vt:lpstr>EN388 – MEKANİK KORUMA</vt:lpstr>
      <vt:lpstr>PowerPoint Sunusu</vt:lpstr>
      <vt:lpstr>EN374 ve AQL KAVRAMI Minimum sıvı geçirmez kısım</vt:lpstr>
      <vt:lpstr>EN374 – KİMYASAL KORUMA VE MİKROORGANİZMALAR  </vt:lpstr>
      <vt:lpstr>EN407 – ISI KORUMASI </vt:lpstr>
      <vt:lpstr>EN407 – ISI KORUMASI</vt:lpstr>
      <vt:lpstr>EN407 – ISI KORUMASI</vt:lpstr>
      <vt:lpstr>EN407 – ISI KORUMASI</vt:lpstr>
      <vt:lpstr> EN511 - SOĞUĞA KARŞI KORUMA </vt:lpstr>
      <vt:lpstr>EN511 - SOĞUĞA KARŞI KORUMA</vt:lpstr>
      <vt:lpstr>EN511 - SOĞUĞA KARŞI KORUMA</vt:lpstr>
      <vt:lpstr>EN421 – RADYOAKTİF KİRLENME + İYONİZE RADYASYON </vt:lpstr>
      <vt:lpstr>EN421 – RADYOAKTİF KİRLENME + İYONİZE RADYASYON </vt:lpstr>
      <vt:lpstr>EN 659 STANDARDI</vt:lpstr>
      <vt:lpstr>EN 60903 STANDARDI</vt:lpstr>
      <vt:lpstr>EN 60903 STANDARDI</vt:lpstr>
      <vt:lpstr>ELDİVEN SEÇİMLERİ</vt:lpstr>
      <vt:lpstr>EN 60903 STANDARDI ve işaretlemeleri</vt:lpstr>
      <vt:lpstr>EN 381-7 Standardı</vt:lpstr>
      <vt:lpstr>EN-KILAVUZU: 3 RİSK GRUBUNUN ACIKLANMASI</vt:lpstr>
      <vt:lpstr>KATEGORİ I: BASİT KULLANIMLAR İCİN ELDİVENLER - YALNIZCA MİNİMUM SEVİYEDE RİSK TAŞIYAN İŞLERDE</vt:lpstr>
      <vt:lpstr>KATEGORİ II: ORTA SEVİYEDE KULLANIMLAR İCİN ELDİVENLER - ORTA SEVİYEDE RİSK TAŞIYAN İŞLERDE</vt:lpstr>
      <vt:lpstr>KATEGORİ III: KOMPLEKS TASARIMLI ELDİVENLER - GERİ DÖNÜŞÜ OLMAYAN VEYA ÖLÜMCÜL RİSK TAŞIYAN İŞLERDE</vt:lpstr>
      <vt:lpstr>ELDİVENLERİ TANIMAK GEREKİR!!!</vt:lpstr>
      <vt:lpstr>MEKANİK İŞLERDE EKSTRA KORUMA ÖNLEMLERİ…</vt:lpstr>
      <vt:lpstr>KİMYASAL VE SIVI KORUMA ÖNLEMLERİ, DİĞER KORUMA TÜRLERİ</vt:lpstr>
      <vt:lpstr>ELDİVENİ KULLANACAK PERSONELLERE GÖRE SEÇİM</vt:lpstr>
      <vt:lpstr>EBATLAR İLE İLGİLİ GÖRSEL…</vt:lpstr>
      <vt:lpstr>PowerPoint Sunusu</vt:lpstr>
      <vt:lpstr>PowerPoint Sunusu</vt:lpstr>
      <vt:lpstr>ELDİVEN TÜRLERİ VE KULLANIM ALANLARI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Firmalar..</vt:lpstr>
      <vt:lpstr>PowerPoint Sunusu</vt:lpstr>
      <vt:lpstr>Kaynaklar </vt:lpstr>
      <vt:lpstr>Teşekkürler..</vt:lpstr>
    </vt:vector>
  </TitlesOfParts>
  <Company>KOC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 Overview</dc:title>
  <dc:creator>Şilan Karasaç (Opet)</dc:creator>
  <cp:lastModifiedBy>BY</cp:lastModifiedBy>
  <cp:revision>1574</cp:revision>
  <dcterms:created xsi:type="dcterms:W3CDTF">2007-02-12T13:00:26Z</dcterms:created>
  <dcterms:modified xsi:type="dcterms:W3CDTF">2015-01-26T21:58:10Z</dcterms:modified>
</cp:coreProperties>
</file>