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71" r:id="rId17"/>
    <p:sldId id="273" r:id="rId18"/>
    <p:sldId id="274" r:id="rId19"/>
    <p:sldId id="275" r:id="rId20"/>
    <p:sldId id="276" r:id="rId21"/>
    <p:sldId id="277" r:id="rId22"/>
    <p:sldId id="278" r:id="rId23"/>
    <p:sldId id="279" r:id="rId24"/>
    <p:sldId id="280" r:id="rId25"/>
    <p:sldId id="281" r:id="rId26"/>
    <p:sldId id="291" r:id="rId27"/>
    <p:sldId id="293" r:id="rId28"/>
    <p:sldId id="294" r:id="rId29"/>
    <p:sldId id="295" r:id="rId30"/>
    <p:sldId id="296" r:id="rId31"/>
    <p:sldId id="297" r:id="rId32"/>
    <p:sldId id="298" r:id="rId33"/>
    <p:sldId id="301" r:id="rId34"/>
    <p:sldId id="299" r:id="rId35"/>
    <p:sldId id="300" r:id="rId36"/>
    <p:sldId id="282" r:id="rId37"/>
    <p:sldId id="283" r:id="rId38"/>
    <p:sldId id="284" r:id="rId39"/>
    <p:sldId id="285" r:id="rId40"/>
    <p:sldId id="286" r:id="rId41"/>
    <p:sldId id="287" r:id="rId42"/>
    <p:sldId id="288" r:id="rId43"/>
    <p:sldId id="289" r:id="rId44"/>
    <p:sldId id="290" r:id="rId45"/>
    <p:sldId id="292"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50"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D5BB5-C11E-448E-A3F7-DC57C91A47DA}" type="datetimeFigureOut">
              <a:rPr lang="tr-TR" smtClean="0"/>
              <a:t>28.3.2014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5D85A-6620-49B4-9A5A-9A99B70E2800}" type="slidenum">
              <a:rPr lang="tr-TR" smtClean="0"/>
              <a:t>‹#›</a:t>
            </a:fld>
            <a:endParaRPr lang="tr-TR"/>
          </a:p>
        </p:txBody>
      </p:sp>
    </p:spTree>
    <p:extLst>
      <p:ext uri="{BB962C8B-B14F-4D97-AF65-F5344CB8AC3E}">
        <p14:creationId xmlns:p14="http://schemas.microsoft.com/office/powerpoint/2010/main" val="347969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6</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15</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16</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17</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18</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19</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20</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21</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22</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23</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24</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7</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25</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26</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27</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28</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29</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30</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31</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32</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34</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35</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8</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36</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37</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38</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39</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40</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41</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42</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43</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44</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45</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9</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10</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11</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12</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13</a:t>
            </a:fld>
            <a:endParaRPr lang="tr-TR"/>
          </a:p>
        </p:txBody>
      </p:sp>
    </p:spTree>
    <p:extLst>
      <p:ext uri="{BB962C8B-B14F-4D97-AF65-F5344CB8AC3E}">
        <p14:creationId xmlns:p14="http://schemas.microsoft.com/office/powerpoint/2010/main" val="282097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55D85A-6620-49B4-9A5A-9A99B70E2800}" type="slidenum">
              <a:rPr lang="tr-TR" smtClean="0"/>
              <a:t>14</a:t>
            </a:fld>
            <a:endParaRPr lang="tr-TR"/>
          </a:p>
        </p:txBody>
      </p:sp>
    </p:spTree>
    <p:extLst>
      <p:ext uri="{BB962C8B-B14F-4D97-AF65-F5344CB8AC3E}">
        <p14:creationId xmlns:p14="http://schemas.microsoft.com/office/powerpoint/2010/main" val="2820972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t>28.3.2014</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28.3.2014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28.3.2014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28.3.2014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28.3.2014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28.3.2014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28.3.2014</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A23720DD-5B6D-40BF-8493-A6B52D484E6B}" type="datetimeFigureOut">
              <a:rPr lang="tr-TR" smtClean="0"/>
              <a:t>28.3.2014</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23720DD-5B6D-40BF-8493-A6B52D484E6B}" type="datetimeFigureOut">
              <a:rPr lang="tr-TR" smtClean="0"/>
              <a:t>28.3.2014</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A23720DD-5B6D-40BF-8493-A6B52D484E6B}" type="datetimeFigureOut">
              <a:rPr lang="tr-TR" smtClean="0"/>
              <a:t>28.3.2014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t>28.3.2014</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t>28.3.2014</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SXP\Desktop\thermal_comfort_office_enviro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7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0" y="3350602"/>
            <a:ext cx="4716016" cy="1446550"/>
          </a:xfrm>
          <a:prstGeom prst="rect">
            <a:avLst/>
          </a:prstGeom>
          <a:noFill/>
        </p:spPr>
        <p:txBody>
          <a:bodyPr wrap="square" rtlCol="0">
            <a:spAutoFit/>
          </a:bodyPr>
          <a:lstStyle/>
          <a:p>
            <a:pPr algn="ctr"/>
            <a:r>
              <a:rPr lang="tr-TR" sz="4400" b="1" dirty="0" smtClean="0">
                <a:solidFill>
                  <a:schemeClr val="bg1"/>
                </a:solidFill>
              </a:rPr>
              <a:t>TERMAL KONFOR ŞARTLARI</a:t>
            </a:r>
            <a:endParaRPr lang="tr-TR" sz="4400" b="1" dirty="0">
              <a:solidFill>
                <a:schemeClr val="bg1"/>
              </a:solidFill>
            </a:endParaRPr>
          </a:p>
        </p:txBody>
      </p:sp>
      <p:sp>
        <p:nvSpPr>
          <p:cNvPr id="5" name="Metin kutusu 4"/>
          <p:cNvSpPr txBox="1"/>
          <p:nvPr/>
        </p:nvSpPr>
        <p:spPr>
          <a:xfrm>
            <a:off x="6876256" y="4086364"/>
            <a:ext cx="1944216" cy="738664"/>
          </a:xfrm>
          <a:prstGeom prst="rect">
            <a:avLst/>
          </a:prstGeom>
          <a:noFill/>
        </p:spPr>
        <p:txBody>
          <a:bodyPr wrap="square" rtlCol="0">
            <a:spAutoFit/>
          </a:bodyPr>
          <a:lstStyle/>
          <a:p>
            <a:r>
              <a:rPr lang="tr-TR" sz="1400" dirty="0" smtClean="0">
                <a:solidFill>
                  <a:schemeClr val="bg1"/>
                </a:solidFill>
              </a:rPr>
              <a:t>Cansu TIRAK</a:t>
            </a:r>
          </a:p>
          <a:p>
            <a:r>
              <a:rPr lang="tr-TR" sz="1400" dirty="0" smtClean="0">
                <a:solidFill>
                  <a:schemeClr val="bg1"/>
                </a:solidFill>
              </a:rPr>
              <a:t>Mert TIRAK</a:t>
            </a:r>
          </a:p>
          <a:p>
            <a:r>
              <a:rPr lang="tr-TR" sz="1400" dirty="0" smtClean="0">
                <a:solidFill>
                  <a:schemeClr val="bg1"/>
                </a:solidFill>
              </a:rPr>
              <a:t>Murat TÜRKYILMAZ</a:t>
            </a:r>
            <a:endParaRPr lang="tr-TR" sz="1400" dirty="0">
              <a:solidFill>
                <a:schemeClr val="bg1"/>
              </a:solidFill>
            </a:endParaRPr>
          </a:p>
        </p:txBody>
      </p:sp>
    </p:spTree>
    <p:extLst>
      <p:ext uri="{BB962C8B-B14F-4D97-AF65-F5344CB8AC3E}">
        <p14:creationId xmlns:p14="http://schemas.microsoft.com/office/powerpoint/2010/main" val="607720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94636" y="1844824"/>
            <a:ext cx="9253536" cy="4237931"/>
          </a:xfrm>
        </p:spPr>
        <p:txBody>
          <a:bodyPr>
            <a:normAutofit fontScale="92500" lnSpcReduction="10000"/>
          </a:bodyPr>
          <a:lstStyle/>
          <a:p>
            <a:r>
              <a:rPr lang="tr-TR" sz="2400" dirty="0" smtClean="0">
                <a:solidFill>
                  <a:srgbClr val="000000"/>
                </a:solidFill>
                <a:cs typeface="Tahoma" pitchFamily="34" charset="0"/>
              </a:rPr>
              <a:t>    </a:t>
            </a:r>
            <a:r>
              <a:rPr lang="tr-TR" sz="2400" b="1" dirty="0"/>
              <a:t>Kapalı işyerlerindeki sıcaklık </a:t>
            </a:r>
            <a:r>
              <a:rPr lang="tr-TR" sz="2400" b="1" dirty="0" smtClean="0"/>
              <a:t>derecesinin</a:t>
            </a:r>
            <a:r>
              <a:rPr lang="tr-TR" sz="2400" b="1" dirty="0"/>
              <a:t>, yapılan işin niteliğine uygun olmakla beraber ılımlı bulunması esastır. Bu itibarla, yazın sıcaklığın dayanılmayacak bir dereceye çıkmaması için işyerlerinde serinletici tedbirler alınacak, kışın da işçilerin ihtiyaç duydukları en az sıcaklığın sağlanması için, işyerleri zararlı gazlar çıkararak havayı bozmayacak şekilde ısıtılacaktır.</a:t>
            </a:r>
          </a:p>
          <a:p>
            <a:r>
              <a:rPr lang="tr-TR" sz="2400" b="1" dirty="0"/>
              <a:t>İşyerlerinde sıcaklık derecesi 15 </a:t>
            </a:r>
            <a:r>
              <a:rPr lang="tr-TR" sz="2400" b="1" dirty="0" err="1"/>
              <a:t>santigrad</a:t>
            </a:r>
            <a:r>
              <a:rPr lang="tr-TR" sz="2400" b="1" dirty="0"/>
              <a:t> dereceden az ve 30 </a:t>
            </a:r>
            <a:r>
              <a:rPr lang="tr-TR" sz="2400" b="1" dirty="0" err="1"/>
              <a:t>santigrad</a:t>
            </a:r>
            <a:r>
              <a:rPr lang="tr-TR" sz="2400" b="1" dirty="0"/>
              <a:t> dereceden yüksek olmayacaktır</a:t>
            </a:r>
            <a:r>
              <a:rPr lang="tr-TR" sz="2400" b="1" dirty="0" smtClean="0"/>
              <a:t>.</a:t>
            </a:r>
          </a:p>
          <a:p>
            <a:r>
              <a:rPr lang="tr-TR" sz="2400" b="1" dirty="0"/>
              <a:t>Parlayıcı, patlayıcı, tehlikeli ve zararlı maddelerin bulunduğu yerlerde bu maddeleri veya bunların buhar ve gazlarını tutuşturabilecek sıcaklık derecesine yükselen veya kıvılcım ya da çıplak alev çıkaran ısıtma sistemi kullanılmayacaktır.</a:t>
            </a:r>
          </a:p>
          <a:p>
            <a:endParaRPr lang="tr-TR" sz="2400" b="1" dirty="0"/>
          </a:p>
          <a:p>
            <a:pPr marL="109728" indent="0">
              <a:buClr>
                <a:schemeClr val="hlink"/>
              </a:buClr>
              <a:buNone/>
            </a:pPr>
            <a:endParaRPr lang="tr-TR" sz="2400" dirty="0" smtClean="0">
              <a:solidFill>
                <a:srgbClr val="000000"/>
              </a:solidFill>
              <a:cs typeface="Tahoma" pitchFamily="34" charset="0"/>
            </a:endParaRPr>
          </a:p>
          <a:p>
            <a:pPr marL="566928" indent="-457200">
              <a:buClr>
                <a:schemeClr val="hlink"/>
              </a:buClr>
              <a:buFont typeface="+mj-lt"/>
              <a:buAutoNum type="arabicPeriod"/>
            </a:pPr>
            <a:endParaRPr lang="tr-TR" sz="2400" dirty="0" smtClean="0">
              <a:solidFill>
                <a:srgbClr val="000000"/>
              </a:solidFill>
              <a:cs typeface="Tahoma" pitchFamily="34" charset="0"/>
            </a:endParaRPr>
          </a:p>
          <a:p>
            <a:pPr marL="109728" indent="0">
              <a:buNone/>
            </a:pPr>
            <a:endParaRPr lang="tr-TR" sz="24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1-HAVA SICAKLIĞI</a:t>
            </a:r>
            <a:endParaRPr lang="tr-TR" b="1" dirty="0">
              <a:solidFill>
                <a:srgbClr val="0070C0"/>
              </a:solidFill>
            </a:endParaRPr>
          </a:p>
        </p:txBody>
      </p:sp>
    </p:spTree>
    <p:extLst>
      <p:ext uri="{BB962C8B-B14F-4D97-AF65-F5344CB8AC3E}">
        <p14:creationId xmlns:p14="http://schemas.microsoft.com/office/powerpoint/2010/main" val="1575996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94636" y="1844824"/>
            <a:ext cx="9253536" cy="4237931"/>
          </a:xfrm>
        </p:spPr>
        <p:txBody>
          <a:bodyPr>
            <a:normAutofit fontScale="92500" lnSpcReduction="20000"/>
          </a:bodyPr>
          <a:lstStyle/>
          <a:p>
            <a:pPr marL="0" indent="-457200">
              <a:spcBef>
                <a:spcPts val="0"/>
              </a:spcBef>
              <a:buNone/>
              <a:defRPr/>
            </a:pPr>
            <a:r>
              <a:rPr lang="tr-TR" sz="2400" dirty="0" smtClean="0">
                <a:solidFill>
                  <a:srgbClr val="0033CC"/>
                </a:solidFill>
                <a:latin typeface="Trebuchet MS" pitchFamily="34" charset="0"/>
                <a:cs typeface="Tahoma" pitchFamily="34" charset="0"/>
              </a:rPr>
              <a:t>               Yüksek </a:t>
            </a:r>
            <a:r>
              <a:rPr lang="tr-TR" sz="2400" dirty="0">
                <a:solidFill>
                  <a:srgbClr val="0033CC"/>
                </a:solidFill>
                <a:latin typeface="Trebuchet MS" pitchFamily="34" charset="0"/>
                <a:cs typeface="Tahoma" pitchFamily="34" charset="0"/>
              </a:rPr>
              <a:t>sıcaklığın sebep olduğu rahatsızlıklar:</a:t>
            </a:r>
          </a:p>
          <a:p>
            <a:pPr marL="0" indent="-457200">
              <a:spcBef>
                <a:spcPts val="0"/>
              </a:spcBef>
              <a:buNone/>
              <a:defRPr/>
            </a:pPr>
            <a:endParaRPr lang="tr-TR" sz="2400" dirty="0">
              <a:solidFill>
                <a:srgbClr val="000000"/>
              </a:solidFill>
              <a:latin typeface="Trebuchet MS" pitchFamily="34" charset="0"/>
              <a:cs typeface="Tahoma" pitchFamily="34" charset="0"/>
            </a:endParaRPr>
          </a:p>
          <a:p>
            <a:pPr marL="457200" indent="-457200">
              <a:spcBef>
                <a:spcPts val="0"/>
              </a:spcBef>
              <a:buClr>
                <a:srgbClr val="0033CC"/>
              </a:buClr>
              <a:defRPr/>
            </a:pPr>
            <a:r>
              <a:rPr lang="tr-TR" sz="2400" dirty="0">
                <a:solidFill>
                  <a:srgbClr val="000000"/>
                </a:solidFill>
                <a:latin typeface="Trebuchet MS" pitchFamily="34" charset="0"/>
                <a:cs typeface="Tahoma" pitchFamily="34" charset="0"/>
              </a:rPr>
              <a:t>Vücut ısının 41 </a:t>
            </a:r>
            <a:r>
              <a:rPr lang="tr-TR" sz="2400" baseline="30000" dirty="0">
                <a:solidFill>
                  <a:srgbClr val="000000"/>
                </a:solidFill>
                <a:latin typeface="Trebuchet MS" pitchFamily="34" charset="0"/>
                <a:cs typeface="Tahoma" pitchFamily="34" charset="0"/>
              </a:rPr>
              <a:t>0</a:t>
            </a:r>
            <a:r>
              <a:rPr lang="tr-TR" sz="2400" dirty="0">
                <a:solidFill>
                  <a:srgbClr val="000000"/>
                </a:solidFill>
                <a:latin typeface="Trebuchet MS" pitchFamily="34" charset="0"/>
                <a:cs typeface="Tahoma" pitchFamily="34" charset="0"/>
              </a:rPr>
              <a:t>C’ye kadar ulaşması sonucu, </a:t>
            </a:r>
            <a:r>
              <a:rPr lang="tr-TR" sz="2400" dirty="0">
                <a:solidFill>
                  <a:srgbClr val="0033CC"/>
                </a:solidFill>
                <a:latin typeface="Trebuchet MS" pitchFamily="34" charset="0"/>
                <a:cs typeface="Tahoma" pitchFamily="34" charset="0"/>
              </a:rPr>
              <a:t>ısı çarpması </a:t>
            </a:r>
            <a:r>
              <a:rPr lang="tr-TR" sz="2400" dirty="0">
                <a:solidFill>
                  <a:srgbClr val="000000"/>
                </a:solidFill>
                <a:latin typeface="Trebuchet MS" pitchFamily="34" charset="0"/>
                <a:cs typeface="Tahoma" pitchFamily="34" charset="0"/>
              </a:rPr>
              <a:t>olur.</a:t>
            </a:r>
          </a:p>
          <a:p>
            <a:pPr marL="457200" indent="-457200">
              <a:spcBef>
                <a:spcPts val="0"/>
              </a:spcBef>
              <a:buClr>
                <a:srgbClr val="0033CC"/>
              </a:buClr>
              <a:buNone/>
              <a:defRPr/>
            </a:pPr>
            <a:endParaRPr lang="tr-TR" sz="2400" dirty="0">
              <a:solidFill>
                <a:srgbClr val="000000"/>
              </a:solidFill>
              <a:latin typeface="Trebuchet MS" pitchFamily="34" charset="0"/>
              <a:cs typeface="Tahoma" pitchFamily="34" charset="0"/>
            </a:endParaRPr>
          </a:p>
          <a:p>
            <a:pPr marL="457200" indent="-457200">
              <a:spcBef>
                <a:spcPts val="0"/>
              </a:spcBef>
              <a:buClr>
                <a:srgbClr val="0033CC"/>
              </a:buClr>
              <a:defRPr/>
            </a:pPr>
            <a:r>
              <a:rPr lang="tr-TR" sz="2400" dirty="0">
                <a:solidFill>
                  <a:srgbClr val="000000"/>
                </a:solidFill>
                <a:latin typeface="Trebuchet MS" pitchFamily="34" charset="0"/>
                <a:cs typeface="Tahoma" pitchFamily="34" charset="0"/>
              </a:rPr>
              <a:t>Aşırı terleme nedeni ile kaslarda ani kasılmalar şeklinde </a:t>
            </a:r>
            <a:r>
              <a:rPr lang="tr-TR" sz="2400" dirty="0">
                <a:solidFill>
                  <a:srgbClr val="0033CC"/>
                </a:solidFill>
                <a:latin typeface="Trebuchet MS" pitchFamily="34" charset="0"/>
                <a:cs typeface="Tahoma" pitchFamily="34" charset="0"/>
              </a:rPr>
              <a:t>ısı krampları </a:t>
            </a:r>
            <a:r>
              <a:rPr lang="tr-TR" sz="2400" dirty="0">
                <a:solidFill>
                  <a:srgbClr val="000000"/>
                </a:solidFill>
                <a:latin typeface="Trebuchet MS" pitchFamily="34" charset="0"/>
                <a:cs typeface="Tahoma" pitchFamily="34" charset="0"/>
              </a:rPr>
              <a:t>olabilir.</a:t>
            </a:r>
          </a:p>
          <a:p>
            <a:pPr marL="457200" indent="-457200">
              <a:spcBef>
                <a:spcPts val="0"/>
              </a:spcBef>
              <a:buClr>
                <a:srgbClr val="0033CC"/>
              </a:buClr>
              <a:buNone/>
              <a:defRPr/>
            </a:pPr>
            <a:endParaRPr lang="tr-TR" sz="2400" dirty="0">
              <a:solidFill>
                <a:srgbClr val="000000"/>
              </a:solidFill>
              <a:latin typeface="Trebuchet MS" pitchFamily="34" charset="0"/>
              <a:cs typeface="Tahoma" pitchFamily="34" charset="0"/>
            </a:endParaRPr>
          </a:p>
          <a:p>
            <a:pPr marL="457200" indent="-457200">
              <a:spcBef>
                <a:spcPts val="0"/>
              </a:spcBef>
              <a:buClr>
                <a:srgbClr val="0033CC"/>
              </a:buClr>
              <a:defRPr/>
            </a:pPr>
            <a:r>
              <a:rPr lang="tr-TR" sz="2400" dirty="0">
                <a:solidFill>
                  <a:srgbClr val="000000"/>
                </a:solidFill>
                <a:latin typeface="Trebuchet MS" pitchFamily="34" charset="0"/>
                <a:cs typeface="Tahoma" pitchFamily="34" charset="0"/>
              </a:rPr>
              <a:t>Aşırı yükleme sonucu tansiyon düşüklüğüne, baş dönmesine yol açan </a:t>
            </a:r>
            <a:r>
              <a:rPr lang="tr-TR" sz="2400" dirty="0">
                <a:solidFill>
                  <a:srgbClr val="0033CC"/>
                </a:solidFill>
                <a:latin typeface="Trebuchet MS" pitchFamily="34" charset="0"/>
                <a:cs typeface="Tahoma" pitchFamily="34" charset="0"/>
              </a:rPr>
              <a:t>ısı yorgunlukları </a:t>
            </a:r>
            <a:r>
              <a:rPr lang="tr-TR" sz="2400" dirty="0">
                <a:solidFill>
                  <a:srgbClr val="000000"/>
                </a:solidFill>
                <a:latin typeface="Trebuchet MS" pitchFamily="34" charset="0"/>
                <a:cs typeface="Tahoma" pitchFamily="34" charset="0"/>
              </a:rPr>
              <a:t>olabilir</a:t>
            </a:r>
            <a:r>
              <a:rPr lang="tr-TR" sz="2400" dirty="0" smtClean="0">
                <a:solidFill>
                  <a:srgbClr val="000000"/>
                </a:solidFill>
                <a:latin typeface="Trebuchet MS" pitchFamily="34" charset="0"/>
                <a:cs typeface="Tahoma" pitchFamily="34" charset="0"/>
              </a:rPr>
              <a:t>.</a:t>
            </a:r>
          </a:p>
          <a:p>
            <a:pPr marL="457200" indent="-457200">
              <a:spcBef>
                <a:spcPct val="0"/>
              </a:spcBef>
              <a:buClr>
                <a:srgbClr val="0033CC"/>
              </a:buClr>
            </a:pPr>
            <a:r>
              <a:rPr lang="tr-TR" sz="2400" dirty="0">
                <a:solidFill>
                  <a:srgbClr val="000000"/>
                </a:solidFill>
                <a:latin typeface="Trebuchet MS" pitchFamily="34" charset="0"/>
                <a:cs typeface="Tahoma" pitchFamily="34" charset="0"/>
              </a:rPr>
              <a:t>Ayrıca yüksek sıcaklık; </a:t>
            </a:r>
          </a:p>
          <a:p>
            <a:pPr marL="857250" lvl="1" indent="-457200">
              <a:spcBef>
                <a:spcPct val="0"/>
              </a:spcBef>
              <a:buClr>
                <a:srgbClr val="0033CC"/>
              </a:buClr>
            </a:pPr>
            <a:r>
              <a:rPr lang="tr-TR" sz="2400" dirty="0">
                <a:latin typeface="Trebuchet MS" pitchFamily="34" charset="0"/>
                <a:cs typeface="Tahoma" pitchFamily="34" charset="0"/>
              </a:rPr>
              <a:t>Kaşıntılı kırmızı lekeler şeklinde deri bozukluklarına, </a:t>
            </a:r>
          </a:p>
          <a:p>
            <a:pPr marL="857250" lvl="1" indent="-457200">
              <a:spcBef>
                <a:spcPct val="0"/>
              </a:spcBef>
              <a:buClr>
                <a:srgbClr val="0033CC"/>
              </a:buClr>
            </a:pPr>
            <a:r>
              <a:rPr lang="tr-TR" sz="2400" dirty="0">
                <a:latin typeface="Trebuchet MS" pitchFamily="34" charset="0"/>
                <a:cs typeface="Tahoma" pitchFamily="34" charset="0"/>
              </a:rPr>
              <a:t>Moral bozukluklarına, </a:t>
            </a:r>
          </a:p>
          <a:p>
            <a:pPr marL="857250" lvl="1" indent="-457200">
              <a:spcBef>
                <a:spcPct val="0"/>
              </a:spcBef>
              <a:buClr>
                <a:srgbClr val="0033CC"/>
              </a:buClr>
            </a:pPr>
            <a:r>
              <a:rPr lang="tr-TR" sz="2400" dirty="0">
                <a:latin typeface="Trebuchet MS" pitchFamily="34" charset="0"/>
                <a:cs typeface="Tahoma" pitchFamily="34" charset="0"/>
              </a:rPr>
              <a:t>Konsantrasyon bozukluklarına ve </a:t>
            </a:r>
          </a:p>
          <a:p>
            <a:pPr marL="857250" lvl="1" indent="-457200">
              <a:spcBef>
                <a:spcPct val="0"/>
              </a:spcBef>
              <a:buClr>
                <a:srgbClr val="0033CC"/>
              </a:buClr>
            </a:pPr>
            <a:r>
              <a:rPr lang="tr-TR" sz="2400" dirty="0">
                <a:latin typeface="Trebuchet MS" pitchFamily="34" charset="0"/>
                <a:cs typeface="Tahoma" pitchFamily="34" charset="0"/>
              </a:rPr>
              <a:t>Aşırı duyarlılık ile endişeye sebep </a:t>
            </a:r>
            <a:r>
              <a:rPr lang="tr-TR" sz="2400" dirty="0">
                <a:solidFill>
                  <a:srgbClr val="000000"/>
                </a:solidFill>
                <a:latin typeface="Trebuchet MS" pitchFamily="34" charset="0"/>
                <a:cs typeface="Tahoma" pitchFamily="34" charset="0"/>
              </a:rPr>
              <a:t>olabilir.</a:t>
            </a:r>
          </a:p>
          <a:p>
            <a:pPr marL="457200" indent="-457200">
              <a:spcBef>
                <a:spcPts val="0"/>
              </a:spcBef>
              <a:buClr>
                <a:srgbClr val="0033CC"/>
              </a:buClr>
              <a:defRPr/>
            </a:pPr>
            <a:endParaRPr lang="tr-TR" sz="2400" dirty="0">
              <a:solidFill>
                <a:srgbClr val="000000"/>
              </a:solidFill>
              <a:latin typeface="Trebuchet MS" pitchFamily="34" charset="0"/>
              <a:cs typeface="Tahoma" pitchFamily="34" charset="0"/>
            </a:endParaRPr>
          </a:p>
          <a:p>
            <a:pPr marL="109728" indent="0">
              <a:buClr>
                <a:schemeClr val="hlink"/>
              </a:buClr>
              <a:buNone/>
            </a:pPr>
            <a:endParaRPr lang="tr-TR" sz="2400" dirty="0" smtClean="0">
              <a:solidFill>
                <a:srgbClr val="000000"/>
              </a:solidFill>
              <a:cs typeface="Tahoma" pitchFamily="34" charset="0"/>
            </a:endParaRPr>
          </a:p>
          <a:p>
            <a:pPr marL="566928" indent="-457200">
              <a:buClr>
                <a:schemeClr val="hlink"/>
              </a:buClr>
              <a:buFont typeface="+mj-lt"/>
              <a:buAutoNum type="arabicPeriod"/>
            </a:pPr>
            <a:endParaRPr lang="tr-TR" sz="2400" dirty="0" smtClean="0">
              <a:solidFill>
                <a:srgbClr val="000000"/>
              </a:solidFill>
              <a:cs typeface="Tahoma" pitchFamily="34" charset="0"/>
            </a:endParaRPr>
          </a:p>
          <a:p>
            <a:pPr marL="109728" indent="0">
              <a:buNone/>
            </a:pPr>
            <a:endParaRPr lang="tr-TR" sz="24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1-HAVA SICAKLIĞI</a:t>
            </a:r>
            <a:endParaRPr lang="tr-TR" b="1" dirty="0">
              <a:solidFill>
                <a:srgbClr val="0070C0"/>
              </a:solidFill>
            </a:endParaRPr>
          </a:p>
        </p:txBody>
      </p:sp>
    </p:spTree>
    <p:extLst>
      <p:ext uri="{BB962C8B-B14F-4D97-AF65-F5344CB8AC3E}">
        <p14:creationId xmlns:p14="http://schemas.microsoft.com/office/powerpoint/2010/main" val="1204570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94636" y="1844824"/>
            <a:ext cx="9253536" cy="4237931"/>
          </a:xfrm>
        </p:spPr>
        <p:txBody>
          <a:bodyPr>
            <a:normAutofit/>
          </a:bodyPr>
          <a:lstStyle/>
          <a:p>
            <a:pPr marL="0" indent="0">
              <a:spcBef>
                <a:spcPct val="0"/>
              </a:spcBef>
              <a:buClr>
                <a:srgbClr val="0033CC"/>
              </a:buClr>
              <a:buNone/>
            </a:pPr>
            <a:r>
              <a:rPr lang="tr-TR" sz="2400" b="1" dirty="0" smtClean="0">
                <a:solidFill>
                  <a:srgbClr val="000000"/>
                </a:solidFill>
                <a:latin typeface="Trebuchet MS" pitchFamily="34" charset="0"/>
                <a:cs typeface="Tahoma" pitchFamily="34" charset="0"/>
              </a:rPr>
              <a:t>         </a:t>
            </a:r>
            <a:r>
              <a:rPr lang="tr-TR" sz="2400" b="1" dirty="0" smtClean="0">
                <a:solidFill>
                  <a:srgbClr val="0070C0"/>
                </a:solidFill>
                <a:latin typeface="Trebuchet MS" pitchFamily="34" charset="0"/>
                <a:cs typeface="Tahoma" pitchFamily="34" charset="0"/>
              </a:rPr>
              <a:t>Endüstride </a:t>
            </a:r>
            <a:r>
              <a:rPr lang="tr-TR" sz="2400" b="1" dirty="0">
                <a:solidFill>
                  <a:srgbClr val="0070C0"/>
                </a:solidFill>
                <a:latin typeface="Trebuchet MS" pitchFamily="34" charset="0"/>
                <a:cs typeface="Tahoma" pitchFamily="34" charset="0"/>
              </a:rPr>
              <a:t>düşük ısıya daha az rastlanır.</a:t>
            </a:r>
          </a:p>
          <a:p>
            <a:pPr marL="457200" indent="-457200">
              <a:spcBef>
                <a:spcPct val="0"/>
              </a:spcBef>
              <a:buClr>
                <a:srgbClr val="0033CC"/>
              </a:buClr>
              <a:buNone/>
            </a:pPr>
            <a:endParaRPr lang="tr-TR" sz="2400" dirty="0">
              <a:solidFill>
                <a:srgbClr val="000000"/>
              </a:solidFill>
              <a:latin typeface="Trebuchet MS" pitchFamily="34" charset="0"/>
              <a:cs typeface="Tahoma" pitchFamily="34" charset="0"/>
            </a:endParaRPr>
          </a:p>
          <a:p>
            <a:pPr marL="457200" indent="-457200">
              <a:spcBef>
                <a:spcPct val="0"/>
              </a:spcBef>
              <a:buClr>
                <a:srgbClr val="0033CC"/>
              </a:buClr>
            </a:pPr>
            <a:r>
              <a:rPr lang="tr-TR" sz="2400" dirty="0">
                <a:solidFill>
                  <a:srgbClr val="000000"/>
                </a:solidFill>
                <a:latin typeface="Trebuchet MS" pitchFamily="34" charset="0"/>
                <a:cs typeface="Tahoma" pitchFamily="34" charset="0"/>
              </a:rPr>
              <a:t>Soğuk işyeri ortamları, daha çok soğuk hava depolarında yapılan çalışmalarda ve kışın açıkta yapılan işlerde görülür.</a:t>
            </a:r>
          </a:p>
          <a:p>
            <a:pPr marL="457200" indent="-457200">
              <a:spcBef>
                <a:spcPct val="0"/>
              </a:spcBef>
              <a:buClr>
                <a:srgbClr val="0033CC"/>
              </a:buClr>
              <a:buNone/>
            </a:pPr>
            <a:endParaRPr lang="tr-TR" sz="2400" dirty="0">
              <a:solidFill>
                <a:srgbClr val="000000"/>
              </a:solidFill>
              <a:latin typeface="Trebuchet MS" pitchFamily="34" charset="0"/>
              <a:cs typeface="Tahoma" pitchFamily="34" charset="0"/>
            </a:endParaRPr>
          </a:p>
          <a:p>
            <a:pPr marL="457200" indent="-457200">
              <a:spcBef>
                <a:spcPct val="0"/>
              </a:spcBef>
              <a:buClr>
                <a:srgbClr val="0033CC"/>
              </a:buClr>
            </a:pPr>
            <a:r>
              <a:rPr lang="tr-TR" sz="2400" dirty="0">
                <a:solidFill>
                  <a:srgbClr val="000000"/>
                </a:solidFill>
                <a:latin typeface="Trebuchet MS" pitchFamily="34" charset="0"/>
                <a:cs typeface="Tahoma" pitchFamily="34" charset="0"/>
              </a:rPr>
              <a:t>Düşük sıcaklık, yani soğuk, insan üzerinde olumsuz etkiler yapar. </a:t>
            </a:r>
          </a:p>
          <a:p>
            <a:pPr marL="457200" indent="-457200">
              <a:spcBef>
                <a:spcPct val="0"/>
              </a:spcBef>
              <a:buClr>
                <a:srgbClr val="0033CC"/>
              </a:buClr>
              <a:buNone/>
            </a:pPr>
            <a:endParaRPr lang="tr-TR" sz="2400" dirty="0">
              <a:solidFill>
                <a:srgbClr val="000000"/>
              </a:solidFill>
              <a:latin typeface="Trebuchet MS" pitchFamily="34" charset="0"/>
              <a:cs typeface="Tahoma" pitchFamily="34" charset="0"/>
            </a:endParaRPr>
          </a:p>
          <a:p>
            <a:pPr marL="457200" indent="-457200">
              <a:spcBef>
                <a:spcPct val="0"/>
              </a:spcBef>
              <a:buClr>
                <a:srgbClr val="0033CC"/>
              </a:buClr>
            </a:pPr>
            <a:r>
              <a:rPr lang="tr-TR" sz="2400" dirty="0">
                <a:solidFill>
                  <a:srgbClr val="000000"/>
                </a:solidFill>
                <a:latin typeface="Trebuchet MS" pitchFamily="34" charset="0"/>
                <a:cs typeface="Tahoma" pitchFamily="34" charset="0"/>
              </a:rPr>
              <a:t>Uyuşukluk, uyku hali, organlarda  hissizlik ve donma gibi haller aşırı soğuğun insanlar üzerindeki olumsuz etkileridir.</a:t>
            </a:r>
          </a:p>
          <a:p>
            <a:pPr marL="457200" indent="-457200">
              <a:spcBef>
                <a:spcPts val="0"/>
              </a:spcBef>
              <a:buClr>
                <a:srgbClr val="0033CC"/>
              </a:buClr>
              <a:defRPr/>
            </a:pPr>
            <a:endParaRPr lang="tr-TR" sz="2400" dirty="0">
              <a:solidFill>
                <a:srgbClr val="000000"/>
              </a:solidFill>
              <a:latin typeface="Trebuchet MS" pitchFamily="34" charset="0"/>
              <a:cs typeface="Tahoma" pitchFamily="34" charset="0"/>
            </a:endParaRPr>
          </a:p>
          <a:p>
            <a:pPr marL="109728" indent="0">
              <a:buClr>
                <a:schemeClr val="hlink"/>
              </a:buClr>
              <a:buNone/>
            </a:pPr>
            <a:endParaRPr lang="tr-TR" sz="2400" dirty="0" smtClean="0">
              <a:solidFill>
                <a:srgbClr val="000000"/>
              </a:solidFill>
              <a:cs typeface="Tahoma" pitchFamily="34" charset="0"/>
            </a:endParaRPr>
          </a:p>
          <a:p>
            <a:pPr marL="566928" indent="-457200">
              <a:buClr>
                <a:schemeClr val="hlink"/>
              </a:buClr>
              <a:buFont typeface="+mj-lt"/>
              <a:buAutoNum type="arabicPeriod"/>
            </a:pPr>
            <a:endParaRPr lang="tr-TR" sz="2400" dirty="0" smtClean="0">
              <a:solidFill>
                <a:srgbClr val="000000"/>
              </a:solidFill>
              <a:cs typeface="Tahoma" pitchFamily="34" charset="0"/>
            </a:endParaRPr>
          </a:p>
          <a:p>
            <a:pPr marL="109728" indent="0">
              <a:buNone/>
            </a:pPr>
            <a:endParaRPr lang="tr-TR" sz="24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1-HAVA SICAKLIĞI</a:t>
            </a:r>
            <a:endParaRPr lang="tr-TR" b="1" dirty="0">
              <a:solidFill>
                <a:srgbClr val="0070C0"/>
              </a:solidFill>
            </a:endParaRPr>
          </a:p>
        </p:txBody>
      </p:sp>
    </p:spTree>
    <p:extLst>
      <p:ext uri="{BB962C8B-B14F-4D97-AF65-F5344CB8AC3E}">
        <p14:creationId xmlns:p14="http://schemas.microsoft.com/office/powerpoint/2010/main" val="527681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94636" y="1844824"/>
            <a:ext cx="9253536" cy="4237931"/>
          </a:xfrm>
        </p:spPr>
        <p:txBody>
          <a:bodyPr>
            <a:normAutofit/>
          </a:bodyPr>
          <a:lstStyle/>
          <a:p>
            <a:pPr marL="342900" indent="-342900">
              <a:spcBef>
                <a:spcPct val="0"/>
              </a:spcBef>
              <a:buClr>
                <a:srgbClr val="0033CC"/>
              </a:buClr>
            </a:pPr>
            <a:r>
              <a:rPr lang="tr-TR" sz="2400" dirty="0" smtClean="0">
                <a:solidFill>
                  <a:srgbClr val="000000"/>
                </a:solidFill>
                <a:latin typeface="Trebuchet MS" pitchFamily="34" charset="0"/>
                <a:cs typeface="Tahoma" pitchFamily="34" charset="0"/>
              </a:rPr>
              <a:t>İşyeri </a:t>
            </a:r>
            <a:r>
              <a:rPr lang="tr-TR" sz="2400" dirty="0">
                <a:solidFill>
                  <a:srgbClr val="000000"/>
                </a:solidFill>
                <a:latin typeface="Trebuchet MS" pitchFamily="34" charset="0"/>
                <a:cs typeface="Tahoma" pitchFamily="34" charset="0"/>
              </a:rPr>
              <a:t>ortamlarında termal konfor için ana faktör</a:t>
            </a:r>
          </a:p>
          <a:p>
            <a:pPr marL="457200" indent="-457200">
              <a:spcBef>
                <a:spcPct val="0"/>
              </a:spcBef>
              <a:buClr>
                <a:srgbClr val="0033CC"/>
              </a:buClr>
              <a:buNone/>
            </a:pPr>
            <a:r>
              <a:rPr lang="tr-TR" sz="2400" dirty="0">
                <a:solidFill>
                  <a:srgbClr val="000000"/>
                </a:solidFill>
                <a:latin typeface="Trebuchet MS" pitchFamily="34" charset="0"/>
                <a:cs typeface="Tahoma" pitchFamily="34" charset="0"/>
              </a:rPr>
              <a:t>	</a:t>
            </a:r>
            <a:r>
              <a:rPr lang="tr-TR" sz="2400" dirty="0" smtClean="0">
                <a:solidFill>
                  <a:srgbClr val="000000"/>
                </a:solidFill>
                <a:latin typeface="Trebuchet MS" pitchFamily="34" charset="0"/>
                <a:cs typeface="Tahoma" pitchFamily="34" charset="0"/>
              </a:rPr>
              <a:t>        sıcaklıktır</a:t>
            </a:r>
            <a:r>
              <a:rPr lang="tr-TR" sz="2400" dirty="0">
                <a:solidFill>
                  <a:srgbClr val="000000"/>
                </a:solidFill>
                <a:latin typeface="Trebuchet MS" pitchFamily="34" charset="0"/>
                <a:cs typeface="Tahoma" pitchFamily="34" charset="0"/>
              </a:rPr>
              <a:t>.</a:t>
            </a:r>
          </a:p>
          <a:p>
            <a:pPr marL="457200" indent="-457200">
              <a:spcBef>
                <a:spcPct val="0"/>
              </a:spcBef>
              <a:buClr>
                <a:srgbClr val="0033CC"/>
              </a:buClr>
              <a:buNone/>
            </a:pPr>
            <a:endParaRPr lang="tr-TR" sz="2400" dirty="0">
              <a:solidFill>
                <a:srgbClr val="000000"/>
              </a:solidFill>
              <a:latin typeface="Trebuchet MS" pitchFamily="34" charset="0"/>
              <a:cs typeface="Tahoma" pitchFamily="34" charset="0"/>
            </a:endParaRPr>
          </a:p>
          <a:p>
            <a:pPr marL="457200" indent="-457200">
              <a:spcBef>
                <a:spcPct val="0"/>
              </a:spcBef>
              <a:buClr>
                <a:srgbClr val="0033CC"/>
              </a:buClr>
            </a:pPr>
            <a:r>
              <a:rPr lang="tr-TR" sz="2400" dirty="0">
                <a:solidFill>
                  <a:srgbClr val="000000"/>
                </a:solidFill>
                <a:latin typeface="Trebuchet MS" pitchFamily="34" charset="0"/>
                <a:cs typeface="Tahoma" pitchFamily="34" charset="0"/>
              </a:rPr>
              <a:t>Ancak termal radyasyon, nem ve hava akım</a:t>
            </a:r>
          </a:p>
          <a:p>
            <a:pPr marL="457200" indent="-457200">
              <a:spcBef>
                <a:spcPct val="0"/>
              </a:spcBef>
              <a:buClr>
                <a:srgbClr val="0033CC"/>
              </a:buClr>
              <a:buNone/>
            </a:pPr>
            <a:r>
              <a:rPr lang="tr-TR" sz="2400" dirty="0">
                <a:solidFill>
                  <a:srgbClr val="000000"/>
                </a:solidFill>
                <a:latin typeface="Trebuchet MS" pitchFamily="34" charset="0"/>
                <a:cs typeface="Tahoma" pitchFamily="34" charset="0"/>
              </a:rPr>
              <a:t>	hızının da bilinmesi ve dikkate alınması gerekir.</a:t>
            </a:r>
          </a:p>
          <a:p>
            <a:pPr marL="457200" indent="-457200">
              <a:spcBef>
                <a:spcPct val="0"/>
              </a:spcBef>
              <a:buClr>
                <a:srgbClr val="0033CC"/>
              </a:buClr>
              <a:buNone/>
            </a:pPr>
            <a:endParaRPr lang="tr-TR" sz="2400" dirty="0">
              <a:solidFill>
                <a:srgbClr val="000000"/>
              </a:solidFill>
              <a:latin typeface="Trebuchet MS" pitchFamily="34" charset="0"/>
              <a:cs typeface="Tahoma" pitchFamily="34" charset="0"/>
            </a:endParaRPr>
          </a:p>
          <a:p>
            <a:pPr marL="457200" indent="-457200">
              <a:spcBef>
                <a:spcPct val="0"/>
              </a:spcBef>
              <a:buClr>
                <a:srgbClr val="0033CC"/>
              </a:buClr>
            </a:pPr>
            <a:r>
              <a:rPr lang="tr-TR" sz="2400" dirty="0">
                <a:solidFill>
                  <a:srgbClr val="000000"/>
                </a:solidFill>
                <a:latin typeface="Trebuchet MS" pitchFamily="34" charset="0"/>
                <a:cs typeface="Tahoma" pitchFamily="34" charset="0"/>
              </a:rPr>
              <a:t>Sıcaklık ile birlikte termal radyasyon, nem ve hava akım hızına </a:t>
            </a:r>
            <a:r>
              <a:rPr lang="tr-TR" sz="2400" dirty="0">
                <a:solidFill>
                  <a:srgbClr val="0033CC"/>
                </a:solidFill>
                <a:latin typeface="Trebuchet MS" pitchFamily="34" charset="0"/>
                <a:cs typeface="Tahoma" pitchFamily="34" charset="0"/>
              </a:rPr>
              <a:t>termal konfor şartları </a:t>
            </a:r>
            <a:r>
              <a:rPr lang="tr-TR" sz="2400" dirty="0">
                <a:solidFill>
                  <a:srgbClr val="000000"/>
                </a:solidFill>
                <a:latin typeface="Trebuchet MS" pitchFamily="34" charset="0"/>
                <a:cs typeface="Tahoma" pitchFamily="34" charset="0"/>
              </a:rPr>
              <a:t>denilmektedir.</a:t>
            </a:r>
          </a:p>
          <a:p>
            <a:pPr marL="0" indent="0">
              <a:spcBef>
                <a:spcPct val="0"/>
              </a:spcBef>
              <a:buClr>
                <a:srgbClr val="0033CC"/>
              </a:buClr>
              <a:buNone/>
            </a:pPr>
            <a:endParaRPr lang="tr-TR" sz="2400" dirty="0">
              <a:solidFill>
                <a:srgbClr val="000000"/>
              </a:solidFill>
              <a:latin typeface="Trebuchet MS" pitchFamily="34" charset="0"/>
              <a:cs typeface="Tahoma" pitchFamily="34" charset="0"/>
            </a:endParaRPr>
          </a:p>
          <a:p>
            <a:pPr marL="109728" indent="0">
              <a:buClr>
                <a:schemeClr val="hlink"/>
              </a:buClr>
              <a:buNone/>
            </a:pPr>
            <a:endParaRPr lang="tr-TR" sz="2400" dirty="0" smtClean="0">
              <a:solidFill>
                <a:srgbClr val="000000"/>
              </a:solidFill>
              <a:cs typeface="Tahoma" pitchFamily="34" charset="0"/>
            </a:endParaRPr>
          </a:p>
          <a:p>
            <a:pPr marL="566928" indent="-457200">
              <a:buClr>
                <a:schemeClr val="hlink"/>
              </a:buClr>
              <a:buFont typeface="+mj-lt"/>
              <a:buAutoNum type="arabicPeriod"/>
            </a:pPr>
            <a:endParaRPr lang="tr-TR" sz="2400" dirty="0" smtClean="0">
              <a:solidFill>
                <a:srgbClr val="000000"/>
              </a:solidFill>
              <a:cs typeface="Tahoma" pitchFamily="34" charset="0"/>
            </a:endParaRPr>
          </a:p>
          <a:p>
            <a:pPr marL="109728" indent="0">
              <a:buNone/>
            </a:pPr>
            <a:endParaRPr lang="tr-TR" sz="24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1-HAVA SICAKLIĞI</a:t>
            </a:r>
            <a:endParaRPr lang="tr-TR" b="1" dirty="0">
              <a:solidFill>
                <a:srgbClr val="0070C0"/>
              </a:solidFill>
            </a:endParaRPr>
          </a:p>
        </p:txBody>
      </p:sp>
    </p:spTree>
    <p:extLst>
      <p:ext uri="{BB962C8B-B14F-4D97-AF65-F5344CB8AC3E}">
        <p14:creationId xmlns:p14="http://schemas.microsoft.com/office/powerpoint/2010/main" val="580381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94636" y="1844824"/>
            <a:ext cx="9253536" cy="4237931"/>
          </a:xfrm>
        </p:spPr>
        <p:txBody>
          <a:bodyPr>
            <a:normAutofit/>
          </a:bodyPr>
          <a:lstStyle/>
          <a:p>
            <a:pPr marL="109728" indent="0">
              <a:buNone/>
            </a:pPr>
            <a:r>
              <a:rPr lang="tr-TR" sz="2400" dirty="0" smtClean="0">
                <a:solidFill>
                  <a:srgbClr val="000000"/>
                </a:solidFill>
                <a:latin typeface="Trebuchet MS" pitchFamily="34" charset="0"/>
                <a:cs typeface="Tahoma" pitchFamily="34" charset="0"/>
              </a:rPr>
              <a:t>Havada </a:t>
            </a:r>
            <a:r>
              <a:rPr lang="tr-TR" sz="2400" dirty="0">
                <a:solidFill>
                  <a:srgbClr val="000000"/>
                </a:solidFill>
                <a:latin typeface="Trebuchet MS" pitchFamily="34" charset="0"/>
                <a:cs typeface="Tahoma" pitchFamily="34" charset="0"/>
              </a:rPr>
              <a:t>belli bir miktarda nem bulunur. Havadaki nem miktarı mutlak ve bağıl nem olarak ifade edilir.</a:t>
            </a:r>
            <a:br>
              <a:rPr lang="tr-TR" sz="2400" dirty="0">
                <a:solidFill>
                  <a:srgbClr val="000000"/>
                </a:solidFill>
                <a:latin typeface="Trebuchet MS" pitchFamily="34" charset="0"/>
                <a:cs typeface="Tahoma" pitchFamily="34" charset="0"/>
              </a:rPr>
            </a:br>
            <a:r>
              <a:rPr lang="tr-TR" sz="2400" dirty="0">
                <a:solidFill>
                  <a:srgbClr val="000000"/>
                </a:solidFill>
                <a:latin typeface="Trebuchet MS" pitchFamily="34" charset="0"/>
                <a:cs typeface="Tahoma" pitchFamily="34" charset="0"/>
              </a:rPr>
              <a:t/>
            </a:r>
            <a:br>
              <a:rPr lang="tr-TR" sz="2400" dirty="0">
                <a:solidFill>
                  <a:srgbClr val="000000"/>
                </a:solidFill>
                <a:latin typeface="Trebuchet MS" pitchFamily="34" charset="0"/>
                <a:cs typeface="Tahoma" pitchFamily="34" charset="0"/>
              </a:rPr>
            </a:br>
            <a:r>
              <a:rPr lang="tr-TR" sz="2400" dirty="0">
                <a:solidFill>
                  <a:srgbClr val="0033CC"/>
                </a:solidFill>
                <a:latin typeface="Trebuchet MS" pitchFamily="34" charset="0"/>
                <a:cs typeface="Tahoma" pitchFamily="34" charset="0"/>
              </a:rPr>
              <a:t>Mutlak nem</a:t>
            </a:r>
            <a:r>
              <a:rPr lang="tr-TR" sz="2400" dirty="0">
                <a:solidFill>
                  <a:srgbClr val="000000"/>
                </a:solidFill>
                <a:latin typeface="Trebuchet MS" pitchFamily="34" charset="0"/>
                <a:cs typeface="Tahoma" pitchFamily="34" charset="0"/>
              </a:rPr>
              <a:t>; </a:t>
            </a:r>
            <a:r>
              <a:rPr lang="nn-NO" sz="2400" dirty="0"/>
              <a:t>1 m3 havadaki su buharı miktarının gram olarak</a:t>
            </a:r>
            <a:r>
              <a:rPr lang="tr-TR" sz="2400" dirty="0"/>
              <a:t> ağırlığı mutlak nem olarak tanımlanır. </a:t>
            </a:r>
            <a:r>
              <a:rPr lang="tr-TR" sz="2400" dirty="0">
                <a:solidFill>
                  <a:srgbClr val="000000"/>
                </a:solidFill>
                <a:latin typeface="Trebuchet MS" pitchFamily="34" charset="0"/>
                <a:cs typeface="Tahoma" pitchFamily="34" charset="0"/>
              </a:rPr>
              <a:t/>
            </a:r>
            <a:br>
              <a:rPr lang="tr-TR" sz="2400" dirty="0">
                <a:solidFill>
                  <a:srgbClr val="000000"/>
                </a:solidFill>
                <a:latin typeface="Trebuchet MS" pitchFamily="34" charset="0"/>
                <a:cs typeface="Tahoma" pitchFamily="34" charset="0"/>
              </a:rPr>
            </a:br>
            <a:r>
              <a:rPr lang="tr-TR" sz="2400" dirty="0">
                <a:solidFill>
                  <a:srgbClr val="000000"/>
                </a:solidFill>
                <a:latin typeface="Trebuchet MS" pitchFamily="34" charset="0"/>
                <a:cs typeface="Tahoma" pitchFamily="34" charset="0"/>
              </a:rPr>
              <a:t/>
            </a:r>
            <a:br>
              <a:rPr lang="tr-TR" sz="2400" dirty="0">
                <a:solidFill>
                  <a:srgbClr val="000000"/>
                </a:solidFill>
                <a:latin typeface="Trebuchet MS" pitchFamily="34" charset="0"/>
                <a:cs typeface="Tahoma" pitchFamily="34" charset="0"/>
              </a:rPr>
            </a:br>
            <a:r>
              <a:rPr lang="tr-TR" sz="2400" dirty="0">
                <a:solidFill>
                  <a:srgbClr val="0033CC"/>
                </a:solidFill>
                <a:latin typeface="Trebuchet MS" pitchFamily="34" charset="0"/>
                <a:cs typeface="Tahoma" pitchFamily="34" charset="0"/>
              </a:rPr>
              <a:t>Bağıl nem</a:t>
            </a:r>
            <a:r>
              <a:rPr lang="tr-TR" sz="2400" dirty="0">
                <a:solidFill>
                  <a:srgbClr val="000000"/>
                </a:solidFill>
                <a:latin typeface="Trebuchet MS" pitchFamily="34" charset="0"/>
                <a:cs typeface="Tahoma" pitchFamily="34" charset="0"/>
              </a:rPr>
              <a:t>; </a:t>
            </a:r>
            <a:r>
              <a:rPr lang="tr-TR" sz="2400" dirty="0"/>
              <a:t>Belli bir sıcaklıkta, belli bir hacim havada bulunan su buharı miktarının aynı sıcaklıkta ve aynı hacimdeki doymuş havada bulunan su buharı miktarına oranıdır.</a:t>
            </a:r>
          </a:p>
          <a:p>
            <a:pPr marL="109728" indent="0">
              <a:buNone/>
            </a:pPr>
            <a:endParaRPr lang="tr-TR" sz="24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2- NEM</a:t>
            </a:r>
            <a:endParaRPr lang="tr-TR" b="1" dirty="0">
              <a:solidFill>
                <a:srgbClr val="0070C0"/>
              </a:solidFill>
            </a:endParaRPr>
          </a:p>
        </p:txBody>
      </p:sp>
    </p:spTree>
    <p:extLst>
      <p:ext uri="{BB962C8B-B14F-4D97-AF65-F5344CB8AC3E}">
        <p14:creationId xmlns:p14="http://schemas.microsoft.com/office/powerpoint/2010/main" val="3180138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94636" y="1844824"/>
            <a:ext cx="6898884" cy="4237931"/>
          </a:xfrm>
        </p:spPr>
        <p:txBody>
          <a:bodyPr>
            <a:normAutofit/>
          </a:bodyPr>
          <a:lstStyle/>
          <a:p>
            <a:pPr marL="0" indent="0">
              <a:buClr>
                <a:srgbClr val="0033CC"/>
              </a:buClr>
              <a:buNone/>
            </a:pPr>
            <a:r>
              <a:rPr lang="tr-TR" sz="2400" dirty="0" smtClean="0">
                <a:solidFill>
                  <a:srgbClr val="0033CC"/>
                </a:solidFill>
                <a:cs typeface="Tahoma" pitchFamily="34" charset="0"/>
              </a:rPr>
              <a:t>    Kata </a:t>
            </a:r>
            <a:r>
              <a:rPr lang="tr-TR" sz="2400" dirty="0">
                <a:solidFill>
                  <a:srgbClr val="0033CC"/>
                </a:solidFill>
                <a:cs typeface="Tahoma" pitchFamily="34" charset="0"/>
              </a:rPr>
              <a:t>termometreler</a:t>
            </a:r>
            <a:r>
              <a:rPr lang="tr-TR" sz="2400" dirty="0">
                <a:solidFill>
                  <a:srgbClr val="000000"/>
                </a:solidFill>
                <a:cs typeface="Tahoma" pitchFamily="34" charset="0"/>
              </a:rPr>
              <a:t> (</a:t>
            </a:r>
            <a:r>
              <a:rPr lang="tr-TR" sz="2400" dirty="0" err="1">
                <a:solidFill>
                  <a:srgbClr val="000000"/>
                </a:solidFill>
                <a:cs typeface="Tahoma" pitchFamily="34" charset="0"/>
              </a:rPr>
              <a:t>psikrometreler</a:t>
            </a:r>
            <a:r>
              <a:rPr lang="tr-TR" sz="2400" dirty="0">
                <a:solidFill>
                  <a:srgbClr val="000000"/>
                </a:solidFill>
                <a:cs typeface="Tahoma" pitchFamily="34" charset="0"/>
              </a:rPr>
              <a:t>) </a:t>
            </a:r>
            <a:endParaRPr lang="tr-TR" sz="2400" dirty="0" smtClean="0">
              <a:solidFill>
                <a:srgbClr val="000000"/>
              </a:solidFill>
              <a:cs typeface="Tahoma" pitchFamily="34" charset="0"/>
            </a:endParaRPr>
          </a:p>
          <a:p>
            <a:pPr marL="0" indent="0">
              <a:buClr>
                <a:srgbClr val="0033CC"/>
              </a:buClr>
              <a:buNone/>
            </a:pPr>
            <a:r>
              <a:rPr lang="tr-TR" sz="2400" dirty="0" smtClean="0">
                <a:solidFill>
                  <a:srgbClr val="000000"/>
                </a:solidFill>
                <a:cs typeface="Tahoma" pitchFamily="34" charset="0"/>
              </a:rPr>
              <a:t>ve </a:t>
            </a:r>
            <a:r>
              <a:rPr lang="tr-TR" sz="2400" dirty="0">
                <a:solidFill>
                  <a:srgbClr val="0033CC"/>
                </a:solidFill>
                <a:cs typeface="Tahoma" pitchFamily="34" charset="0"/>
              </a:rPr>
              <a:t>higrometreler</a:t>
            </a:r>
            <a:r>
              <a:rPr lang="tr-TR" sz="2400" dirty="0">
                <a:solidFill>
                  <a:srgbClr val="000000"/>
                </a:solidFill>
                <a:cs typeface="Tahoma" pitchFamily="34" charset="0"/>
              </a:rPr>
              <a:t> ile ölçülür. </a:t>
            </a:r>
          </a:p>
          <a:p>
            <a:pPr marL="0" indent="0">
              <a:buClr>
                <a:srgbClr val="0033CC"/>
              </a:buClr>
              <a:buNone/>
            </a:pPr>
            <a:endParaRPr lang="tr-TR" sz="2400" dirty="0">
              <a:solidFill>
                <a:srgbClr val="000000"/>
              </a:solidFill>
              <a:cs typeface="Tahoma" pitchFamily="34" charset="0"/>
            </a:endParaRPr>
          </a:p>
          <a:p>
            <a:pPr marL="0" indent="0">
              <a:buClr>
                <a:srgbClr val="0033CC"/>
              </a:buClr>
              <a:buNone/>
            </a:pPr>
            <a:r>
              <a:rPr lang="tr-TR" sz="2400" dirty="0" smtClean="0">
                <a:solidFill>
                  <a:srgbClr val="000000"/>
                </a:solidFill>
                <a:cs typeface="Tahoma" pitchFamily="34" charset="0"/>
              </a:rPr>
              <a:t>    Kata </a:t>
            </a:r>
            <a:r>
              <a:rPr lang="tr-TR" sz="2400" dirty="0">
                <a:solidFill>
                  <a:srgbClr val="000000"/>
                </a:solidFill>
                <a:cs typeface="Tahoma" pitchFamily="34" charset="0"/>
              </a:rPr>
              <a:t>termometreler, birisinin </a:t>
            </a:r>
            <a:endParaRPr lang="tr-TR" sz="2400" dirty="0" smtClean="0">
              <a:solidFill>
                <a:srgbClr val="000000"/>
              </a:solidFill>
              <a:cs typeface="Tahoma" pitchFamily="34" charset="0"/>
            </a:endParaRPr>
          </a:p>
          <a:p>
            <a:pPr marL="0" indent="0">
              <a:buClr>
                <a:srgbClr val="0033CC"/>
              </a:buClr>
              <a:buNone/>
            </a:pPr>
            <a:r>
              <a:rPr lang="tr-TR" sz="2400" dirty="0" smtClean="0">
                <a:solidFill>
                  <a:srgbClr val="000000"/>
                </a:solidFill>
                <a:cs typeface="Tahoma" pitchFamily="34" charset="0"/>
              </a:rPr>
              <a:t>haznesine ıslak </a:t>
            </a:r>
            <a:r>
              <a:rPr lang="tr-TR" sz="2400" dirty="0">
                <a:solidFill>
                  <a:srgbClr val="000000"/>
                </a:solidFill>
                <a:cs typeface="Tahoma" pitchFamily="34" charset="0"/>
              </a:rPr>
              <a:t>bez </a:t>
            </a:r>
            <a:r>
              <a:rPr lang="tr-TR" sz="2400" dirty="0" smtClean="0">
                <a:solidFill>
                  <a:srgbClr val="000000"/>
                </a:solidFill>
                <a:cs typeface="Tahoma" pitchFamily="34" charset="0"/>
              </a:rPr>
              <a:t>yerleştirilmiş</a:t>
            </a:r>
          </a:p>
          <a:p>
            <a:pPr marL="0" indent="0">
              <a:buClr>
                <a:srgbClr val="0033CC"/>
              </a:buClr>
              <a:buNone/>
            </a:pPr>
            <a:r>
              <a:rPr lang="tr-TR" sz="2400" dirty="0" smtClean="0">
                <a:solidFill>
                  <a:srgbClr val="000000"/>
                </a:solidFill>
                <a:cs typeface="Tahoma" pitchFamily="34" charset="0"/>
              </a:rPr>
              <a:t>bir </a:t>
            </a:r>
            <a:r>
              <a:rPr lang="tr-TR" sz="2400" dirty="0">
                <a:solidFill>
                  <a:srgbClr val="000000"/>
                </a:solidFill>
                <a:cs typeface="Tahoma" pitchFamily="34" charset="0"/>
              </a:rPr>
              <a:t>çift </a:t>
            </a:r>
            <a:r>
              <a:rPr lang="tr-TR" sz="2400" dirty="0" smtClean="0">
                <a:solidFill>
                  <a:srgbClr val="000000"/>
                </a:solidFill>
                <a:cs typeface="Tahoma" pitchFamily="34" charset="0"/>
              </a:rPr>
              <a:t>termometreden </a:t>
            </a:r>
            <a:r>
              <a:rPr lang="tr-TR" sz="2400" dirty="0">
                <a:solidFill>
                  <a:srgbClr val="000000"/>
                </a:solidFill>
                <a:cs typeface="Tahoma" pitchFamily="34" charset="0"/>
              </a:rPr>
              <a:t>oluşur.</a:t>
            </a:r>
          </a:p>
          <a:p>
            <a:pPr marL="109728" indent="0">
              <a:buNone/>
            </a:pPr>
            <a:endParaRPr lang="tr-TR" sz="24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2- NEM</a:t>
            </a:r>
            <a:endParaRPr lang="tr-TR" b="1" dirty="0">
              <a:solidFill>
                <a:srgbClr val="0070C0"/>
              </a:solidFill>
            </a:endParaRPr>
          </a:p>
        </p:txBody>
      </p:sp>
      <p:pic>
        <p:nvPicPr>
          <p:cNvPr id="6" name="Picture 3"/>
          <p:cNvPicPr>
            <a:picLocks noChangeAspect="1" noChangeArrowheads="1"/>
          </p:cNvPicPr>
          <p:nvPr/>
        </p:nvPicPr>
        <p:blipFill>
          <a:blip r:embed="rId3"/>
          <a:srcRect/>
          <a:stretch>
            <a:fillRect/>
          </a:stretch>
        </p:blipFill>
        <p:spPr bwMode="auto">
          <a:xfrm>
            <a:off x="6084168" y="1844824"/>
            <a:ext cx="2460988" cy="3622671"/>
          </a:xfrm>
          <a:prstGeom prst="rect">
            <a:avLst/>
          </a:prstGeom>
          <a:noFill/>
          <a:ln w="9525">
            <a:noFill/>
            <a:miter lim="800000"/>
            <a:headEnd/>
            <a:tailEnd/>
          </a:ln>
        </p:spPr>
      </p:pic>
    </p:spTree>
    <p:extLst>
      <p:ext uri="{BB962C8B-B14F-4D97-AF65-F5344CB8AC3E}">
        <p14:creationId xmlns:p14="http://schemas.microsoft.com/office/powerpoint/2010/main" val="377304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94636" y="1844824"/>
            <a:ext cx="9253536" cy="4237931"/>
          </a:xfrm>
        </p:spPr>
        <p:txBody>
          <a:bodyPr>
            <a:normAutofit/>
          </a:bodyPr>
          <a:lstStyle/>
          <a:p>
            <a:pPr marL="0" lvl="1" indent="0">
              <a:spcBef>
                <a:spcPts val="0"/>
              </a:spcBef>
              <a:spcAft>
                <a:spcPts val="0"/>
              </a:spcAft>
              <a:buSzPct val="105000"/>
              <a:buNone/>
              <a:defRPr/>
            </a:pPr>
            <a:r>
              <a:rPr lang="tr-TR" sz="2400" dirty="0" smtClean="0">
                <a:solidFill>
                  <a:prstClr val="black"/>
                </a:solidFill>
              </a:rPr>
              <a:t>     Bir </a:t>
            </a:r>
            <a:r>
              <a:rPr lang="tr-TR" sz="2400" dirty="0">
                <a:solidFill>
                  <a:prstClr val="black"/>
                </a:solidFill>
              </a:rPr>
              <a:t>işyerinde bağıl nem </a:t>
            </a:r>
            <a:r>
              <a:rPr lang="tr-TR" sz="2400" dirty="0">
                <a:solidFill>
                  <a:srgbClr val="0070C0"/>
                </a:solidFill>
              </a:rPr>
              <a:t>%30-80 </a:t>
            </a:r>
            <a:r>
              <a:rPr lang="tr-TR" sz="2400" dirty="0">
                <a:solidFill>
                  <a:prstClr val="black"/>
                </a:solidFill>
              </a:rPr>
              <a:t>olmalı ve bu sınırı aşmamalıdır. </a:t>
            </a:r>
          </a:p>
          <a:p>
            <a:pPr marL="0" lvl="1" indent="0">
              <a:spcBef>
                <a:spcPts val="0"/>
              </a:spcBef>
              <a:spcAft>
                <a:spcPts val="0"/>
              </a:spcAft>
              <a:buSzPct val="105000"/>
              <a:buNone/>
              <a:defRPr/>
            </a:pPr>
            <a:endParaRPr lang="tr-TR" sz="2400" dirty="0">
              <a:solidFill>
                <a:prstClr val="black"/>
              </a:solidFill>
            </a:endParaRPr>
          </a:p>
          <a:p>
            <a:pPr marL="0" lvl="1" indent="0">
              <a:spcBef>
                <a:spcPts val="0"/>
              </a:spcBef>
              <a:spcAft>
                <a:spcPts val="0"/>
              </a:spcAft>
              <a:buSzPct val="105000"/>
              <a:buNone/>
              <a:defRPr/>
            </a:pPr>
            <a:r>
              <a:rPr lang="tr-TR" sz="2400" dirty="0" smtClean="0">
                <a:solidFill>
                  <a:prstClr val="black"/>
                </a:solidFill>
              </a:rPr>
              <a:t>    Yüksek </a:t>
            </a:r>
            <a:r>
              <a:rPr lang="tr-TR" sz="2400" dirty="0">
                <a:solidFill>
                  <a:prstClr val="black"/>
                </a:solidFill>
              </a:rPr>
              <a:t>ortam sıcaklığında yüksek bağıl nem </a:t>
            </a:r>
            <a:r>
              <a:rPr lang="tr-TR" sz="2400" dirty="0">
                <a:solidFill>
                  <a:srgbClr val="0070C0"/>
                </a:solidFill>
              </a:rPr>
              <a:t>(80-100) </a:t>
            </a:r>
            <a:r>
              <a:rPr lang="tr-TR" sz="2400" dirty="0">
                <a:solidFill>
                  <a:prstClr val="black"/>
                </a:solidFill>
              </a:rPr>
              <a:t>bunalma hissine neden olur ve kişinin çalışma gücünü düşürür. </a:t>
            </a:r>
          </a:p>
          <a:p>
            <a:pPr marL="0" lvl="1" indent="0">
              <a:spcBef>
                <a:spcPts val="0"/>
              </a:spcBef>
              <a:spcAft>
                <a:spcPts val="0"/>
              </a:spcAft>
              <a:buSzPct val="105000"/>
              <a:buNone/>
              <a:defRPr/>
            </a:pPr>
            <a:endParaRPr lang="tr-TR" sz="2400" dirty="0">
              <a:solidFill>
                <a:prstClr val="black"/>
              </a:solidFill>
            </a:endParaRPr>
          </a:p>
          <a:p>
            <a:pPr marL="0" lvl="1" indent="0">
              <a:spcBef>
                <a:spcPts val="0"/>
              </a:spcBef>
              <a:spcAft>
                <a:spcPts val="0"/>
              </a:spcAft>
              <a:buSzPct val="105000"/>
              <a:buNone/>
              <a:defRPr/>
            </a:pPr>
            <a:r>
              <a:rPr lang="tr-TR" sz="2400" dirty="0" smtClean="0">
                <a:solidFill>
                  <a:prstClr val="black"/>
                </a:solidFill>
              </a:rPr>
              <a:t>    Düşük </a:t>
            </a:r>
            <a:r>
              <a:rPr lang="tr-TR" sz="2400" dirty="0">
                <a:solidFill>
                  <a:prstClr val="black"/>
                </a:solidFill>
              </a:rPr>
              <a:t>ortam sıcaklığında yüksek bağıl nem ise üşüme ve ürperme hissi verir.</a:t>
            </a:r>
          </a:p>
          <a:p>
            <a:pPr marL="109728" indent="0">
              <a:buNone/>
            </a:pPr>
            <a:endParaRPr lang="tr-TR" sz="24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2- NEM</a:t>
            </a:r>
            <a:endParaRPr lang="tr-TR" b="1" dirty="0">
              <a:solidFill>
                <a:srgbClr val="0070C0"/>
              </a:solidFill>
            </a:endParaRPr>
          </a:p>
        </p:txBody>
      </p:sp>
    </p:spTree>
    <p:extLst>
      <p:ext uri="{BB962C8B-B14F-4D97-AF65-F5344CB8AC3E}">
        <p14:creationId xmlns:p14="http://schemas.microsoft.com/office/powerpoint/2010/main" val="114130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20948" y="1566084"/>
            <a:ext cx="7531690" cy="4743236"/>
          </a:xfrm>
        </p:spPr>
        <p:txBody>
          <a:bodyPr>
            <a:noAutofit/>
          </a:bodyPr>
          <a:lstStyle/>
          <a:p>
            <a:pPr marL="0" lvl="1" indent="0">
              <a:spcBef>
                <a:spcPts val="0"/>
              </a:spcBef>
              <a:buSzPct val="105000"/>
              <a:buNone/>
              <a:defRPr/>
            </a:pPr>
            <a:r>
              <a:rPr lang="tr-TR" sz="1600" dirty="0" smtClean="0">
                <a:solidFill>
                  <a:srgbClr val="0070C0"/>
                </a:solidFill>
              </a:rPr>
              <a:t>    Hava akımı; </a:t>
            </a:r>
            <a:r>
              <a:rPr lang="tr-TR" sz="1600" dirty="0" smtClean="0">
                <a:solidFill>
                  <a:prstClr val="black"/>
                </a:solidFill>
              </a:rPr>
              <a:t>değişik sebeplerden dolayı havanın atmosferde veya ortamda yer değiştirmesi anlamına gelir. </a:t>
            </a:r>
          </a:p>
          <a:p>
            <a:pPr marL="0" lvl="1" indent="0">
              <a:spcBef>
                <a:spcPts val="0"/>
              </a:spcBef>
              <a:buSzPct val="105000"/>
              <a:buNone/>
              <a:defRPr/>
            </a:pPr>
            <a:endParaRPr lang="tr-TR" sz="1600" dirty="0" smtClean="0">
              <a:solidFill>
                <a:prstClr val="black"/>
              </a:solidFill>
            </a:endParaRPr>
          </a:p>
          <a:p>
            <a:pPr marL="0" lvl="1" indent="0">
              <a:spcBef>
                <a:spcPts val="0"/>
              </a:spcBef>
              <a:buSzPct val="105000"/>
              <a:buNone/>
              <a:defRPr/>
            </a:pPr>
            <a:r>
              <a:rPr lang="tr-TR" sz="1600" dirty="0" smtClean="0">
                <a:solidFill>
                  <a:prstClr val="black"/>
                </a:solidFill>
                <a:cs typeface="Arial"/>
              </a:rPr>
              <a:t>    İşyerinde </a:t>
            </a:r>
            <a:r>
              <a:rPr lang="tr-TR" sz="1600" dirty="0">
                <a:solidFill>
                  <a:prstClr val="black"/>
                </a:solidFill>
                <a:cs typeface="Arial"/>
              </a:rPr>
              <a:t>termal konforu sağlamak ve sağlığa zararlı olan </a:t>
            </a:r>
            <a:r>
              <a:rPr lang="tr-TR" sz="1600" b="1" dirty="0">
                <a:solidFill>
                  <a:prstClr val="black"/>
                </a:solidFill>
                <a:cs typeface="Arial"/>
              </a:rPr>
              <a:t>gaz ve tozları </a:t>
            </a:r>
            <a:r>
              <a:rPr lang="tr-TR" sz="1600" dirty="0">
                <a:solidFill>
                  <a:prstClr val="black"/>
                </a:solidFill>
                <a:cs typeface="Arial"/>
              </a:rPr>
              <a:t>işyeri ortamından uzaklaştırmak için </a:t>
            </a:r>
            <a:r>
              <a:rPr lang="tr-TR" sz="1600" b="1" dirty="0">
                <a:solidFill>
                  <a:prstClr val="black"/>
                </a:solidFill>
                <a:cs typeface="Arial"/>
              </a:rPr>
              <a:t>uygun bir hava akım hızı </a:t>
            </a:r>
            <a:r>
              <a:rPr lang="tr-TR" sz="1600" dirty="0">
                <a:solidFill>
                  <a:prstClr val="black"/>
                </a:solidFill>
                <a:cs typeface="Arial"/>
              </a:rPr>
              <a:t>temin edilmesi </a:t>
            </a:r>
            <a:r>
              <a:rPr lang="tr-TR" sz="1600" dirty="0" smtClean="0">
                <a:solidFill>
                  <a:prstClr val="black"/>
                </a:solidFill>
                <a:cs typeface="Arial"/>
              </a:rPr>
              <a:t>gerekir.</a:t>
            </a:r>
          </a:p>
          <a:p>
            <a:pPr marL="0" lvl="1" indent="0">
              <a:spcBef>
                <a:spcPts val="0"/>
              </a:spcBef>
              <a:buSzPct val="105000"/>
              <a:buNone/>
              <a:defRPr/>
            </a:pPr>
            <a:endParaRPr lang="tr-TR" sz="1600" dirty="0" smtClean="0">
              <a:solidFill>
                <a:prstClr val="black"/>
              </a:solidFill>
              <a:cs typeface="Arial"/>
            </a:endParaRPr>
          </a:p>
          <a:p>
            <a:pPr marL="0" lvl="1" indent="0">
              <a:spcBef>
                <a:spcPts val="0"/>
              </a:spcBef>
              <a:buSzPct val="105000"/>
              <a:buNone/>
              <a:defRPr/>
            </a:pPr>
            <a:r>
              <a:rPr lang="tr-TR" sz="1600" dirty="0" smtClean="0">
                <a:solidFill>
                  <a:srgbClr val="000000"/>
                </a:solidFill>
                <a:cs typeface="Tahoma" pitchFamily="34" charset="0"/>
              </a:rPr>
              <a:t>    Çeşitli </a:t>
            </a:r>
            <a:r>
              <a:rPr lang="tr-TR" sz="1600" dirty="0">
                <a:solidFill>
                  <a:srgbClr val="0033CC"/>
                </a:solidFill>
                <a:cs typeface="Tahoma" pitchFamily="34" charset="0"/>
              </a:rPr>
              <a:t>anemometrele</a:t>
            </a:r>
            <a:r>
              <a:rPr lang="tr-TR" sz="1600" dirty="0">
                <a:solidFill>
                  <a:srgbClr val="000000"/>
                </a:solidFill>
                <a:cs typeface="Tahoma" pitchFamily="34" charset="0"/>
              </a:rPr>
              <a:t>r ile ölçülür.  </a:t>
            </a:r>
            <a:endParaRPr lang="tr-TR" sz="1600" dirty="0" smtClean="0">
              <a:solidFill>
                <a:srgbClr val="000000"/>
              </a:solidFill>
              <a:cs typeface="Tahoma" pitchFamily="34" charset="0"/>
            </a:endParaRPr>
          </a:p>
          <a:p>
            <a:pPr marL="0" lvl="1" indent="0">
              <a:spcBef>
                <a:spcPts val="0"/>
              </a:spcBef>
              <a:buSzPct val="105000"/>
              <a:buNone/>
              <a:defRPr/>
            </a:pPr>
            <a:endParaRPr lang="tr-TR" sz="1600" dirty="0" smtClean="0">
              <a:solidFill>
                <a:srgbClr val="000000"/>
              </a:solidFill>
              <a:cs typeface="Tahoma" pitchFamily="34" charset="0"/>
            </a:endParaRPr>
          </a:p>
          <a:p>
            <a:pPr marL="0" lvl="1" indent="0">
              <a:spcBef>
                <a:spcPts val="0"/>
              </a:spcBef>
              <a:buSzPct val="105000"/>
              <a:buNone/>
              <a:defRPr/>
            </a:pPr>
            <a:r>
              <a:rPr lang="tr-TR" sz="1600" dirty="0" smtClean="0">
                <a:solidFill>
                  <a:srgbClr val="000000"/>
                </a:solidFill>
                <a:cs typeface="Tahoma" pitchFamily="34" charset="0"/>
              </a:rPr>
              <a:t>    Pervaneli </a:t>
            </a:r>
            <a:r>
              <a:rPr lang="tr-TR" sz="1600" dirty="0">
                <a:solidFill>
                  <a:srgbClr val="000000"/>
                </a:solidFill>
                <a:cs typeface="Tahoma" pitchFamily="34" charset="0"/>
              </a:rPr>
              <a:t>veya ısıya duyarlı elemanlı </a:t>
            </a:r>
            <a:r>
              <a:rPr lang="tr-TR" sz="1600" dirty="0" smtClean="0">
                <a:solidFill>
                  <a:srgbClr val="000000"/>
                </a:solidFill>
                <a:cs typeface="Tahoma" pitchFamily="34" charset="0"/>
              </a:rPr>
              <a:t>olan </a:t>
            </a:r>
            <a:r>
              <a:rPr lang="tr-TR" sz="1600" dirty="0">
                <a:solidFill>
                  <a:srgbClr val="000000"/>
                </a:solidFill>
                <a:cs typeface="Tahoma" pitchFamily="34" charset="0"/>
              </a:rPr>
              <a:t>çeşitli tipleri vardır. </a:t>
            </a:r>
            <a:endParaRPr lang="tr-TR" sz="1600" dirty="0" smtClean="0">
              <a:solidFill>
                <a:srgbClr val="000000"/>
              </a:solidFill>
              <a:cs typeface="Tahoma" pitchFamily="34" charset="0"/>
            </a:endParaRPr>
          </a:p>
          <a:p>
            <a:pPr marL="0" lvl="1" indent="0">
              <a:spcBef>
                <a:spcPts val="0"/>
              </a:spcBef>
              <a:buSzPct val="105000"/>
              <a:buNone/>
              <a:defRPr/>
            </a:pPr>
            <a:r>
              <a:rPr lang="tr-TR" sz="1600" dirty="0" smtClean="0">
                <a:solidFill>
                  <a:srgbClr val="000000"/>
                </a:solidFill>
                <a:cs typeface="Tahoma" pitchFamily="34" charset="0"/>
              </a:rPr>
              <a:t>     </a:t>
            </a:r>
            <a:endParaRPr lang="tr-TR" sz="1600" dirty="0">
              <a:solidFill>
                <a:srgbClr val="000000"/>
              </a:solidFill>
              <a:cs typeface="Tahoma" pitchFamily="34" charset="0"/>
            </a:endParaRPr>
          </a:p>
          <a:p>
            <a:pPr marL="0" lvl="1" indent="0" algn="ctr">
              <a:spcBef>
                <a:spcPts val="0"/>
              </a:spcBef>
              <a:spcAft>
                <a:spcPts val="0"/>
              </a:spcAft>
              <a:buSzPct val="105000"/>
              <a:buNone/>
              <a:defRPr/>
            </a:pPr>
            <a:r>
              <a:rPr lang="tr-TR" sz="1600" b="1" i="1" dirty="0" smtClean="0">
                <a:solidFill>
                  <a:prstClr val="black"/>
                </a:solidFill>
                <a:cs typeface="Arial"/>
              </a:rPr>
              <a:t>«</a:t>
            </a:r>
            <a:r>
              <a:rPr lang="tr-TR" sz="1600" b="1" i="1" dirty="0">
                <a:solidFill>
                  <a:prstClr val="black"/>
                </a:solidFill>
                <a:cs typeface="Arial"/>
              </a:rPr>
              <a:t>Hava akım hızı saniyede 0,3-0,5 metreyi aşmamalıdır» </a:t>
            </a:r>
            <a:endParaRPr lang="tr-TR" sz="1600" b="1" i="1" dirty="0" smtClean="0">
              <a:solidFill>
                <a:prstClr val="black"/>
              </a:solidFill>
              <a:cs typeface="Arial"/>
            </a:endParaRPr>
          </a:p>
          <a:p>
            <a:pPr marL="0" lvl="1" indent="0" algn="ctr">
              <a:spcBef>
                <a:spcPts val="0"/>
              </a:spcBef>
              <a:spcAft>
                <a:spcPts val="0"/>
              </a:spcAft>
              <a:buSzPct val="105000"/>
              <a:buNone/>
              <a:defRPr/>
            </a:pPr>
            <a:endParaRPr lang="tr-TR" sz="1600" b="1" i="1" dirty="0" smtClean="0">
              <a:solidFill>
                <a:prstClr val="black"/>
              </a:solidFill>
              <a:cs typeface="Arial"/>
            </a:endParaRPr>
          </a:p>
          <a:p>
            <a:pPr marL="0" lvl="1" indent="0">
              <a:spcBef>
                <a:spcPts val="0"/>
              </a:spcBef>
              <a:spcAft>
                <a:spcPts val="0"/>
              </a:spcAft>
              <a:buSzPct val="105000"/>
              <a:buNone/>
              <a:defRPr/>
            </a:pPr>
            <a:r>
              <a:rPr lang="tr-TR" sz="1600" dirty="0" smtClean="0">
                <a:solidFill>
                  <a:prstClr val="black"/>
                </a:solidFill>
                <a:cs typeface="Arial"/>
              </a:rPr>
              <a:t>    Çünkü </a:t>
            </a:r>
            <a:r>
              <a:rPr lang="tr-TR" sz="1600" b="1" dirty="0">
                <a:solidFill>
                  <a:prstClr val="black"/>
                </a:solidFill>
                <a:cs typeface="Arial"/>
              </a:rPr>
              <a:t>vücut ile çevresindeki hava arasında hava akımın etkisi ile ısı transferi olur. </a:t>
            </a:r>
            <a:endParaRPr lang="tr-TR" sz="1600" b="1" dirty="0" smtClean="0">
              <a:solidFill>
                <a:prstClr val="black"/>
              </a:solidFill>
              <a:cs typeface="Arial"/>
            </a:endParaRPr>
          </a:p>
          <a:p>
            <a:pPr marL="0" lvl="1" indent="0">
              <a:spcBef>
                <a:spcPts val="0"/>
              </a:spcBef>
              <a:spcAft>
                <a:spcPts val="0"/>
              </a:spcAft>
              <a:buSzPct val="105000"/>
              <a:buNone/>
              <a:defRPr/>
            </a:pPr>
            <a:r>
              <a:rPr lang="tr-TR" sz="1600" dirty="0" smtClean="0">
                <a:solidFill>
                  <a:prstClr val="black"/>
                </a:solidFill>
                <a:cs typeface="Arial"/>
              </a:rPr>
              <a:t>    Hava </a:t>
            </a:r>
            <a:r>
              <a:rPr lang="tr-TR" sz="1600" dirty="0">
                <a:solidFill>
                  <a:prstClr val="black"/>
                </a:solidFill>
                <a:cs typeface="Arial"/>
              </a:rPr>
              <a:t>vücuttan serinse, vücut ısısı </a:t>
            </a:r>
            <a:r>
              <a:rPr lang="tr-TR" sz="1600" dirty="0" smtClean="0">
                <a:solidFill>
                  <a:prstClr val="black"/>
                </a:solidFill>
                <a:cs typeface="Arial"/>
              </a:rPr>
              <a:t>kaybolur.</a:t>
            </a:r>
          </a:p>
          <a:p>
            <a:pPr marL="0" lvl="1" indent="0">
              <a:spcBef>
                <a:spcPts val="0"/>
              </a:spcBef>
              <a:spcAft>
                <a:spcPts val="0"/>
              </a:spcAft>
              <a:buSzPct val="105000"/>
              <a:buNone/>
              <a:defRPr/>
            </a:pPr>
            <a:r>
              <a:rPr lang="tr-TR" sz="1600" dirty="0" smtClean="0">
                <a:solidFill>
                  <a:prstClr val="black"/>
                </a:solidFill>
                <a:cs typeface="Arial"/>
              </a:rPr>
              <a:t>    Hava </a:t>
            </a:r>
            <a:r>
              <a:rPr lang="tr-TR" sz="1600" dirty="0">
                <a:solidFill>
                  <a:prstClr val="black"/>
                </a:solidFill>
                <a:cs typeface="Arial"/>
              </a:rPr>
              <a:t>vücuttan sıcaksa vücut ısısı artar. </a:t>
            </a:r>
            <a:endParaRPr lang="tr-TR" sz="1600" dirty="0" smtClean="0">
              <a:solidFill>
                <a:prstClr val="black"/>
              </a:solidFill>
              <a:cs typeface="Arial"/>
            </a:endParaRPr>
          </a:p>
          <a:p>
            <a:pPr marL="0" lvl="1" indent="0">
              <a:spcBef>
                <a:spcPts val="0"/>
              </a:spcBef>
              <a:spcAft>
                <a:spcPts val="0"/>
              </a:spcAft>
              <a:buSzPct val="105000"/>
              <a:buNone/>
              <a:defRPr/>
            </a:pPr>
            <a:r>
              <a:rPr lang="tr-TR" sz="1600" dirty="0" smtClean="0">
                <a:solidFill>
                  <a:prstClr val="black"/>
                </a:solidFill>
                <a:cs typeface="Arial"/>
              </a:rPr>
              <a:t>    Böyle </a:t>
            </a:r>
            <a:r>
              <a:rPr lang="tr-TR" sz="1600" dirty="0">
                <a:solidFill>
                  <a:prstClr val="black"/>
                </a:solidFill>
                <a:cs typeface="Arial"/>
              </a:rPr>
              <a:t>durumlarda </a:t>
            </a:r>
            <a:r>
              <a:rPr lang="tr-TR" sz="1600" b="1" dirty="0">
                <a:solidFill>
                  <a:prstClr val="black"/>
                </a:solidFill>
                <a:cs typeface="Arial"/>
              </a:rPr>
              <a:t>ısı </a:t>
            </a:r>
            <a:r>
              <a:rPr lang="tr-TR" sz="1600" b="1" dirty="0" smtClean="0">
                <a:solidFill>
                  <a:prstClr val="black"/>
                </a:solidFill>
                <a:cs typeface="Arial"/>
              </a:rPr>
              <a:t>stresleri</a:t>
            </a:r>
            <a:r>
              <a:rPr lang="tr-TR" sz="1600" dirty="0" smtClean="0">
                <a:solidFill>
                  <a:prstClr val="black"/>
                </a:solidFill>
                <a:cs typeface="Arial"/>
              </a:rPr>
              <a:t> </a:t>
            </a:r>
            <a:r>
              <a:rPr lang="tr-TR" sz="1600" dirty="0" err="1" smtClean="0">
                <a:solidFill>
                  <a:prstClr val="black"/>
                </a:solidFill>
                <a:cs typeface="Arial"/>
              </a:rPr>
              <a:t>oluşur.Üşüme</a:t>
            </a:r>
            <a:r>
              <a:rPr lang="tr-TR" sz="1600" dirty="0" smtClean="0">
                <a:solidFill>
                  <a:prstClr val="black"/>
                </a:solidFill>
                <a:cs typeface="Arial"/>
              </a:rPr>
              <a:t>, ürperme, boyun</a:t>
            </a:r>
          </a:p>
          <a:p>
            <a:pPr marL="0" lvl="1" indent="0">
              <a:spcBef>
                <a:spcPts val="0"/>
              </a:spcBef>
              <a:spcAft>
                <a:spcPts val="0"/>
              </a:spcAft>
              <a:buSzPct val="105000"/>
              <a:buNone/>
              <a:defRPr/>
            </a:pPr>
            <a:r>
              <a:rPr lang="tr-TR" sz="1600" dirty="0">
                <a:solidFill>
                  <a:prstClr val="black"/>
                </a:solidFill>
                <a:cs typeface="Arial"/>
              </a:rPr>
              <a:t> </a:t>
            </a:r>
            <a:r>
              <a:rPr lang="tr-TR" sz="1600" dirty="0" smtClean="0">
                <a:solidFill>
                  <a:prstClr val="black"/>
                </a:solidFill>
                <a:cs typeface="Arial"/>
              </a:rPr>
              <a:t>                                                                                        tutulması </a:t>
            </a:r>
            <a:r>
              <a:rPr lang="tr-TR" sz="1600" dirty="0" err="1" smtClean="0">
                <a:solidFill>
                  <a:prstClr val="black"/>
                </a:solidFill>
                <a:cs typeface="Arial"/>
              </a:rPr>
              <a:t>vb</a:t>
            </a:r>
            <a:r>
              <a:rPr lang="tr-TR" sz="1600" dirty="0" smtClean="0">
                <a:solidFill>
                  <a:prstClr val="black"/>
                </a:solidFill>
                <a:cs typeface="Arial"/>
              </a:rPr>
              <a:t>…</a:t>
            </a:r>
            <a:endParaRPr lang="tr-TR" sz="1600" dirty="0">
              <a:solidFill>
                <a:prstClr val="black"/>
              </a:solidFill>
              <a:cs typeface="Arial"/>
            </a:endParaRPr>
          </a:p>
          <a:p>
            <a:pPr marL="109728" indent="0">
              <a:buNone/>
            </a:pPr>
            <a:endParaRPr lang="tr-TR" sz="16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3- HAVA AKIM HIZI</a:t>
            </a:r>
            <a:endParaRPr lang="tr-TR" b="1" dirty="0">
              <a:solidFill>
                <a:srgbClr val="0070C0"/>
              </a:solidFill>
            </a:endParaRPr>
          </a:p>
        </p:txBody>
      </p:sp>
      <p:pic>
        <p:nvPicPr>
          <p:cNvPr id="6" name="Picture 2"/>
          <p:cNvPicPr>
            <a:picLocks noChangeAspect="1" noChangeArrowheads="1"/>
          </p:cNvPicPr>
          <p:nvPr/>
        </p:nvPicPr>
        <p:blipFill>
          <a:blip r:embed="rId3"/>
          <a:srcRect/>
          <a:stretch>
            <a:fillRect/>
          </a:stretch>
        </p:blipFill>
        <p:spPr bwMode="auto">
          <a:xfrm>
            <a:off x="6948264" y="2564904"/>
            <a:ext cx="1943100" cy="2216150"/>
          </a:xfrm>
          <a:prstGeom prst="rect">
            <a:avLst/>
          </a:prstGeom>
          <a:noFill/>
          <a:ln w="9525">
            <a:noFill/>
            <a:miter lim="800000"/>
            <a:headEnd/>
            <a:tailEnd/>
          </a:ln>
        </p:spPr>
      </p:pic>
    </p:spTree>
    <p:extLst>
      <p:ext uri="{BB962C8B-B14F-4D97-AF65-F5344CB8AC3E}">
        <p14:creationId xmlns:p14="http://schemas.microsoft.com/office/powerpoint/2010/main" val="408994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683568" y="1566084"/>
            <a:ext cx="7531690" cy="4743236"/>
          </a:xfrm>
        </p:spPr>
        <p:txBody>
          <a:bodyPr>
            <a:noAutofit/>
          </a:bodyPr>
          <a:lstStyle/>
          <a:p>
            <a:pPr marL="109728" indent="0">
              <a:buNone/>
            </a:pPr>
            <a:r>
              <a:rPr lang="tr-TR" sz="1600" dirty="0" smtClean="0">
                <a:solidFill>
                  <a:srgbClr val="0070C0"/>
                </a:solidFill>
              </a:rPr>
              <a:t>    </a:t>
            </a:r>
            <a:r>
              <a:rPr lang="tr-TR" b="1" dirty="0" err="1">
                <a:solidFill>
                  <a:srgbClr val="0070C0"/>
                </a:solidFill>
              </a:rPr>
              <a:t>Radyant</a:t>
            </a:r>
            <a:r>
              <a:rPr lang="tr-TR" b="1" dirty="0">
                <a:solidFill>
                  <a:srgbClr val="0070C0"/>
                </a:solidFill>
              </a:rPr>
              <a:t> ısı:</a:t>
            </a:r>
          </a:p>
          <a:p>
            <a:r>
              <a:rPr lang="tr-TR" dirty="0"/>
              <a:t>Çevredeki cisimlerden yayılan ısı enerjisidir.</a:t>
            </a:r>
          </a:p>
          <a:p>
            <a:r>
              <a:rPr lang="tr-TR" dirty="0"/>
              <a:t>İşyerinde işin gereği olarak sıcak yüzeyler bulunabilmekte ve bu yüzeylerden ısı </a:t>
            </a:r>
            <a:r>
              <a:rPr lang="tr-TR" dirty="0" smtClean="0"/>
              <a:t>radyasyonu olabilmektedir</a:t>
            </a:r>
            <a:r>
              <a:rPr lang="tr-TR" dirty="0"/>
              <a:t>.</a:t>
            </a:r>
          </a:p>
          <a:p>
            <a:r>
              <a:rPr lang="tr-TR" dirty="0"/>
              <a:t>Ocak ve fırınlardan önemli miktarlarda </a:t>
            </a:r>
            <a:r>
              <a:rPr lang="tr-TR" dirty="0" err="1"/>
              <a:t>radyant</a:t>
            </a:r>
            <a:r>
              <a:rPr lang="tr-TR" dirty="0"/>
              <a:t> ısı yayılır.</a:t>
            </a:r>
          </a:p>
          <a:p>
            <a:pPr marL="0" lvl="1" indent="0">
              <a:spcBef>
                <a:spcPts val="0"/>
              </a:spcBef>
              <a:buSzPct val="105000"/>
              <a:buNone/>
              <a:defRPr/>
            </a:pPr>
            <a:endParaRPr lang="tr-TR" sz="16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4- RADYANT ISI</a:t>
            </a:r>
            <a:endParaRPr lang="tr-TR" b="1" dirty="0">
              <a:solidFill>
                <a:srgbClr val="0070C0"/>
              </a:solidFill>
            </a:endParaRPr>
          </a:p>
        </p:txBody>
      </p:sp>
    </p:spTree>
    <p:extLst>
      <p:ext uri="{BB962C8B-B14F-4D97-AF65-F5344CB8AC3E}">
        <p14:creationId xmlns:p14="http://schemas.microsoft.com/office/powerpoint/2010/main" val="3768373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683568" y="1566084"/>
            <a:ext cx="5256584" cy="4743236"/>
          </a:xfrm>
        </p:spPr>
        <p:txBody>
          <a:bodyPr>
            <a:noAutofit/>
          </a:bodyPr>
          <a:lstStyle/>
          <a:p>
            <a:pPr marL="457200" indent="-457200">
              <a:spcBef>
                <a:spcPct val="0"/>
              </a:spcBef>
              <a:buClr>
                <a:srgbClr val="0033CC"/>
              </a:buClr>
            </a:pPr>
            <a:r>
              <a:rPr lang="tr-TR" sz="2400" dirty="0" smtClean="0">
                <a:solidFill>
                  <a:srgbClr val="0070C0"/>
                </a:solidFill>
              </a:rPr>
              <a:t>    </a:t>
            </a:r>
            <a:r>
              <a:rPr lang="tr-TR" sz="2400" dirty="0">
                <a:solidFill>
                  <a:srgbClr val="000000"/>
                </a:solidFill>
                <a:cs typeface="Tahoma" pitchFamily="34" charset="0"/>
              </a:rPr>
              <a:t>Isı kaynaklarından ışıma yolu </a:t>
            </a:r>
          </a:p>
          <a:p>
            <a:pPr marL="457200" indent="-457200">
              <a:spcBef>
                <a:spcPct val="0"/>
              </a:spcBef>
              <a:buClr>
                <a:srgbClr val="0033CC"/>
              </a:buClr>
              <a:buNone/>
            </a:pPr>
            <a:r>
              <a:rPr lang="tr-TR" sz="2400" dirty="0">
                <a:solidFill>
                  <a:srgbClr val="000000"/>
                </a:solidFill>
                <a:cs typeface="Tahoma" pitchFamily="34" charset="0"/>
              </a:rPr>
              <a:t>	ile yayılan </a:t>
            </a:r>
            <a:r>
              <a:rPr lang="tr-TR" sz="2400" dirty="0" err="1" smtClean="0">
                <a:solidFill>
                  <a:srgbClr val="000000"/>
                </a:solidFill>
                <a:cs typeface="Tahoma" pitchFamily="34" charset="0"/>
              </a:rPr>
              <a:t>rafyant</a:t>
            </a:r>
            <a:r>
              <a:rPr lang="tr-TR" sz="2400" dirty="0" smtClean="0">
                <a:solidFill>
                  <a:srgbClr val="000000"/>
                </a:solidFill>
                <a:cs typeface="Tahoma" pitchFamily="34" charset="0"/>
              </a:rPr>
              <a:t> ısı</a:t>
            </a:r>
            <a:r>
              <a:rPr lang="tr-TR" sz="2400" b="1" dirty="0" smtClean="0">
                <a:solidFill>
                  <a:srgbClr val="000000"/>
                </a:solidFill>
                <a:cs typeface="Tahoma" pitchFamily="34" charset="0"/>
              </a:rPr>
              <a:t> </a:t>
            </a:r>
            <a:r>
              <a:rPr lang="tr-TR" sz="2400" b="1" dirty="0" err="1">
                <a:solidFill>
                  <a:srgbClr val="0033CC"/>
                </a:solidFill>
                <a:cs typeface="Tahoma" pitchFamily="34" charset="0"/>
              </a:rPr>
              <a:t>glop</a:t>
            </a:r>
            <a:r>
              <a:rPr lang="tr-TR" sz="2400" b="1" dirty="0">
                <a:solidFill>
                  <a:srgbClr val="0033CC"/>
                </a:solidFill>
                <a:cs typeface="Tahoma" pitchFamily="34" charset="0"/>
              </a:rPr>
              <a:t> termometre</a:t>
            </a:r>
          </a:p>
          <a:p>
            <a:pPr marL="457200" indent="-457200">
              <a:spcBef>
                <a:spcPct val="0"/>
              </a:spcBef>
              <a:buClr>
                <a:srgbClr val="0033CC"/>
              </a:buClr>
              <a:buNone/>
            </a:pPr>
            <a:r>
              <a:rPr lang="tr-TR" sz="2400" b="1" dirty="0">
                <a:solidFill>
                  <a:srgbClr val="000000"/>
                </a:solidFill>
                <a:cs typeface="Tahoma" pitchFamily="34" charset="0"/>
              </a:rPr>
              <a:t>	ile ölçülür.</a:t>
            </a:r>
          </a:p>
          <a:p>
            <a:pPr marL="457200" indent="-457200">
              <a:spcBef>
                <a:spcPct val="0"/>
              </a:spcBef>
              <a:buClr>
                <a:srgbClr val="0033CC"/>
              </a:buClr>
              <a:buNone/>
            </a:pPr>
            <a:endParaRPr lang="tr-TR" sz="2400" dirty="0">
              <a:solidFill>
                <a:srgbClr val="000000"/>
              </a:solidFill>
              <a:cs typeface="Tahoma" pitchFamily="34" charset="0"/>
            </a:endParaRPr>
          </a:p>
          <a:p>
            <a:pPr marL="457200" indent="-457200">
              <a:spcBef>
                <a:spcPct val="0"/>
              </a:spcBef>
              <a:buClr>
                <a:srgbClr val="0033CC"/>
              </a:buClr>
            </a:pPr>
            <a:r>
              <a:rPr lang="tr-TR" sz="2400" dirty="0" err="1">
                <a:solidFill>
                  <a:srgbClr val="000000"/>
                </a:solidFill>
                <a:cs typeface="Tahoma" pitchFamily="34" charset="0"/>
              </a:rPr>
              <a:t>Glop</a:t>
            </a:r>
            <a:r>
              <a:rPr lang="tr-TR" sz="2400" dirty="0">
                <a:solidFill>
                  <a:srgbClr val="000000"/>
                </a:solidFill>
                <a:cs typeface="Tahoma" pitchFamily="34" charset="0"/>
              </a:rPr>
              <a:t> termometre ince ve dış yüzü mat siyah boya ile boyanmış 15 cm çapında bakır bir küre merkezine yerleştirilmiş bir kuru termometreden oluşur.</a:t>
            </a:r>
          </a:p>
          <a:p>
            <a:pPr marL="109728" indent="0">
              <a:buNone/>
            </a:pPr>
            <a:endParaRPr lang="tr-TR" sz="24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4- RADYANT ISI</a:t>
            </a:r>
            <a:endParaRPr lang="tr-TR" b="1" dirty="0">
              <a:solidFill>
                <a:srgbClr val="0070C0"/>
              </a:solidFill>
            </a:endParaRPr>
          </a:p>
        </p:txBody>
      </p:sp>
      <p:pic>
        <p:nvPicPr>
          <p:cNvPr id="6" name="Picture 3" descr="Globe_Thermometer"/>
          <p:cNvPicPr>
            <a:picLocks noChangeAspect="1" noChangeArrowheads="1"/>
          </p:cNvPicPr>
          <p:nvPr/>
        </p:nvPicPr>
        <p:blipFill>
          <a:blip r:embed="rId3"/>
          <a:srcRect/>
          <a:stretch>
            <a:fillRect/>
          </a:stretch>
        </p:blipFill>
        <p:spPr>
          <a:xfrm>
            <a:off x="6012160" y="1982312"/>
            <a:ext cx="2880320" cy="3600400"/>
          </a:xfrm>
          <a:prstGeom prst="rect">
            <a:avLst/>
          </a:prstGeom>
        </p:spPr>
      </p:pic>
    </p:spTree>
    <p:extLst>
      <p:ext uri="{BB962C8B-B14F-4D97-AF65-F5344CB8AC3E}">
        <p14:creationId xmlns:p14="http://schemas.microsoft.com/office/powerpoint/2010/main" val="3359224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İÇİNDEKİLER</a:t>
            </a:r>
            <a:endParaRPr lang="tr-TR" dirty="0"/>
          </a:p>
        </p:txBody>
      </p:sp>
      <p:sp>
        <p:nvSpPr>
          <p:cNvPr id="3" name="İçerik Yer Tutucusu 2"/>
          <p:cNvSpPr>
            <a:spLocks noGrp="1"/>
          </p:cNvSpPr>
          <p:nvPr>
            <p:ph idx="1"/>
          </p:nvPr>
        </p:nvSpPr>
        <p:spPr>
          <a:xfrm>
            <a:off x="457200" y="1927373"/>
            <a:ext cx="8229600" cy="4525963"/>
          </a:xfrm>
        </p:spPr>
        <p:txBody>
          <a:bodyPr/>
          <a:lstStyle/>
          <a:p>
            <a:pPr marL="109728" indent="0">
              <a:buNone/>
            </a:pPr>
            <a:r>
              <a:rPr lang="tr-TR" dirty="0" smtClean="0"/>
              <a:t>A- TERMAL KONFOR NEDİR?</a:t>
            </a:r>
          </a:p>
          <a:p>
            <a:pPr marL="109728" indent="0">
              <a:buNone/>
            </a:pPr>
            <a:r>
              <a:rPr lang="tr-TR" dirty="0" smtClean="0"/>
              <a:t>B- TERMAL KONFOR ŞARTLARI</a:t>
            </a:r>
          </a:p>
          <a:p>
            <a:pPr marL="109728" indent="0">
              <a:buNone/>
            </a:pPr>
            <a:r>
              <a:rPr lang="tr-TR" dirty="0" smtClean="0"/>
              <a:t>C- TERMAL KONFOR BÖLGESİ</a:t>
            </a:r>
          </a:p>
          <a:p>
            <a:pPr marL="109728" indent="0">
              <a:buNone/>
            </a:pPr>
            <a:r>
              <a:rPr lang="tr-TR" dirty="0"/>
              <a:t>D-ÇALIŞMA ALANLARINDA TERMAL KONFOR                    DEĞERLENDİRMESİ</a:t>
            </a:r>
          </a:p>
          <a:p>
            <a:pPr marL="109728" indent="0">
              <a:buNone/>
            </a:pPr>
            <a:r>
              <a:rPr lang="tr-TR" dirty="0" smtClean="0"/>
              <a:t>E-UYGULAMA ÖRNEĞİ</a:t>
            </a:r>
          </a:p>
          <a:p>
            <a:pPr marL="109728" indent="0">
              <a:buNone/>
            </a:pPr>
            <a:r>
              <a:rPr lang="tr-TR" smtClean="0"/>
              <a:t>F- </a:t>
            </a:r>
            <a:r>
              <a:rPr lang="tr-TR" dirty="0" smtClean="0"/>
              <a:t>KAYNAKÇA</a:t>
            </a:r>
            <a:endParaRPr lang="tr-TR" dirty="0"/>
          </a:p>
        </p:txBody>
      </p:sp>
    </p:spTree>
    <p:extLst>
      <p:ext uri="{BB962C8B-B14F-4D97-AF65-F5344CB8AC3E}">
        <p14:creationId xmlns:p14="http://schemas.microsoft.com/office/powerpoint/2010/main" val="1546347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1115616" y="2132856"/>
            <a:ext cx="7272808" cy="3744416"/>
          </a:xfrm>
        </p:spPr>
        <p:txBody>
          <a:bodyPr>
            <a:noAutofit/>
          </a:bodyPr>
          <a:lstStyle/>
          <a:p>
            <a:pPr marL="457200" indent="-457200">
              <a:spcBef>
                <a:spcPct val="0"/>
              </a:spcBef>
              <a:buClr>
                <a:srgbClr val="0033CC"/>
              </a:buClr>
            </a:pPr>
            <a:r>
              <a:rPr lang="tr-TR" sz="2400" dirty="0" smtClean="0">
                <a:solidFill>
                  <a:srgbClr val="000000"/>
                </a:solidFill>
                <a:latin typeface="Trebuchet MS" pitchFamily="34" charset="0"/>
                <a:cs typeface="Tahoma" pitchFamily="34" charset="0"/>
              </a:rPr>
              <a:t>Isı </a:t>
            </a:r>
            <a:r>
              <a:rPr lang="tr-TR" sz="2400" dirty="0">
                <a:solidFill>
                  <a:srgbClr val="000000"/>
                </a:solidFill>
                <a:latin typeface="Trebuchet MS" pitchFamily="34" charset="0"/>
                <a:cs typeface="Tahoma" pitchFamily="34" charset="0"/>
              </a:rPr>
              <a:t>radyasyondan korunmanın tek yolu, çalışanla kaynak arasına ısı geçirmeyen bir perde koymaktır. </a:t>
            </a:r>
          </a:p>
          <a:p>
            <a:pPr marL="457200" indent="-457200">
              <a:spcBef>
                <a:spcPct val="0"/>
              </a:spcBef>
              <a:buClr>
                <a:srgbClr val="0033CC"/>
              </a:buClr>
              <a:buNone/>
            </a:pPr>
            <a:endParaRPr lang="tr-TR" sz="2400" dirty="0">
              <a:solidFill>
                <a:srgbClr val="000000"/>
              </a:solidFill>
              <a:latin typeface="Trebuchet MS" pitchFamily="34" charset="0"/>
              <a:cs typeface="Tahoma" pitchFamily="34" charset="0"/>
            </a:endParaRPr>
          </a:p>
          <a:p>
            <a:pPr marL="457200" indent="-457200">
              <a:spcBef>
                <a:spcPct val="0"/>
              </a:spcBef>
              <a:buClr>
                <a:srgbClr val="0033CC"/>
              </a:buClr>
            </a:pPr>
            <a:r>
              <a:rPr lang="tr-TR" sz="2400" dirty="0">
                <a:solidFill>
                  <a:srgbClr val="000000"/>
                </a:solidFill>
                <a:latin typeface="Trebuchet MS" pitchFamily="34" charset="0"/>
                <a:cs typeface="Tahoma" pitchFamily="34" charset="0"/>
              </a:rPr>
              <a:t>Ancak konulan perde ısıyı yansıtmıyorsa, ısıyı </a:t>
            </a:r>
            <a:r>
              <a:rPr lang="tr-TR" sz="2400" dirty="0" err="1">
                <a:solidFill>
                  <a:srgbClr val="000000"/>
                </a:solidFill>
                <a:latin typeface="Trebuchet MS" pitchFamily="34" charset="0"/>
                <a:cs typeface="Tahoma" pitchFamily="34" charset="0"/>
              </a:rPr>
              <a:t>absorblayarak</a:t>
            </a:r>
            <a:r>
              <a:rPr lang="tr-TR" sz="2400" dirty="0">
                <a:solidFill>
                  <a:srgbClr val="000000"/>
                </a:solidFill>
                <a:latin typeface="Trebuchet MS" pitchFamily="34" charset="0"/>
                <a:cs typeface="Tahoma" pitchFamily="34" charset="0"/>
              </a:rPr>
              <a:t> ısı kaynağı haline de gelebilir.</a:t>
            </a:r>
            <a:r>
              <a:rPr lang="en-US" sz="2400" dirty="0">
                <a:solidFill>
                  <a:srgbClr val="000000"/>
                </a:solidFill>
                <a:latin typeface="Trebuchet MS" pitchFamily="34" charset="0"/>
                <a:cs typeface="Tahoma" pitchFamily="34" charset="0"/>
              </a:rPr>
              <a:t> </a:t>
            </a:r>
          </a:p>
          <a:p>
            <a:pPr marL="109728" indent="0">
              <a:buNone/>
            </a:pPr>
            <a:endParaRPr lang="tr-TR" sz="2400"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4- RADYANT ISI</a:t>
            </a:r>
            <a:endParaRPr lang="tr-TR" b="1" dirty="0">
              <a:solidFill>
                <a:srgbClr val="0070C0"/>
              </a:solidFill>
            </a:endParaRPr>
          </a:p>
        </p:txBody>
      </p:sp>
    </p:spTree>
    <p:extLst>
      <p:ext uri="{BB962C8B-B14F-4D97-AF65-F5344CB8AC3E}">
        <p14:creationId xmlns:p14="http://schemas.microsoft.com/office/powerpoint/2010/main" val="171086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a:t>
            </a:r>
            <a:r>
              <a:rPr lang="tr-TR" dirty="0" smtClean="0"/>
              <a:t>- TERMAL KONFOR BÖLGESİ</a:t>
            </a:r>
            <a:endParaRPr lang="tr-TR" dirty="0"/>
          </a:p>
        </p:txBody>
      </p:sp>
      <p:sp>
        <p:nvSpPr>
          <p:cNvPr id="3" name="İçerik Yer Tutucusu 2"/>
          <p:cNvSpPr>
            <a:spLocks noGrp="1"/>
          </p:cNvSpPr>
          <p:nvPr>
            <p:ph idx="1"/>
          </p:nvPr>
        </p:nvSpPr>
        <p:spPr>
          <a:xfrm>
            <a:off x="107504" y="1484784"/>
            <a:ext cx="8912267" cy="4392488"/>
          </a:xfrm>
        </p:spPr>
        <p:txBody>
          <a:bodyPr>
            <a:noAutofit/>
          </a:bodyPr>
          <a:lstStyle/>
          <a:p>
            <a:pPr marL="457200" indent="-457200">
              <a:spcBef>
                <a:spcPct val="0"/>
              </a:spcBef>
              <a:buClr>
                <a:srgbClr val="0033CC"/>
              </a:buClr>
              <a:buNone/>
              <a:defRPr/>
            </a:pPr>
            <a:r>
              <a:rPr lang="tr-TR" sz="2400" dirty="0">
                <a:solidFill>
                  <a:srgbClr val="0033CC"/>
                </a:solidFill>
                <a:latin typeface="Trebuchet MS" pitchFamily="34" charset="0"/>
                <a:cs typeface="Tahoma" pitchFamily="34" charset="0"/>
              </a:rPr>
              <a:t>Termal Konfor Bölgesi:</a:t>
            </a:r>
          </a:p>
          <a:p>
            <a:pPr marL="457200" indent="-457200">
              <a:spcBef>
                <a:spcPct val="0"/>
              </a:spcBef>
              <a:buClr>
                <a:srgbClr val="0033CC"/>
              </a:buClr>
              <a:buNone/>
              <a:defRPr/>
            </a:pPr>
            <a:endParaRPr lang="tr-TR" sz="2400" dirty="0">
              <a:solidFill>
                <a:srgbClr val="000000"/>
              </a:solidFill>
              <a:latin typeface="Trebuchet MS" pitchFamily="34" charset="0"/>
              <a:cs typeface="Tahoma" pitchFamily="34" charset="0"/>
            </a:endParaRPr>
          </a:p>
          <a:p>
            <a:pPr marL="457200" indent="-457200">
              <a:spcBef>
                <a:spcPct val="0"/>
              </a:spcBef>
              <a:buClr>
                <a:srgbClr val="0033CC"/>
              </a:buClr>
              <a:defRPr/>
            </a:pPr>
            <a:r>
              <a:rPr lang="tr-TR" sz="2400" dirty="0">
                <a:solidFill>
                  <a:srgbClr val="000000"/>
                </a:solidFill>
                <a:latin typeface="Trebuchet MS" pitchFamily="34" charset="0"/>
                <a:cs typeface="Tahoma" pitchFamily="34" charset="0"/>
              </a:rPr>
              <a:t>Değişik işyerlerinde çalışanların %80’ine yakın büyük</a:t>
            </a:r>
          </a:p>
          <a:p>
            <a:pPr marL="457200" indent="-457200">
              <a:spcBef>
                <a:spcPct val="0"/>
              </a:spcBef>
              <a:buNone/>
              <a:defRPr/>
            </a:pPr>
            <a:r>
              <a:rPr lang="tr-TR" sz="2400" dirty="0">
                <a:solidFill>
                  <a:srgbClr val="000000"/>
                </a:solidFill>
                <a:latin typeface="Trebuchet MS" pitchFamily="34" charset="0"/>
                <a:cs typeface="Tahoma" pitchFamily="34" charset="0"/>
              </a:rPr>
              <a:t>	çoğunluğunun, ısı hissi bakımından kendilerini en rahat</a:t>
            </a:r>
          </a:p>
          <a:p>
            <a:pPr marL="457200" indent="-457200">
              <a:spcBef>
                <a:spcPct val="0"/>
              </a:spcBef>
              <a:buNone/>
              <a:defRPr/>
            </a:pPr>
            <a:r>
              <a:rPr lang="tr-TR" sz="2400" dirty="0">
                <a:solidFill>
                  <a:srgbClr val="000000"/>
                </a:solidFill>
                <a:latin typeface="Trebuchet MS" pitchFamily="34" charset="0"/>
                <a:cs typeface="Tahoma" pitchFamily="34" charset="0"/>
              </a:rPr>
              <a:t>	durumda hissettikleri bölgenin tespitine çalışılmış ve</a:t>
            </a:r>
          </a:p>
          <a:p>
            <a:pPr marL="457200" indent="-457200">
              <a:spcBef>
                <a:spcPct val="0"/>
              </a:spcBef>
              <a:buNone/>
              <a:defRPr/>
            </a:pPr>
            <a:r>
              <a:rPr lang="tr-TR" sz="2400" dirty="0">
                <a:solidFill>
                  <a:srgbClr val="0033CC"/>
                </a:solidFill>
                <a:latin typeface="Trebuchet MS" pitchFamily="34" charset="0"/>
                <a:cs typeface="Tahoma" pitchFamily="34" charset="0"/>
              </a:rPr>
              <a:t>	termal bölge </a:t>
            </a:r>
            <a:r>
              <a:rPr lang="tr-TR" sz="2400" dirty="0">
                <a:solidFill>
                  <a:srgbClr val="000000"/>
                </a:solidFill>
                <a:latin typeface="Trebuchet MS" pitchFamily="34" charset="0"/>
                <a:cs typeface="Tahoma" pitchFamily="34" charset="0"/>
              </a:rPr>
              <a:t>kavramı ortaya çıkmıştır.</a:t>
            </a:r>
          </a:p>
          <a:p>
            <a:pPr marL="457200" indent="-457200">
              <a:spcBef>
                <a:spcPct val="0"/>
              </a:spcBef>
              <a:buNone/>
              <a:defRPr/>
            </a:pPr>
            <a:endParaRPr lang="tr-TR" sz="2400" dirty="0">
              <a:solidFill>
                <a:srgbClr val="000000"/>
              </a:solidFill>
              <a:latin typeface="Trebuchet MS" pitchFamily="34" charset="0"/>
              <a:cs typeface="Tahoma" pitchFamily="34" charset="0"/>
            </a:endParaRPr>
          </a:p>
          <a:p>
            <a:pPr marL="431800" indent="-431800">
              <a:spcBef>
                <a:spcPct val="0"/>
              </a:spcBef>
              <a:buClr>
                <a:srgbClr val="0033CC"/>
              </a:buClr>
              <a:defRPr/>
            </a:pPr>
            <a:r>
              <a:rPr lang="tr-TR" sz="2400" dirty="0">
                <a:solidFill>
                  <a:srgbClr val="000000"/>
                </a:solidFill>
                <a:latin typeface="Trebuchet MS" pitchFamily="34" charset="0"/>
                <a:cs typeface="Tahoma" pitchFamily="34" charset="0"/>
              </a:rPr>
              <a:t>Termal konfor bölgesi, iş yapma ve faaliyeti sürdürme</a:t>
            </a:r>
          </a:p>
          <a:p>
            <a:pPr marL="431800" indent="-431800">
              <a:spcBef>
                <a:spcPct val="0"/>
              </a:spcBef>
              <a:buNone/>
              <a:defRPr/>
            </a:pPr>
            <a:r>
              <a:rPr lang="tr-TR" sz="2400" dirty="0">
                <a:solidFill>
                  <a:srgbClr val="000000"/>
                </a:solidFill>
                <a:latin typeface="Trebuchet MS" pitchFamily="34" charset="0"/>
                <a:cs typeface="Tahoma" pitchFamily="34" charset="0"/>
              </a:rPr>
              <a:t>	açısından en rahat durumda olabilmek için gerekli termal konfor koşullarının üst ve alt sınırları arasındaki bölgedir.</a:t>
            </a:r>
          </a:p>
          <a:p>
            <a:pPr marL="109728" indent="0">
              <a:buNone/>
            </a:pPr>
            <a:endParaRPr lang="tr-TR" sz="2400" dirty="0" smtClean="0"/>
          </a:p>
        </p:txBody>
      </p:sp>
    </p:spTree>
    <p:extLst>
      <p:ext uri="{BB962C8B-B14F-4D97-AF65-F5344CB8AC3E}">
        <p14:creationId xmlns:p14="http://schemas.microsoft.com/office/powerpoint/2010/main" val="204815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a:t>
            </a:r>
            <a:r>
              <a:rPr lang="tr-TR" dirty="0" smtClean="0"/>
              <a:t>- TERMAL KONFOR BÖLGESİ</a:t>
            </a:r>
            <a:endParaRPr lang="tr-TR" dirty="0"/>
          </a:p>
        </p:txBody>
      </p:sp>
      <p:sp>
        <p:nvSpPr>
          <p:cNvPr id="3" name="İçerik Yer Tutucusu 2"/>
          <p:cNvSpPr>
            <a:spLocks noGrp="1"/>
          </p:cNvSpPr>
          <p:nvPr>
            <p:ph idx="1"/>
          </p:nvPr>
        </p:nvSpPr>
        <p:spPr>
          <a:xfrm>
            <a:off x="107504" y="1169368"/>
            <a:ext cx="9036496" cy="5688632"/>
          </a:xfrm>
        </p:spPr>
        <p:txBody>
          <a:bodyPr>
            <a:noAutofit/>
          </a:bodyPr>
          <a:lstStyle/>
          <a:p>
            <a:pPr marL="457200" indent="-457200">
              <a:spcBef>
                <a:spcPct val="0"/>
              </a:spcBef>
              <a:buNone/>
            </a:pPr>
            <a:r>
              <a:rPr lang="tr-TR" sz="2400" dirty="0" smtClean="0">
                <a:solidFill>
                  <a:srgbClr val="0033CC"/>
                </a:solidFill>
                <a:latin typeface="Trebuchet MS" pitchFamily="34" charset="0"/>
                <a:cs typeface="Tahoma" pitchFamily="34" charset="0"/>
              </a:rPr>
              <a:t>    Termal </a:t>
            </a:r>
            <a:r>
              <a:rPr lang="tr-TR" sz="2400" dirty="0">
                <a:solidFill>
                  <a:srgbClr val="0033CC"/>
                </a:solidFill>
                <a:latin typeface="Trebuchet MS" pitchFamily="34" charset="0"/>
                <a:cs typeface="Tahoma" pitchFamily="34" charset="0"/>
              </a:rPr>
              <a:t>konfor bölgesine etki eden çok sayıda faktör vardır</a:t>
            </a:r>
            <a:r>
              <a:rPr lang="tr-TR" sz="2400" dirty="0" smtClean="0">
                <a:solidFill>
                  <a:srgbClr val="0033CC"/>
                </a:solidFill>
                <a:latin typeface="Trebuchet MS" pitchFamily="34" charset="0"/>
                <a:cs typeface="Tahoma" pitchFamily="34" charset="0"/>
              </a:rPr>
              <a:t>:</a:t>
            </a:r>
            <a:endParaRPr lang="tr-TR" sz="2400" dirty="0">
              <a:solidFill>
                <a:srgbClr val="0033CC"/>
              </a:solidFill>
              <a:latin typeface="Trebuchet MS" pitchFamily="34" charset="0"/>
              <a:cs typeface="Tahoma" pitchFamily="34" charset="0"/>
            </a:endParaRPr>
          </a:p>
          <a:p>
            <a:pPr marL="457200" indent="-457200">
              <a:spcBef>
                <a:spcPct val="0"/>
              </a:spcBef>
              <a:buClr>
                <a:srgbClr val="0033CC"/>
              </a:buClr>
            </a:pPr>
            <a:r>
              <a:rPr lang="tr-TR" sz="2400" dirty="0">
                <a:solidFill>
                  <a:srgbClr val="000000"/>
                </a:solidFill>
                <a:latin typeface="Trebuchet MS" pitchFamily="34" charset="0"/>
                <a:cs typeface="Tahoma" pitchFamily="34" charset="0"/>
              </a:rPr>
              <a:t>Ortam sıcaklığı</a:t>
            </a:r>
          </a:p>
          <a:p>
            <a:pPr marL="457200" indent="-457200">
              <a:spcBef>
                <a:spcPct val="0"/>
              </a:spcBef>
              <a:buClr>
                <a:srgbClr val="0033CC"/>
              </a:buClr>
            </a:pPr>
            <a:r>
              <a:rPr lang="tr-TR" sz="2400" dirty="0">
                <a:solidFill>
                  <a:srgbClr val="000000"/>
                </a:solidFill>
                <a:latin typeface="Trebuchet MS" pitchFamily="34" charset="0"/>
                <a:cs typeface="Tahoma" pitchFamily="34" charset="0"/>
              </a:rPr>
              <a:t>Ortamın nem durumu</a:t>
            </a:r>
          </a:p>
          <a:p>
            <a:pPr marL="457200" indent="-457200">
              <a:spcBef>
                <a:spcPct val="0"/>
              </a:spcBef>
              <a:buClr>
                <a:srgbClr val="0033CC"/>
              </a:buClr>
            </a:pPr>
            <a:r>
              <a:rPr lang="tr-TR" sz="2400" dirty="0">
                <a:solidFill>
                  <a:srgbClr val="000000"/>
                </a:solidFill>
                <a:latin typeface="Trebuchet MS" pitchFamily="34" charset="0"/>
                <a:cs typeface="Tahoma" pitchFamily="34" charset="0"/>
              </a:rPr>
              <a:t>Ortamdaki hava akımı</a:t>
            </a:r>
          </a:p>
          <a:p>
            <a:pPr marL="457200" indent="-457200">
              <a:spcBef>
                <a:spcPct val="0"/>
              </a:spcBef>
              <a:buClr>
                <a:srgbClr val="0033CC"/>
              </a:buClr>
            </a:pPr>
            <a:r>
              <a:rPr lang="tr-TR" sz="2400" dirty="0">
                <a:solidFill>
                  <a:srgbClr val="000000"/>
                </a:solidFill>
                <a:latin typeface="Trebuchet MS" pitchFamily="34" charset="0"/>
                <a:cs typeface="Tahoma" pitchFamily="34" charset="0"/>
              </a:rPr>
              <a:t>Yapılan işin niteliği (hafif iş, orta iş, ağır iş)</a:t>
            </a:r>
          </a:p>
          <a:p>
            <a:pPr marL="457200" indent="-457200">
              <a:spcBef>
                <a:spcPct val="0"/>
              </a:spcBef>
              <a:buClr>
                <a:srgbClr val="0033CC"/>
              </a:buClr>
            </a:pPr>
            <a:r>
              <a:rPr lang="tr-TR" sz="2400" dirty="0">
                <a:solidFill>
                  <a:srgbClr val="000000"/>
                </a:solidFill>
                <a:latin typeface="Trebuchet MS" pitchFamily="34" charset="0"/>
                <a:cs typeface="Tahoma" pitchFamily="34" charset="0"/>
              </a:rPr>
              <a:t>İşçinin giyim durumu</a:t>
            </a:r>
          </a:p>
          <a:p>
            <a:pPr marL="457200" indent="-457200">
              <a:spcBef>
                <a:spcPct val="0"/>
              </a:spcBef>
              <a:buClr>
                <a:srgbClr val="0033CC"/>
              </a:buClr>
            </a:pPr>
            <a:r>
              <a:rPr lang="tr-TR" sz="2400" dirty="0">
                <a:solidFill>
                  <a:srgbClr val="000000"/>
                </a:solidFill>
                <a:latin typeface="Trebuchet MS" pitchFamily="34" charset="0"/>
                <a:cs typeface="Tahoma" pitchFamily="34" charset="0"/>
              </a:rPr>
              <a:t>İşçinin yaşı ve cinsiyeti</a:t>
            </a:r>
          </a:p>
          <a:p>
            <a:pPr marL="457200" indent="-457200">
              <a:spcBef>
                <a:spcPct val="0"/>
              </a:spcBef>
              <a:buClr>
                <a:srgbClr val="0033CC"/>
              </a:buClr>
            </a:pPr>
            <a:r>
              <a:rPr lang="tr-TR" sz="2400" dirty="0">
                <a:solidFill>
                  <a:srgbClr val="000000"/>
                </a:solidFill>
                <a:latin typeface="Trebuchet MS" pitchFamily="34" charset="0"/>
                <a:cs typeface="Tahoma" pitchFamily="34" charset="0"/>
              </a:rPr>
              <a:t>İşçinin beslenmesi</a:t>
            </a:r>
          </a:p>
          <a:p>
            <a:pPr marL="457200" indent="-457200">
              <a:spcBef>
                <a:spcPct val="0"/>
              </a:spcBef>
              <a:buClr>
                <a:srgbClr val="0033CC"/>
              </a:buClr>
            </a:pPr>
            <a:r>
              <a:rPr lang="tr-TR" sz="2400" dirty="0">
                <a:solidFill>
                  <a:srgbClr val="000000"/>
                </a:solidFill>
                <a:latin typeface="Trebuchet MS" pitchFamily="34" charset="0"/>
                <a:cs typeface="Tahoma" pitchFamily="34" charset="0"/>
              </a:rPr>
              <a:t>İşçinin fiziki durumu</a:t>
            </a:r>
          </a:p>
          <a:p>
            <a:pPr marL="457200" indent="-457200">
              <a:spcBef>
                <a:spcPct val="0"/>
              </a:spcBef>
              <a:buClr>
                <a:srgbClr val="0033CC"/>
              </a:buClr>
            </a:pPr>
            <a:r>
              <a:rPr lang="tr-TR" sz="2400" dirty="0">
                <a:solidFill>
                  <a:srgbClr val="000000"/>
                </a:solidFill>
                <a:latin typeface="Trebuchet MS" pitchFamily="34" charset="0"/>
                <a:cs typeface="Tahoma" pitchFamily="34" charset="0"/>
              </a:rPr>
              <a:t>İşçinin genel sağlık durumu vb</a:t>
            </a:r>
            <a:r>
              <a:rPr lang="tr-TR" sz="2400" dirty="0" smtClean="0">
                <a:solidFill>
                  <a:srgbClr val="000000"/>
                </a:solidFill>
                <a:latin typeface="Trebuchet MS" pitchFamily="34" charset="0"/>
                <a:cs typeface="Tahoma" pitchFamily="34" charset="0"/>
              </a:rPr>
              <a:t>.</a:t>
            </a:r>
          </a:p>
          <a:p>
            <a:pPr marL="457200" indent="-457200">
              <a:spcBef>
                <a:spcPct val="0"/>
              </a:spcBef>
              <a:buClr>
                <a:srgbClr val="0033CC"/>
              </a:buClr>
            </a:pPr>
            <a:endParaRPr lang="tr-TR" sz="2400" dirty="0" smtClean="0">
              <a:solidFill>
                <a:srgbClr val="000000"/>
              </a:solidFill>
              <a:latin typeface="Trebuchet MS" pitchFamily="34" charset="0"/>
              <a:cs typeface="Tahoma" pitchFamily="34" charset="0"/>
            </a:endParaRPr>
          </a:p>
          <a:p>
            <a:pPr marL="457200" indent="-457200" algn="ctr">
              <a:spcBef>
                <a:spcPct val="0"/>
              </a:spcBef>
              <a:buNone/>
            </a:pPr>
            <a:r>
              <a:rPr lang="tr-TR" sz="2400" dirty="0" smtClean="0">
                <a:solidFill>
                  <a:srgbClr val="000000"/>
                </a:solidFill>
                <a:latin typeface="Trebuchet MS" pitchFamily="34" charset="0"/>
                <a:cs typeface="Tahoma" pitchFamily="34" charset="0"/>
              </a:rPr>
              <a:t>   Bu faktörlerin değişmesine bağlı olarak termal konfor</a:t>
            </a:r>
          </a:p>
          <a:p>
            <a:pPr marL="457200" indent="-457200" algn="ctr">
              <a:spcBef>
                <a:spcPct val="0"/>
              </a:spcBef>
              <a:buNone/>
            </a:pPr>
            <a:r>
              <a:rPr lang="tr-TR" sz="2400" dirty="0" smtClean="0">
                <a:solidFill>
                  <a:srgbClr val="000000"/>
                </a:solidFill>
                <a:latin typeface="Trebuchet MS" pitchFamily="34" charset="0"/>
                <a:cs typeface="Tahoma" pitchFamily="34" charset="0"/>
              </a:rPr>
              <a:t>  bölgesi </a:t>
            </a:r>
            <a:r>
              <a:rPr lang="tr-TR" sz="2400" dirty="0">
                <a:solidFill>
                  <a:srgbClr val="000000"/>
                </a:solidFill>
                <a:latin typeface="Trebuchet MS" pitchFamily="34" charset="0"/>
                <a:cs typeface="Tahoma" pitchFamily="34" charset="0"/>
              </a:rPr>
              <a:t>de az ya da çok değişiklik gösterir.</a:t>
            </a:r>
          </a:p>
          <a:p>
            <a:pPr marL="457200" indent="-457200">
              <a:spcBef>
                <a:spcPct val="0"/>
              </a:spcBef>
              <a:buClr>
                <a:srgbClr val="0033CC"/>
              </a:buClr>
              <a:buNone/>
              <a:defRPr/>
            </a:pPr>
            <a:endParaRPr lang="tr-TR" sz="2400" dirty="0">
              <a:solidFill>
                <a:srgbClr val="000000"/>
              </a:solidFill>
              <a:latin typeface="Trebuchet MS" pitchFamily="34" charset="0"/>
              <a:cs typeface="Tahoma" pitchFamily="34" charset="0"/>
            </a:endParaRPr>
          </a:p>
          <a:p>
            <a:pPr marL="109728" indent="0">
              <a:buNone/>
            </a:pPr>
            <a:endParaRPr lang="tr-TR" sz="2400" dirty="0" smtClean="0"/>
          </a:p>
        </p:txBody>
      </p:sp>
    </p:spTree>
    <p:extLst>
      <p:ext uri="{BB962C8B-B14F-4D97-AF65-F5344CB8AC3E}">
        <p14:creationId xmlns:p14="http://schemas.microsoft.com/office/powerpoint/2010/main" val="3148000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a:t>
            </a:r>
            <a:r>
              <a:rPr lang="tr-TR" dirty="0" smtClean="0"/>
              <a:t>- TERMAL KONFOR BÖLGESİ</a:t>
            </a:r>
            <a:endParaRPr lang="tr-TR" dirty="0"/>
          </a:p>
        </p:txBody>
      </p:sp>
      <p:sp>
        <p:nvSpPr>
          <p:cNvPr id="3" name="İçerik Yer Tutucusu 2"/>
          <p:cNvSpPr>
            <a:spLocks noGrp="1"/>
          </p:cNvSpPr>
          <p:nvPr>
            <p:ph idx="1"/>
          </p:nvPr>
        </p:nvSpPr>
        <p:spPr>
          <a:xfrm>
            <a:off x="107504" y="1169368"/>
            <a:ext cx="9036496" cy="5688632"/>
          </a:xfrm>
        </p:spPr>
        <p:txBody>
          <a:bodyPr>
            <a:noAutofit/>
          </a:bodyPr>
          <a:lstStyle/>
          <a:p>
            <a:pPr marL="431800" indent="-431800">
              <a:spcBef>
                <a:spcPct val="0"/>
              </a:spcBef>
              <a:buNone/>
              <a:defRPr/>
            </a:pPr>
            <a:r>
              <a:rPr lang="tr-TR" sz="2400" dirty="0" smtClean="0">
                <a:solidFill>
                  <a:srgbClr val="0033CC"/>
                </a:solidFill>
                <a:latin typeface="Trebuchet MS" pitchFamily="34" charset="0"/>
                <a:cs typeface="Tahoma" pitchFamily="34" charset="0"/>
              </a:rPr>
              <a:t>    </a:t>
            </a:r>
            <a:r>
              <a:rPr lang="tr-TR" sz="2400" dirty="0">
                <a:solidFill>
                  <a:srgbClr val="0033CC"/>
                </a:solidFill>
                <a:latin typeface="Trebuchet MS" pitchFamily="34" charset="0"/>
                <a:cs typeface="Tahoma" pitchFamily="34" charset="0"/>
              </a:rPr>
              <a:t>Bunalım Bölgesi:	</a:t>
            </a:r>
          </a:p>
          <a:p>
            <a:pPr marL="431800" indent="-431800">
              <a:spcBef>
                <a:spcPct val="0"/>
              </a:spcBef>
              <a:buNone/>
              <a:defRPr/>
            </a:pPr>
            <a:endParaRPr lang="tr-TR" sz="2400" dirty="0">
              <a:solidFill>
                <a:srgbClr val="000000"/>
              </a:solidFill>
              <a:latin typeface="Trebuchet MS" pitchFamily="34" charset="0"/>
              <a:cs typeface="Tahoma" pitchFamily="34" charset="0"/>
            </a:endParaRPr>
          </a:p>
          <a:p>
            <a:pPr marL="457200" indent="-457200">
              <a:spcBef>
                <a:spcPct val="0"/>
              </a:spcBef>
              <a:buClr>
                <a:srgbClr val="0033CC"/>
              </a:buClr>
              <a:defRPr/>
            </a:pPr>
            <a:r>
              <a:rPr lang="tr-TR" sz="2400" dirty="0">
                <a:solidFill>
                  <a:srgbClr val="000000"/>
                </a:solidFill>
                <a:latin typeface="Trebuchet MS" pitchFamily="34" charset="0"/>
                <a:cs typeface="Tahoma" pitchFamily="34" charset="0"/>
              </a:rPr>
              <a:t>İnsanların vücutlarından ısı atmalarının güçleşmesi</a:t>
            </a:r>
          </a:p>
          <a:p>
            <a:pPr marL="431800" indent="-431800">
              <a:spcBef>
                <a:spcPct val="0"/>
              </a:spcBef>
              <a:buNone/>
              <a:defRPr/>
            </a:pPr>
            <a:r>
              <a:rPr lang="tr-TR" sz="2400" dirty="0">
                <a:solidFill>
                  <a:srgbClr val="000000"/>
                </a:solidFill>
                <a:latin typeface="Trebuchet MS" pitchFamily="34" charset="0"/>
                <a:cs typeface="Tahoma" pitchFamily="34" charset="0"/>
              </a:rPr>
              <a:t>	sebebiyle, hava akımı olmayan bir ortamda, bunalma hissettikleri sıcaklık ve bağıl nem kombinasyonları bölgesi olarak tanımlanır.</a:t>
            </a:r>
          </a:p>
          <a:p>
            <a:pPr marL="457200" indent="-457200">
              <a:spcBef>
                <a:spcPct val="0"/>
              </a:spcBef>
              <a:buNone/>
            </a:pPr>
            <a:endParaRPr lang="tr-TR" sz="2400" dirty="0">
              <a:solidFill>
                <a:srgbClr val="000000"/>
              </a:solidFill>
              <a:latin typeface="Trebuchet MS" pitchFamily="34" charset="0"/>
              <a:cs typeface="Tahoma" pitchFamily="34" charset="0"/>
            </a:endParaRPr>
          </a:p>
          <a:p>
            <a:pPr marL="109728" indent="0">
              <a:buNone/>
            </a:pPr>
            <a:endParaRPr lang="tr-TR" sz="2400" dirty="0" smtClean="0"/>
          </a:p>
        </p:txBody>
      </p:sp>
      <p:sp>
        <p:nvSpPr>
          <p:cNvPr id="4" name="Rectangle 2"/>
          <p:cNvSpPr txBox="1">
            <a:spLocks noChangeArrowheads="1"/>
          </p:cNvSpPr>
          <p:nvPr/>
        </p:nvSpPr>
        <p:spPr>
          <a:xfrm>
            <a:off x="701675" y="3475510"/>
            <a:ext cx="7740650" cy="769937"/>
          </a:xfrm>
          <a:prstGeom prst="rect">
            <a:avLst/>
          </a:prstGeom>
        </p:spPr>
        <p:txBody>
          <a:bodyPr vert="horz">
            <a:sp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Tx/>
              <a:buNone/>
            </a:pPr>
            <a:r>
              <a:rPr lang="tr-TR" sz="2200" smtClean="0">
                <a:solidFill>
                  <a:srgbClr val="0033CC"/>
                </a:solidFill>
                <a:latin typeface="Trebuchet MS" pitchFamily="34" charset="0"/>
                <a:cs typeface="Tahoma" pitchFamily="34" charset="0"/>
              </a:rPr>
              <a:t>Dış sıcaklığın yüksek bulunduğu bir yerde oturarak yapılan bir iş için rahatlık bölgeleri:</a:t>
            </a:r>
          </a:p>
        </p:txBody>
      </p:sp>
      <p:graphicFrame>
        <p:nvGraphicFramePr>
          <p:cNvPr id="5" name="3 Tablo"/>
          <p:cNvGraphicFramePr>
            <a:graphicFrameLocks noGrp="1"/>
          </p:cNvGraphicFramePr>
          <p:nvPr>
            <p:extLst>
              <p:ext uri="{D42A27DB-BD31-4B8C-83A1-F6EECF244321}">
                <p14:modId xmlns:p14="http://schemas.microsoft.com/office/powerpoint/2010/main" val="2054535755"/>
              </p:ext>
            </p:extLst>
          </p:nvPr>
        </p:nvGraphicFramePr>
        <p:xfrm>
          <a:off x="701675" y="4509120"/>
          <a:ext cx="7740650" cy="1403349"/>
        </p:xfrm>
        <a:graphic>
          <a:graphicData uri="http://schemas.openxmlformats.org/drawingml/2006/table">
            <a:tbl>
              <a:tblPr/>
              <a:tblGrid>
                <a:gridCol w="3799205"/>
                <a:gridCol w="788289"/>
                <a:gridCol w="788289"/>
                <a:gridCol w="788289"/>
                <a:gridCol w="788289"/>
                <a:gridCol w="788289"/>
              </a:tblGrid>
              <a:tr h="467783">
                <a:tc>
                  <a:txBody>
                    <a:bodyPr/>
                    <a:lstStyle/>
                    <a:p>
                      <a:pPr>
                        <a:lnSpc>
                          <a:spcPct val="115000"/>
                        </a:lnSpc>
                        <a:spcAft>
                          <a:spcPts val="0"/>
                        </a:spcAft>
                      </a:pPr>
                      <a:r>
                        <a:rPr lang="tr-TR" sz="2000" dirty="0">
                          <a:solidFill>
                            <a:srgbClr val="000000"/>
                          </a:solidFill>
                          <a:latin typeface="Trebuchet MS" pitchFamily="34" charset="0"/>
                          <a:ea typeface="Calibri"/>
                          <a:cs typeface="Times New Roman"/>
                        </a:rPr>
                        <a:t>Dış sıcaklık (°C)   </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20</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24</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28</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32</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35</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83">
                <a:tc>
                  <a:txBody>
                    <a:bodyPr/>
                    <a:lstStyle/>
                    <a:p>
                      <a:pPr>
                        <a:lnSpc>
                          <a:spcPct val="115000"/>
                        </a:lnSpc>
                        <a:spcAft>
                          <a:spcPts val="0"/>
                        </a:spcAft>
                      </a:pPr>
                      <a:r>
                        <a:rPr lang="tr-TR" sz="2000" dirty="0">
                          <a:solidFill>
                            <a:srgbClr val="000000"/>
                          </a:solidFill>
                          <a:latin typeface="Trebuchet MS" pitchFamily="34" charset="0"/>
                          <a:ea typeface="Calibri"/>
                          <a:cs typeface="Times New Roman"/>
                        </a:rPr>
                        <a:t>Uygun çalışma yeri sıcaklığı (°C)   </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solidFill>
                            <a:srgbClr val="000000"/>
                          </a:solidFill>
                          <a:latin typeface="Trebuchet MS" pitchFamily="34" charset="0"/>
                          <a:ea typeface="Calibri"/>
                          <a:cs typeface="Times New Roman"/>
                        </a:rPr>
                        <a:t>20</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22</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24</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26</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27,5</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83">
                <a:tc>
                  <a:txBody>
                    <a:bodyPr/>
                    <a:lstStyle/>
                    <a:p>
                      <a:pPr>
                        <a:lnSpc>
                          <a:spcPct val="115000"/>
                        </a:lnSpc>
                        <a:spcAft>
                          <a:spcPts val="0"/>
                        </a:spcAft>
                      </a:pPr>
                      <a:r>
                        <a:rPr lang="tr-TR" sz="2000" dirty="0">
                          <a:solidFill>
                            <a:srgbClr val="000000"/>
                          </a:solidFill>
                          <a:latin typeface="Trebuchet MS" pitchFamily="34" charset="0"/>
                          <a:ea typeface="Calibri"/>
                          <a:cs typeface="Times New Roman"/>
                        </a:rPr>
                        <a:t>Bağıl nem (%)</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solidFill>
                            <a:srgbClr val="000000"/>
                          </a:solidFill>
                          <a:latin typeface="Trebuchet MS" pitchFamily="34" charset="0"/>
                          <a:ea typeface="Calibri"/>
                          <a:cs typeface="Times New Roman"/>
                        </a:rPr>
                        <a:t>75</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solidFill>
                            <a:srgbClr val="000000"/>
                          </a:solidFill>
                          <a:latin typeface="Trebuchet MS" pitchFamily="34" charset="0"/>
                          <a:ea typeface="Calibri"/>
                          <a:cs typeface="Times New Roman"/>
                        </a:rPr>
                        <a:t>65</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solidFill>
                            <a:srgbClr val="000000"/>
                          </a:solidFill>
                          <a:latin typeface="Trebuchet MS" pitchFamily="34" charset="0"/>
                          <a:ea typeface="Calibri"/>
                          <a:cs typeface="Times New Roman"/>
                        </a:rPr>
                        <a:t>57</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50</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solidFill>
                            <a:srgbClr val="000000"/>
                          </a:solidFill>
                          <a:latin typeface="Trebuchet MS" pitchFamily="34" charset="0"/>
                          <a:ea typeface="Calibri"/>
                          <a:cs typeface="Times New Roman"/>
                        </a:rPr>
                        <a:t>45</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0171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a:t>
            </a:r>
            <a:r>
              <a:rPr lang="tr-TR" dirty="0" smtClean="0"/>
              <a:t>- TERMAL KONFOR BÖLGESİ</a:t>
            </a:r>
            <a:endParaRPr lang="tr-TR" dirty="0"/>
          </a:p>
        </p:txBody>
      </p:sp>
      <p:sp>
        <p:nvSpPr>
          <p:cNvPr id="3" name="İçerik Yer Tutucusu 2"/>
          <p:cNvSpPr>
            <a:spLocks noGrp="1"/>
          </p:cNvSpPr>
          <p:nvPr>
            <p:ph idx="1"/>
          </p:nvPr>
        </p:nvSpPr>
        <p:spPr>
          <a:xfrm>
            <a:off x="107504" y="1340768"/>
            <a:ext cx="9036496" cy="4824536"/>
          </a:xfrm>
        </p:spPr>
        <p:txBody>
          <a:bodyPr>
            <a:noAutofit/>
          </a:bodyPr>
          <a:lstStyle/>
          <a:p>
            <a:pPr marL="109728" indent="0">
              <a:buNone/>
            </a:pPr>
            <a:r>
              <a:rPr lang="tr-TR" sz="1800" dirty="0" smtClean="0">
                <a:solidFill>
                  <a:srgbClr val="0033CC"/>
                </a:solidFill>
                <a:cs typeface="Tahoma" pitchFamily="34" charset="0"/>
              </a:rPr>
              <a:t>    </a:t>
            </a:r>
            <a:r>
              <a:rPr lang="tr-TR" sz="1800" dirty="0">
                <a:solidFill>
                  <a:srgbClr val="0070C0"/>
                </a:solidFill>
              </a:rPr>
              <a:t>EFEKTİF SICAKLIK</a:t>
            </a:r>
          </a:p>
          <a:p>
            <a:endParaRPr lang="tr-TR" sz="1800" dirty="0"/>
          </a:p>
          <a:p>
            <a:r>
              <a:rPr lang="tr-TR" sz="1800" dirty="0"/>
              <a:t>İnsanların bulundukları ortamlardaki </a:t>
            </a:r>
            <a:r>
              <a:rPr lang="tr-TR" sz="1800" dirty="0" smtClean="0"/>
              <a:t>hissettikleri sıcaklık</a:t>
            </a:r>
            <a:r>
              <a:rPr lang="tr-TR" sz="1800" dirty="0"/>
              <a:t>, kuru termometre ile ölçülen </a:t>
            </a:r>
            <a:r>
              <a:rPr lang="tr-TR" sz="1800" dirty="0" smtClean="0"/>
              <a:t>sıcaklık değil, </a:t>
            </a:r>
            <a:r>
              <a:rPr lang="tr-TR" sz="1800" b="1" dirty="0" smtClean="0"/>
              <a:t>fizyolojik </a:t>
            </a:r>
            <a:r>
              <a:rPr lang="tr-TR" sz="1800" b="1" dirty="0"/>
              <a:t>olarak hissettikleri sıcaklıktır</a:t>
            </a:r>
            <a:r>
              <a:rPr lang="tr-TR" sz="1800" b="1" dirty="0" smtClean="0"/>
              <a:t>.</a:t>
            </a:r>
            <a:endParaRPr lang="tr-TR" sz="1800" b="1" dirty="0"/>
          </a:p>
          <a:p>
            <a:r>
              <a:rPr lang="tr-TR" sz="1800" dirty="0"/>
              <a:t>Bu sıcaklık ise; içinde bulunulan ortamdaki kuru</a:t>
            </a:r>
          </a:p>
          <a:p>
            <a:pPr marL="109728" indent="0">
              <a:buNone/>
            </a:pPr>
            <a:r>
              <a:rPr lang="tr-TR" sz="1800" dirty="0"/>
              <a:t>termometre ile ölçülen </a:t>
            </a:r>
            <a:r>
              <a:rPr lang="tr-TR" sz="1800" b="1" dirty="0"/>
              <a:t>sıcaklık, ortamdaki hava</a:t>
            </a:r>
          </a:p>
          <a:p>
            <a:pPr marL="109728" indent="0">
              <a:buNone/>
            </a:pPr>
            <a:r>
              <a:rPr lang="tr-TR" sz="1800" b="1" dirty="0"/>
              <a:t>akım hızı ve havanın nemine bağlı olarak oluşan</a:t>
            </a:r>
          </a:p>
          <a:p>
            <a:pPr marL="109728" indent="0">
              <a:buNone/>
            </a:pPr>
            <a:r>
              <a:rPr lang="tr-TR" sz="1800" dirty="0"/>
              <a:t>sıcaklıktır.</a:t>
            </a:r>
          </a:p>
          <a:p>
            <a:r>
              <a:rPr lang="tr-TR" sz="1800" dirty="0"/>
              <a:t>Bu üç faktörün etkisi altında duyulan sıcaklığa efektif sıcaklık denir.</a:t>
            </a:r>
          </a:p>
          <a:p>
            <a:pPr marL="431800" indent="-431800" algn="ctr">
              <a:spcBef>
                <a:spcPct val="0"/>
              </a:spcBef>
              <a:buNone/>
            </a:pPr>
            <a:r>
              <a:rPr lang="tr-TR" sz="1800" dirty="0">
                <a:solidFill>
                  <a:srgbClr val="0033CC"/>
                </a:solidFill>
                <a:cs typeface="Tahoma" pitchFamily="34" charset="0"/>
              </a:rPr>
              <a:t>Aşırı sıcaklığın üretim üzerinde de olumsuz etkisi vardır.</a:t>
            </a:r>
          </a:p>
          <a:p>
            <a:pPr marL="431800" indent="-431800">
              <a:spcBef>
                <a:spcPct val="0"/>
              </a:spcBef>
              <a:buNone/>
            </a:pPr>
            <a:endParaRPr lang="tr-TR" sz="1800" dirty="0">
              <a:solidFill>
                <a:srgbClr val="000000"/>
              </a:solidFill>
              <a:cs typeface="Tahoma" pitchFamily="34" charset="0"/>
            </a:endParaRPr>
          </a:p>
          <a:p>
            <a:pPr marL="431800" indent="-431800">
              <a:spcBef>
                <a:spcPct val="0"/>
              </a:spcBef>
              <a:buNone/>
            </a:pPr>
            <a:r>
              <a:rPr lang="tr-TR" sz="1800" dirty="0">
                <a:solidFill>
                  <a:srgbClr val="000000"/>
                </a:solidFill>
                <a:cs typeface="Tahoma" pitchFamily="34" charset="0"/>
              </a:rPr>
              <a:t>Efektif sıcaklık; 29 °C olursa, performans % 5 düşer.</a:t>
            </a:r>
          </a:p>
          <a:p>
            <a:pPr marL="431800" indent="-431800">
              <a:spcBef>
                <a:spcPct val="0"/>
              </a:spcBef>
              <a:buNone/>
            </a:pPr>
            <a:r>
              <a:rPr lang="tr-TR" sz="1800" dirty="0">
                <a:solidFill>
                  <a:srgbClr val="000000"/>
                </a:solidFill>
                <a:cs typeface="Tahoma" pitchFamily="34" charset="0"/>
              </a:rPr>
              <a:t>			  30 °C    "              "          % 10    </a:t>
            </a:r>
            <a:r>
              <a:rPr lang="en-US" sz="1800" dirty="0">
                <a:solidFill>
                  <a:srgbClr val="000000"/>
                </a:solidFill>
                <a:cs typeface="Tahoma" pitchFamily="34" charset="0"/>
              </a:rPr>
              <a:t>"</a:t>
            </a:r>
            <a:endParaRPr lang="tr-TR" sz="1800" dirty="0">
              <a:solidFill>
                <a:srgbClr val="000000"/>
              </a:solidFill>
              <a:cs typeface="Tahoma" pitchFamily="34" charset="0"/>
            </a:endParaRPr>
          </a:p>
          <a:p>
            <a:pPr marL="431800" indent="-431800">
              <a:spcBef>
                <a:spcPct val="0"/>
              </a:spcBef>
              <a:buNone/>
            </a:pPr>
            <a:r>
              <a:rPr lang="tr-TR" sz="1800" dirty="0">
                <a:solidFill>
                  <a:srgbClr val="000000"/>
                </a:solidFill>
                <a:cs typeface="Tahoma" pitchFamily="34" charset="0"/>
              </a:rPr>
              <a:t>			  31 °C    "              "          % 17    </a:t>
            </a:r>
            <a:r>
              <a:rPr lang="en-US" sz="1800" dirty="0">
                <a:solidFill>
                  <a:srgbClr val="000000"/>
                </a:solidFill>
                <a:cs typeface="Tahoma" pitchFamily="34" charset="0"/>
              </a:rPr>
              <a:t>"</a:t>
            </a:r>
            <a:endParaRPr lang="tr-TR" sz="1800" dirty="0">
              <a:solidFill>
                <a:srgbClr val="000000"/>
              </a:solidFill>
              <a:cs typeface="Tahoma" pitchFamily="34" charset="0"/>
            </a:endParaRPr>
          </a:p>
          <a:p>
            <a:pPr marL="431800" indent="-431800">
              <a:spcBef>
                <a:spcPct val="0"/>
              </a:spcBef>
              <a:buNone/>
            </a:pPr>
            <a:r>
              <a:rPr lang="tr-TR" sz="1800" dirty="0">
                <a:solidFill>
                  <a:srgbClr val="000000"/>
                </a:solidFill>
                <a:cs typeface="Tahoma" pitchFamily="34" charset="0"/>
              </a:rPr>
              <a:t>			  32 °C    "              "          % 30</a:t>
            </a:r>
            <a:r>
              <a:rPr lang="en-US" sz="1800" dirty="0">
                <a:solidFill>
                  <a:srgbClr val="000000"/>
                </a:solidFill>
                <a:cs typeface="Tahoma" pitchFamily="34" charset="0"/>
              </a:rPr>
              <a:t>  </a:t>
            </a:r>
            <a:r>
              <a:rPr lang="tr-TR" sz="1800" dirty="0">
                <a:solidFill>
                  <a:srgbClr val="000000"/>
                </a:solidFill>
                <a:cs typeface="Tahoma" pitchFamily="34" charset="0"/>
              </a:rPr>
              <a:t>  </a:t>
            </a:r>
            <a:r>
              <a:rPr lang="en-US" sz="1800" dirty="0">
                <a:solidFill>
                  <a:srgbClr val="000000"/>
                </a:solidFill>
                <a:cs typeface="Tahoma" pitchFamily="34" charset="0"/>
              </a:rPr>
              <a:t>"</a:t>
            </a:r>
          </a:p>
          <a:p>
            <a:pPr marL="431800" indent="-431800">
              <a:spcBef>
                <a:spcPct val="0"/>
              </a:spcBef>
              <a:buNone/>
              <a:defRPr/>
            </a:pPr>
            <a:endParaRPr lang="tr-TR" sz="1800" dirty="0" smtClean="0"/>
          </a:p>
        </p:txBody>
      </p:sp>
    </p:spTree>
    <p:extLst>
      <p:ext uri="{BB962C8B-B14F-4D97-AF65-F5344CB8AC3E}">
        <p14:creationId xmlns:p14="http://schemas.microsoft.com/office/powerpoint/2010/main" val="4068860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a:t>
            </a:r>
            <a:r>
              <a:rPr lang="tr-TR" dirty="0" smtClean="0"/>
              <a:t>- TERMAL KONFOR BÖLGESİ</a:t>
            </a:r>
            <a:endParaRPr lang="tr-TR" dirty="0"/>
          </a:p>
        </p:txBody>
      </p:sp>
      <p:sp>
        <p:nvSpPr>
          <p:cNvPr id="3" name="İçerik Yer Tutucusu 2"/>
          <p:cNvSpPr>
            <a:spLocks noGrp="1"/>
          </p:cNvSpPr>
          <p:nvPr>
            <p:ph idx="1"/>
          </p:nvPr>
        </p:nvSpPr>
        <p:spPr>
          <a:xfrm>
            <a:off x="107504" y="1340768"/>
            <a:ext cx="9036496" cy="4824536"/>
          </a:xfrm>
        </p:spPr>
        <p:txBody>
          <a:bodyPr>
            <a:noAutofit/>
          </a:bodyPr>
          <a:lstStyle/>
          <a:p>
            <a:pPr marL="109728" indent="0">
              <a:buNone/>
            </a:pPr>
            <a:r>
              <a:rPr lang="tr-TR" sz="1800" dirty="0" smtClean="0">
                <a:solidFill>
                  <a:srgbClr val="0033CC"/>
                </a:solidFill>
                <a:cs typeface="Tahoma" pitchFamily="34" charset="0"/>
              </a:rPr>
              <a:t>    </a:t>
            </a:r>
            <a:r>
              <a:rPr lang="tr-TR" sz="1800" dirty="0">
                <a:solidFill>
                  <a:srgbClr val="0070C0"/>
                </a:solidFill>
              </a:rPr>
              <a:t>EFEKTİF SICAKLIK</a:t>
            </a:r>
          </a:p>
          <a:p>
            <a:endParaRPr lang="tr-TR" sz="1800" dirty="0"/>
          </a:p>
          <a:p>
            <a:pPr marL="431800" indent="-431800">
              <a:spcBef>
                <a:spcPct val="0"/>
              </a:spcBef>
              <a:buNone/>
              <a:defRPr/>
            </a:pPr>
            <a:endParaRPr lang="tr-TR" sz="1800"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659" t="16396" r="24154" b="20815"/>
          <a:stretch/>
        </p:blipFill>
        <p:spPr bwMode="auto">
          <a:xfrm>
            <a:off x="539552" y="1700808"/>
            <a:ext cx="8280920" cy="459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96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algn="ctr"/>
            <a:r>
              <a:rPr lang="tr-TR" dirty="0" smtClean="0"/>
              <a:t>D- ÇALIŞMA ALANLARINDA TERMAL  KONFOR DEĞERLENDİRMESİ</a:t>
            </a:r>
            <a:endParaRPr lang="tr-TR" dirty="0"/>
          </a:p>
        </p:txBody>
      </p:sp>
      <p:sp>
        <p:nvSpPr>
          <p:cNvPr id="3" name="Metin kutusu 2"/>
          <p:cNvSpPr txBox="1"/>
          <p:nvPr/>
        </p:nvSpPr>
        <p:spPr>
          <a:xfrm>
            <a:off x="107504" y="1640989"/>
            <a:ext cx="8784976" cy="4801314"/>
          </a:xfrm>
          <a:prstGeom prst="rect">
            <a:avLst/>
          </a:prstGeom>
          <a:noFill/>
        </p:spPr>
        <p:txBody>
          <a:bodyPr wrap="square" rtlCol="0">
            <a:spAutoFit/>
          </a:bodyPr>
          <a:lstStyle/>
          <a:p>
            <a:r>
              <a:rPr lang="tr-TR" dirty="0" smtClean="0"/>
              <a:t>    Yüksek </a:t>
            </a:r>
            <a:r>
              <a:rPr lang="tr-TR" dirty="0"/>
              <a:t>ısıl radyasyonu saptayabilmek için, ısıl stres indeksi </a:t>
            </a:r>
            <a:r>
              <a:rPr lang="tr-TR" u="sng" dirty="0"/>
              <a:t>Yaş Termometre Küre Sıcaklığı (</a:t>
            </a:r>
            <a:r>
              <a:rPr lang="tr-TR" u="sng" dirty="0" err="1"/>
              <a:t>Wet</a:t>
            </a:r>
            <a:r>
              <a:rPr lang="tr-TR" u="sng" dirty="0"/>
              <a:t>-</a:t>
            </a:r>
            <a:r>
              <a:rPr lang="tr-TR" u="sng" dirty="0" err="1"/>
              <a:t>Bulb</a:t>
            </a:r>
            <a:r>
              <a:rPr lang="tr-TR" u="sng" dirty="0"/>
              <a:t>-Globe </a:t>
            </a:r>
            <a:r>
              <a:rPr lang="tr-TR" u="sng" dirty="0" err="1"/>
              <a:t>TemperatureWBGT</a:t>
            </a:r>
            <a:r>
              <a:rPr lang="tr-TR" u="sng" dirty="0"/>
              <a:t>)</a:t>
            </a:r>
            <a:r>
              <a:rPr lang="tr-TR" dirty="0"/>
              <a:t>ölçümü ile belirlenebilir.</a:t>
            </a:r>
            <a:br>
              <a:rPr lang="tr-TR" dirty="0"/>
            </a:br>
            <a:r>
              <a:rPr lang="tr-TR" dirty="0" smtClean="0"/>
              <a:t>    Çalışma </a:t>
            </a:r>
            <a:r>
              <a:rPr lang="tr-TR" dirty="0"/>
              <a:t>alanlarının termal konfor ve ısıl stres açısından değerlendirilmesi için gerekli ölçümler, doğrudan çalışmaların gerçekleştiği, başka bir deyişle çalışanların ısıl strese maruz kaldığı alanlarda yapılmalıdır.</a:t>
            </a:r>
            <a:br>
              <a:rPr lang="tr-TR" dirty="0"/>
            </a:br>
            <a:r>
              <a:rPr lang="tr-TR" dirty="0" smtClean="0"/>
              <a:t>    Bu </a:t>
            </a:r>
            <a:r>
              <a:rPr lang="tr-TR" dirty="0"/>
              <a:t>alanlar genellikle, eritme kazanları, haddeleme fırınları ve benzeri yüksek miktarda ısı yayan üretim ekipmanlarının çevreleri olmaktadır.</a:t>
            </a:r>
            <a:br>
              <a:rPr lang="tr-TR" dirty="0"/>
            </a:br>
            <a:r>
              <a:rPr lang="tr-TR" dirty="0"/>
              <a:t/>
            </a:r>
            <a:br>
              <a:rPr lang="tr-TR" dirty="0"/>
            </a:br>
            <a:r>
              <a:rPr lang="tr-TR" dirty="0"/>
              <a:t>Bu gibi üretim ekipmanları içeren tesisler;</a:t>
            </a:r>
            <a:br>
              <a:rPr lang="tr-TR" dirty="0"/>
            </a:br>
            <a:r>
              <a:rPr lang="tr-TR" dirty="0"/>
              <a:t/>
            </a:r>
            <a:br>
              <a:rPr lang="tr-TR" dirty="0"/>
            </a:br>
            <a:r>
              <a:rPr lang="tr-TR" dirty="0"/>
              <a:t>Çelik endüstrisinde</a:t>
            </a:r>
            <a:br>
              <a:rPr lang="tr-TR" dirty="0"/>
            </a:br>
            <a:r>
              <a:rPr lang="tr-TR" dirty="0"/>
              <a:t>Dökümhanelerde</a:t>
            </a:r>
            <a:br>
              <a:rPr lang="tr-TR" dirty="0"/>
            </a:br>
            <a:r>
              <a:rPr lang="tr-TR" dirty="0"/>
              <a:t>Cam endüstrisinde</a:t>
            </a:r>
            <a:br>
              <a:rPr lang="tr-TR" dirty="0"/>
            </a:br>
            <a:r>
              <a:rPr lang="tr-TR" dirty="0"/>
              <a:t>Seramik Endüstrisinde vb. birincil endüstri tesisleri.</a:t>
            </a:r>
            <a:br>
              <a:rPr lang="tr-TR" dirty="0"/>
            </a:br>
            <a:r>
              <a:rPr lang="tr-TR" dirty="0"/>
              <a:t/>
            </a:r>
            <a:br>
              <a:rPr lang="tr-TR" dirty="0"/>
            </a:br>
            <a:endParaRPr lang="tr-TR" dirty="0"/>
          </a:p>
        </p:txBody>
      </p:sp>
    </p:spTree>
    <p:extLst>
      <p:ext uri="{BB962C8B-B14F-4D97-AF65-F5344CB8AC3E}">
        <p14:creationId xmlns:p14="http://schemas.microsoft.com/office/powerpoint/2010/main" val="1958897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algn="ctr"/>
            <a:r>
              <a:rPr lang="tr-TR" dirty="0" smtClean="0"/>
              <a:t>D- ÇALIŞMA ALANLARINDA TERMAL  KONFOR DEĞERLENDİRMESİ</a:t>
            </a:r>
            <a:endParaRPr lang="tr-TR" dirty="0"/>
          </a:p>
        </p:txBody>
      </p:sp>
      <p:sp>
        <p:nvSpPr>
          <p:cNvPr id="3" name="Metin kutusu 2"/>
          <p:cNvSpPr txBox="1"/>
          <p:nvPr/>
        </p:nvSpPr>
        <p:spPr>
          <a:xfrm>
            <a:off x="107504" y="1268760"/>
            <a:ext cx="8784976" cy="5078313"/>
          </a:xfrm>
          <a:prstGeom prst="rect">
            <a:avLst/>
          </a:prstGeom>
          <a:noFill/>
        </p:spPr>
        <p:txBody>
          <a:bodyPr wrap="square" rtlCol="0">
            <a:spAutoFit/>
          </a:bodyPr>
          <a:lstStyle/>
          <a:p>
            <a:r>
              <a:rPr lang="tr-TR" dirty="0" smtClean="0"/>
              <a:t>    WBGT </a:t>
            </a:r>
            <a:r>
              <a:rPr lang="tr-TR" dirty="0"/>
              <a:t>indeksi, kişinin maruz kaldığı termal yükün bir boyutudur ve kişinin çalıştığı mesai saati boyunca (genellikle 8 saatlik bir süre) ölçülmeli, kaydedilmeli ve ortalaması alınmalıdır</a:t>
            </a:r>
            <a:r>
              <a:rPr lang="tr-TR" dirty="0" smtClean="0"/>
              <a:t>.</a:t>
            </a:r>
          </a:p>
          <a:p>
            <a:r>
              <a:rPr lang="tr-TR" dirty="0" smtClean="0"/>
              <a:t>    WBGT </a:t>
            </a:r>
            <a:r>
              <a:rPr lang="tr-TR" dirty="0"/>
              <a:t>indeksi ısıl yük açısından tüm ortam havası koşullarını içerir ve 3 parametrenin ölçümü ile belirlenir</a:t>
            </a:r>
            <a:r>
              <a:rPr lang="tr-TR" dirty="0" smtClean="0"/>
              <a:t>:</a:t>
            </a:r>
            <a:r>
              <a:rPr lang="tr-TR" dirty="0"/>
              <a:t/>
            </a:r>
            <a:br>
              <a:rPr lang="tr-TR" dirty="0"/>
            </a:br>
            <a:r>
              <a:rPr lang="tr-TR" b="1" dirty="0"/>
              <a:t>Radyan sıcaklık / küre sıcaklığı (</a:t>
            </a:r>
            <a:r>
              <a:rPr lang="tr-TR" b="1" dirty="0" err="1"/>
              <a:t>Tg</a:t>
            </a:r>
            <a:r>
              <a:rPr lang="tr-TR" b="1" dirty="0"/>
              <a:t>)</a:t>
            </a:r>
            <a:r>
              <a:rPr lang="tr-TR" dirty="0"/>
              <a:t/>
            </a:r>
            <a:br>
              <a:rPr lang="tr-TR" dirty="0"/>
            </a:br>
            <a:r>
              <a:rPr lang="tr-TR" dirty="0"/>
              <a:t>Isıl radyasyon (yayınım), ısıyı maksimum toplayabilecek boş bir küre ve ortasında konumlandırılmış bir sıcaklık </a:t>
            </a:r>
            <a:r>
              <a:rPr lang="tr-TR" dirty="0" err="1"/>
              <a:t>sensöründenoluşan</a:t>
            </a:r>
            <a:r>
              <a:rPr lang="tr-TR" dirty="0"/>
              <a:t> küre (</a:t>
            </a:r>
            <a:r>
              <a:rPr lang="tr-TR" dirty="0" err="1"/>
              <a:t>globe</a:t>
            </a:r>
            <a:r>
              <a:rPr lang="tr-TR" dirty="0"/>
              <a:t>) </a:t>
            </a:r>
            <a:r>
              <a:rPr lang="tr-TR" dirty="0" err="1"/>
              <a:t>probuile</a:t>
            </a:r>
            <a:r>
              <a:rPr lang="tr-TR" dirty="0"/>
              <a:t> ölçülür. Küre sıcaklığını (</a:t>
            </a:r>
            <a:r>
              <a:rPr lang="tr-TR" dirty="0" err="1"/>
              <a:t>Tg</a:t>
            </a:r>
            <a:r>
              <a:rPr lang="tr-TR" dirty="0"/>
              <a:t>), ortam havasının sıcaklığı, hava akış hızı ve ısıl radyasyon belirler. Bu parametre ortam havası sıcaklığı ile ortalama yansıyan sıcaklık arasında yer alır</a:t>
            </a:r>
            <a:r>
              <a:rPr lang="tr-TR" dirty="0" smtClean="0"/>
              <a:t>.</a:t>
            </a:r>
            <a:r>
              <a:rPr lang="tr-TR" dirty="0"/>
              <a:t/>
            </a:r>
            <a:br>
              <a:rPr lang="tr-TR" dirty="0"/>
            </a:br>
            <a:r>
              <a:rPr lang="tr-TR" b="1" dirty="0"/>
              <a:t>Yaş Termometre Sıcaklığı (</a:t>
            </a:r>
            <a:r>
              <a:rPr lang="tr-TR" b="1" dirty="0" err="1"/>
              <a:t>Tnw</a:t>
            </a:r>
            <a:r>
              <a:rPr lang="tr-TR" b="1" dirty="0"/>
              <a:t>)</a:t>
            </a:r>
            <a:r>
              <a:rPr lang="tr-TR" dirty="0"/>
              <a:t/>
            </a:r>
            <a:br>
              <a:rPr lang="tr-TR" dirty="0"/>
            </a:br>
            <a:r>
              <a:rPr lang="tr-TR" dirty="0"/>
              <a:t>Islak bir yüzeydeki (burada iplik bir bez parçası) buharlaşma sonucu oluşan hava ile denge sıcaklığıdır. Nem açısından doygunluğa ulaşmamış hava ne kadar sıcaksa, o kadar fazla su yüzeyden buharlaşır ve buharlaşma sonucu soğuma o kadar yükselir</a:t>
            </a:r>
            <a:r>
              <a:rPr lang="tr-TR" dirty="0" smtClean="0"/>
              <a:t>.</a:t>
            </a:r>
            <a:r>
              <a:rPr lang="tr-TR" dirty="0"/>
              <a:t/>
            </a:r>
            <a:br>
              <a:rPr lang="tr-TR" dirty="0"/>
            </a:br>
            <a:r>
              <a:rPr lang="tr-TR" b="1" dirty="0"/>
              <a:t>Kuru Termometre (Hava) Sıcaklığı (Ta)</a:t>
            </a:r>
            <a:r>
              <a:rPr lang="tr-TR" dirty="0"/>
              <a:t/>
            </a:r>
            <a:br>
              <a:rPr lang="tr-TR" dirty="0"/>
            </a:br>
            <a:r>
              <a:rPr lang="tr-TR" dirty="0"/>
              <a:t>Ortam havasının sıcaklık değeridir.</a:t>
            </a:r>
          </a:p>
        </p:txBody>
      </p:sp>
    </p:spTree>
    <p:extLst>
      <p:ext uri="{BB962C8B-B14F-4D97-AF65-F5344CB8AC3E}">
        <p14:creationId xmlns:p14="http://schemas.microsoft.com/office/powerpoint/2010/main" val="3969993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algn="ctr"/>
            <a:r>
              <a:rPr lang="tr-TR" dirty="0"/>
              <a:t>D</a:t>
            </a:r>
            <a:r>
              <a:rPr lang="tr-TR" dirty="0" smtClean="0"/>
              <a:t>- ÇALIŞMA ALANLARINDA TERMAL  KONFOR DEĞERLENDİRMESİ</a:t>
            </a:r>
            <a:endParaRPr lang="tr-TR" dirty="0"/>
          </a:p>
        </p:txBody>
      </p:sp>
      <p:sp>
        <p:nvSpPr>
          <p:cNvPr id="3" name="Metin kutusu 2"/>
          <p:cNvSpPr txBox="1"/>
          <p:nvPr/>
        </p:nvSpPr>
        <p:spPr>
          <a:xfrm>
            <a:off x="107504" y="1268760"/>
            <a:ext cx="8784976" cy="3693319"/>
          </a:xfrm>
          <a:prstGeom prst="rect">
            <a:avLst/>
          </a:prstGeom>
          <a:noFill/>
        </p:spPr>
        <p:txBody>
          <a:bodyPr wrap="square" rtlCol="0">
            <a:spAutoFit/>
          </a:bodyPr>
          <a:lstStyle/>
          <a:p>
            <a:r>
              <a:rPr lang="tr-TR" dirty="0" smtClean="0"/>
              <a:t>    </a:t>
            </a:r>
            <a:r>
              <a:rPr lang="tr-TR" dirty="0"/>
              <a:t/>
            </a:r>
            <a:br>
              <a:rPr lang="tr-TR" dirty="0"/>
            </a:br>
            <a:r>
              <a:rPr lang="tr-TR" dirty="0"/>
              <a:t>Ölçümler, profesyonel çok fonksiyonlu ölçüm cihazları ve WBGT seti ile gerçekleştirilebilir. WBGT seti, bir adet küre </a:t>
            </a:r>
            <a:r>
              <a:rPr lang="tr-TR" dirty="0" err="1"/>
              <a:t>probu</a:t>
            </a:r>
            <a:r>
              <a:rPr lang="tr-TR" dirty="0"/>
              <a:t>, 2 adet yüksek </a:t>
            </a:r>
            <a:r>
              <a:rPr lang="tr-TR" dirty="0" err="1"/>
              <a:t>doğruluklu</a:t>
            </a:r>
            <a:r>
              <a:rPr lang="tr-TR" dirty="0"/>
              <a:t> Pt100 </a:t>
            </a:r>
            <a:r>
              <a:rPr lang="tr-TR" dirty="0" err="1"/>
              <a:t>prob</a:t>
            </a:r>
            <a:r>
              <a:rPr lang="tr-TR" dirty="0"/>
              <a:t> ve endüstriyel </a:t>
            </a:r>
            <a:r>
              <a:rPr lang="tr-TR" dirty="0" err="1"/>
              <a:t>tripoddan</a:t>
            </a:r>
            <a:r>
              <a:rPr lang="tr-TR" dirty="0"/>
              <a:t> oluşur.</a:t>
            </a:r>
            <a:br>
              <a:rPr lang="tr-TR" dirty="0"/>
            </a:br>
            <a:r>
              <a:rPr lang="tr-TR" dirty="0"/>
              <a:t/>
            </a:r>
            <a:br>
              <a:rPr lang="tr-TR" dirty="0"/>
            </a:br>
            <a:r>
              <a:rPr lang="tr-TR" dirty="0"/>
              <a:t>Ölçüm tamamen mobil yapıda gerçekleştirilmelidir. Ölçümün, ısıl yük etkisinin en yüksek olduğu noktada yapılması tavsiye edilmelidir.</a:t>
            </a:r>
            <a:br>
              <a:rPr lang="tr-TR" dirty="0"/>
            </a:br>
            <a:r>
              <a:rPr lang="tr-TR" dirty="0"/>
              <a:t/>
            </a:r>
            <a:br>
              <a:rPr lang="tr-TR" dirty="0"/>
            </a:br>
            <a:r>
              <a:rPr lang="tr-TR" dirty="0"/>
              <a:t>Eğer ki kişinin maruz kaldığı ısıl stres, aşırı dalgalanıyorsa, ölçüm işlemi daha uzun süreler boyunca yapılmalıdır.</a:t>
            </a:r>
            <a:br>
              <a:rPr lang="tr-TR" dirty="0"/>
            </a:br>
            <a:r>
              <a:rPr lang="tr-TR" dirty="0"/>
              <a:t/>
            </a:r>
            <a:br>
              <a:rPr lang="tr-TR" dirty="0"/>
            </a:br>
            <a:r>
              <a:rPr lang="tr-TR" dirty="0"/>
              <a:t>Ölçümün bitmesinin hemen ardından ölçüm sistemi toplanmalı ve alandan uzaklaştırılmalıdır.</a:t>
            </a:r>
          </a:p>
        </p:txBody>
      </p:sp>
    </p:spTree>
    <p:extLst>
      <p:ext uri="{BB962C8B-B14F-4D97-AF65-F5344CB8AC3E}">
        <p14:creationId xmlns:p14="http://schemas.microsoft.com/office/powerpoint/2010/main" val="1007157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algn="ctr"/>
            <a:r>
              <a:rPr lang="tr-TR" dirty="0"/>
              <a:t>D</a:t>
            </a:r>
            <a:r>
              <a:rPr lang="tr-TR" dirty="0" smtClean="0"/>
              <a:t>- ÇALIŞMA ALANLARINDA TERMAL  KONFOR DEĞERLENDİRMESİ</a:t>
            </a:r>
            <a:endParaRPr lang="tr-TR" dirty="0"/>
          </a:p>
        </p:txBody>
      </p:sp>
      <p:sp>
        <p:nvSpPr>
          <p:cNvPr id="3" name="Metin kutusu 2"/>
          <p:cNvSpPr txBox="1"/>
          <p:nvPr/>
        </p:nvSpPr>
        <p:spPr>
          <a:xfrm>
            <a:off x="107504" y="1268760"/>
            <a:ext cx="8784976" cy="5078313"/>
          </a:xfrm>
          <a:prstGeom prst="rect">
            <a:avLst/>
          </a:prstGeom>
          <a:noFill/>
        </p:spPr>
        <p:txBody>
          <a:bodyPr wrap="square" rtlCol="0">
            <a:spAutoFit/>
          </a:bodyPr>
          <a:lstStyle/>
          <a:p>
            <a:r>
              <a:rPr lang="tr-TR" dirty="0" smtClean="0"/>
              <a:t>    </a:t>
            </a:r>
            <a:r>
              <a:rPr lang="tr-TR" b="1" dirty="0"/>
              <a:t>Ölçüm Prosedürü</a:t>
            </a:r>
            <a:r>
              <a:rPr lang="tr-TR" dirty="0"/>
              <a:t/>
            </a:r>
            <a:br>
              <a:rPr lang="tr-TR" dirty="0"/>
            </a:br>
            <a:r>
              <a:rPr lang="tr-TR" dirty="0"/>
              <a:t/>
            </a:r>
            <a:br>
              <a:rPr lang="tr-TR" dirty="0"/>
            </a:br>
            <a:r>
              <a:rPr lang="tr-TR" dirty="0"/>
              <a:t>Ölçüm ekipmanı, kişilerin normal çalışma prosedürleri sürecinde bulundukları ilgili alanda konumlandırılmalıdır. Isıya en yüksek oranda maruz kalan çalışma alanı belirlenmeli ve o alan özellikle ölçüm yapılacak yer olarak not edilmelidir.</a:t>
            </a:r>
            <a:br>
              <a:rPr lang="tr-TR" dirty="0"/>
            </a:br>
            <a:r>
              <a:rPr lang="tr-TR" dirty="0"/>
              <a:t/>
            </a:r>
            <a:br>
              <a:rPr lang="tr-TR" dirty="0"/>
            </a:br>
            <a:r>
              <a:rPr lang="tr-TR" dirty="0"/>
              <a:t>Küre sıcaklık </a:t>
            </a:r>
            <a:r>
              <a:rPr lang="tr-TR" dirty="0" err="1"/>
              <a:t>probunun</a:t>
            </a:r>
            <a:r>
              <a:rPr lang="tr-TR" dirty="0"/>
              <a:t> uzun süren tepki süresi (yaklaşık 30 dakika) göz önünde bulundurularak, WBGT ölçüm ve kayıt periyodu da en az 30 dakika olacak şekilde belirlenmelidir.</a:t>
            </a:r>
            <a:br>
              <a:rPr lang="tr-TR" dirty="0"/>
            </a:br>
            <a:r>
              <a:rPr lang="tr-TR" dirty="0"/>
              <a:t/>
            </a:r>
            <a:br>
              <a:rPr lang="tr-TR" dirty="0"/>
            </a:br>
            <a:r>
              <a:rPr lang="tr-TR" dirty="0"/>
              <a:t>Cihaz alanda kurulduktan hemen sonra ölçüm işleminin başlatılması önerilmektedir.</a:t>
            </a:r>
            <a:br>
              <a:rPr lang="tr-TR" dirty="0"/>
            </a:br>
            <a:r>
              <a:rPr lang="tr-TR" b="1" dirty="0"/>
              <a:t>‘Stabil durum’</a:t>
            </a:r>
            <a:r>
              <a:rPr lang="tr-TR" dirty="0"/>
              <a:t> yani son ölçüm değerlerine ulaşıldığı, doğrudan cihaz ekranından grafik olarak görüntülenebilir ve kaydedilebilir. Son ölçüm değerlerine </a:t>
            </a:r>
            <a:r>
              <a:rPr lang="tr-TR" dirty="0" err="1"/>
              <a:t>ulaşıldığ</a:t>
            </a:r>
            <a:r>
              <a:rPr lang="tr-TR" dirty="0"/>
              <a:t> sürenin ardından ölçüm tamamlanmıştır.</a:t>
            </a:r>
            <a:br>
              <a:rPr lang="tr-TR" dirty="0"/>
            </a:br>
            <a:r>
              <a:rPr lang="tr-TR" dirty="0"/>
              <a:t/>
            </a:r>
            <a:br>
              <a:rPr lang="tr-TR" dirty="0"/>
            </a:br>
            <a:endParaRPr lang="tr-TR" dirty="0"/>
          </a:p>
        </p:txBody>
      </p:sp>
    </p:spTree>
    <p:extLst>
      <p:ext uri="{BB962C8B-B14F-4D97-AF65-F5344CB8AC3E}">
        <p14:creationId xmlns:p14="http://schemas.microsoft.com/office/powerpoint/2010/main" val="2218592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 TERMAL KONFOR NEDİR?</a:t>
            </a:r>
            <a:endParaRPr lang="tr-TR" dirty="0"/>
          </a:p>
        </p:txBody>
      </p:sp>
      <p:sp>
        <p:nvSpPr>
          <p:cNvPr id="3" name="İçerik Yer Tutucusu 2"/>
          <p:cNvSpPr>
            <a:spLocks noGrp="1"/>
          </p:cNvSpPr>
          <p:nvPr>
            <p:ph idx="1"/>
          </p:nvPr>
        </p:nvSpPr>
        <p:spPr>
          <a:xfrm>
            <a:off x="457200" y="1927373"/>
            <a:ext cx="8229600" cy="4525963"/>
          </a:xfrm>
        </p:spPr>
        <p:txBody>
          <a:bodyPr/>
          <a:lstStyle/>
          <a:p>
            <a:pPr>
              <a:buClr>
                <a:schemeClr val="hlink"/>
              </a:buClr>
              <a:buFont typeface="Wingdings" pitchFamily="2" charset="2"/>
              <a:buNone/>
            </a:pPr>
            <a:r>
              <a:rPr lang="tr-TR" sz="2800" dirty="0">
                <a:solidFill>
                  <a:srgbClr val="0033CC"/>
                </a:solidFill>
                <a:cs typeface="Tahoma" pitchFamily="34" charset="0"/>
              </a:rPr>
              <a:t>Termal konfor</a:t>
            </a:r>
            <a:r>
              <a:rPr lang="tr-TR" sz="2800" dirty="0">
                <a:solidFill>
                  <a:srgbClr val="000000"/>
                </a:solidFill>
                <a:cs typeface="Tahoma" pitchFamily="34" charset="0"/>
              </a:rPr>
              <a:t>; genel olarak </a:t>
            </a:r>
          </a:p>
          <a:p>
            <a:pPr>
              <a:buClr>
                <a:schemeClr val="hlink"/>
              </a:buClr>
              <a:buFont typeface="Wingdings" pitchFamily="2" charset="2"/>
              <a:buNone/>
            </a:pPr>
            <a:r>
              <a:rPr lang="tr-TR" sz="2800" dirty="0">
                <a:solidFill>
                  <a:srgbClr val="000000"/>
                </a:solidFill>
                <a:cs typeface="Tahoma" pitchFamily="34" charset="0"/>
              </a:rPr>
              <a:t>bir işyerinde çalışanların büyük </a:t>
            </a:r>
          </a:p>
          <a:p>
            <a:pPr>
              <a:buClr>
                <a:schemeClr val="hlink"/>
              </a:buClr>
              <a:buFont typeface="Wingdings" pitchFamily="2" charset="2"/>
              <a:buNone/>
            </a:pPr>
            <a:r>
              <a:rPr lang="tr-TR" sz="2800" dirty="0">
                <a:solidFill>
                  <a:srgbClr val="000000"/>
                </a:solidFill>
                <a:cs typeface="Tahoma" pitchFamily="34" charset="0"/>
              </a:rPr>
              <a:t>çoğunluğunun sıcaklık, nem, hava </a:t>
            </a:r>
          </a:p>
          <a:p>
            <a:pPr>
              <a:buClr>
                <a:schemeClr val="hlink"/>
              </a:buClr>
              <a:buFont typeface="Wingdings" pitchFamily="2" charset="2"/>
              <a:buNone/>
            </a:pPr>
            <a:r>
              <a:rPr lang="tr-TR" sz="2800" dirty="0">
                <a:solidFill>
                  <a:srgbClr val="000000"/>
                </a:solidFill>
                <a:cs typeface="Tahoma" pitchFamily="34" charset="0"/>
              </a:rPr>
              <a:t>akımı gibi iklim koşulları açısından </a:t>
            </a:r>
          </a:p>
          <a:p>
            <a:pPr>
              <a:buClr>
                <a:schemeClr val="hlink"/>
              </a:buClr>
              <a:buFont typeface="Wingdings" pitchFamily="2" charset="2"/>
              <a:buNone/>
            </a:pPr>
            <a:r>
              <a:rPr lang="tr-TR" sz="2800" dirty="0">
                <a:solidFill>
                  <a:srgbClr val="000000"/>
                </a:solidFill>
                <a:cs typeface="Tahoma" pitchFamily="34" charset="0"/>
              </a:rPr>
              <a:t>gerek bedensel gerekse zihinsel </a:t>
            </a:r>
          </a:p>
          <a:p>
            <a:pPr>
              <a:buClr>
                <a:schemeClr val="hlink"/>
              </a:buClr>
              <a:buFont typeface="Wingdings" pitchFamily="2" charset="2"/>
              <a:buNone/>
            </a:pPr>
            <a:r>
              <a:rPr lang="tr-TR" sz="2800" dirty="0">
                <a:solidFill>
                  <a:srgbClr val="000000"/>
                </a:solidFill>
                <a:cs typeface="Tahoma" pitchFamily="34" charset="0"/>
              </a:rPr>
              <a:t>faaliyetlerini sürdürürken belli bir </a:t>
            </a:r>
          </a:p>
          <a:p>
            <a:pPr>
              <a:buClr>
                <a:schemeClr val="hlink"/>
              </a:buClr>
              <a:buFont typeface="Wingdings" pitchFamily="2" charset="2"/>
              <a:buNone/>
            </a:pPr>
            <a:r>
              <a:rPr lang="tr-TR" sz="2800" dirty="0">
                <a:solidFill>
                  <a:srgbClr val="000000"/>
                </a:solidFill>
                <a:cs typeface="Tahoma" pitchFamily="34" charset="0"/>
              </a:rPr>
              <a:t>rahatlık içinde bulunmalarını ifade eder.</a:t>
            </a:r>
            <a:endParaRPr lang="tr-TR" sz="2800" b="1" dirty="0">
              <a:solidFill>
                <a:srgbClr val="000000"/>
              </a:solidFill>
              <a:cs typeface="Tahoma" pitchFamily="34" charset="0"/>
            </a:endParaRPr>
          </a:p>
          <a:p>
            <a:pPr marL="109728" indent="0">
              <a:buNone/>
            </a:pPr>
            <a:endParaRPr lang="tr-TR" dirty="0" smtClean="0"/>
          </a:p>
        </p:txBody>
      </p:sp>
    </p:spTree>
    <p:extLst>
      <p:ext uri="{BB962C8B-B14F-4D97-AF65-F5344CB8AC3E}">
        <p14:creationId xmlns:p14="http://schemas.microsoft.com/office/powerpoint/2010/main" val="4190068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algn="ctr"/>
            <a:r>
              <a:rPr lang="tr-TR" dirty="0"/>
              <a:t>D</a:t>
            </a:r>
            <a:r>
              <a:rPr lang="tr-TR" dirty="0" smtClean="0"/>
              <a:t>- ÇALIŞMA ALANLARINDA TERMAL  KONFOR DEĞERLENDİRMESİ</a:t>
            </a:r>
            <a:endParaRPr lang="tr-TR" dirty="0"/>
          </a:p>
        </p:txBody>
      </p:sp>
      <p:sp>
        <p:nvSpPr>
          <p:cNvPr id="3" name="Metin kutusu 2"/>
          <p:cNvSpPr txBox="1"/>
          <p:nvPr/>
        </p:nvSpPr>
        <p:spPr>
          <a:xfrm>
            <a:off x="107504" y="1268760"/>
            <a:ext cx="8784976" cy="2862322"/>
          </a:xfrm>
          <a:prstGeom prst="rect">
            <a:avLst/>
          </a:prstGeom>
          <a:noFill/>
        </p:spPr>
        <p:txBody>
          <a:bodyPr wrap="square" rtlCol="0">
            <a:spAutoFit/>
          </a:bodyPr>
          <a:lstStyle/>
          <a:p>
            <a:r>
              <a:rPr lang="tr-TR" dirty="0"/>
              <a:t/>
            </a:r>
            <a:br>
              <a:rPr lang="tr-TR" dirty="0"/>
            </a:br>
            <a:r>
              <a:rPr lang="tr-TR" dirty="0"/>
              <a:t/>
            </a:r>
            <a:br>
              <a:rPr lang="tr-TR" dirty="0"/>
            </a:br>
            <a:r>
              <a:rPr lang="tr-TR" dirty="0" smtClean="0"/>
              <a:t>Ölçüm alanının gün ışığına maruz kalması durumuna göre WBGT veya WBGTS indeksleri hesaplanmaktadır. Kullanılan ölçüm cihazı modeline bağlı olarak her iki indeksi de otomatik olarak hesaplayabilir.</a:t>
            </a:r>
            <a:br>
              <a:rPr lang="tr-TR" dirty="0" smtClean="0"/>
            </a:br>
            <a:r>
              <a:rPr lang="tr-TR" dirty="0" smtClean="0"/>
              <a:t/>
            </a:r>
            <a:br>
              <a:rPr lang="tr-TR" dirty="0" smtClean="0"/>
            </a:br>
            <a:r>
              <a:rPr lang="tr-TR" dirty="0" smtClean="0"/>
              <a:t>TS EN 27243 standardına göre ölçüm formülleri:</a:t>
            </a:r>
            <a:br>
              <a:rPr lang="tr-TR" dirty="0" smtClean="0"/>
            </a:br>
            <a:r>
              <a:rPr lang="tr-TR" dirty="0" smtClean="0"/>
              <a:t>Solar radyasyon yoksa (bina içi veya dışı): </a:t>
            </a:r>
            <a:r>
              <a:rPr lang="tr-TR" b="1" dirty="0" smtClean="0"/>
              <a:t>WBGT</a:t>
            </a:r>
            <a:r>
              <a:rPr lang="tr-TR" dirty="0" smtClean="0"/>
              <a:t> = 0,7 x </a:t>
            </a:r>
            <a:r>
              <a:rPr lang="tr-TR" dirty="0" err="1" smtClean="0"/>
              <a:t>Tnw</a:t>
            </a:r>
            <a:r>
              <a:rPr lang="tr-TR" dirty="0" smtClean="0"/>
              <a:t> + 0,3 x </a:t>
            </a:r>
            <a:r>
              <a:rPr lang="tr-TR" dirty="0" err="1" smtClean="0"/>
              <a:t>Tg</a:t>
            </a:r>
            <a:r>
              <a:rPr lang="tr-TR" dirty="0" smtClean="0"/>
              <a:t/>
            </a:r>
            <a:br>
              <a:rPr lang="tr-TR" dirty="0" smtClean="0"/>
            </a:br>
            <a:r>
              <a:rPr lang="tr-TR" dirty="0" smtClean="0"/>
              <a:t>Solar radyasyon varsa (bina dışı): </a:t>
            </a:r>
            <a:r>
              <a:rPr lang="tr-TR" b="1" dirty="0" smtClean="0"/>
              <a:t>WBGTS</a:t>
            </a:r>
            <a:r>
              <a:rPr lang="tr-TR" dirty="0" smtClean="0"/>
              <a:t> = 0,7 x </a:t>
            </a:r>
            <a:r>
              <a:rPr lang="tr-TR" dirty="0" err="1" smtClean="0"/>
              <a:t>Tnw</a:t>
            </a:r>
            <a:r>
              <a:rPr lang="tr-TR" dirty="0" smtClean="0"/>
              <a:t> + 0,2 x </a:t>
            </a:r>
            <a:r>
              <a:rPr lang="tr-TR" dirty="0" err="1" smtClean="0"/>
              <a:t>Tg</a:t>
            </a:r>
            <a:r>
              <a:rPr lang="tr-TR" dirty="0" smtClean="0"/>
              <a:t> + 0,1 x Ta</a:t>
            </a:r>
            <a:br>
              <a:rPr lang="tr-TR" dirty="0" smtClean="0"/>
            </a:br>
            <a:r>
              <a:rPr lang="tr-TR" dirty="0" err="1" smtClean="0"/>
              <a:t>Tg</a:t>
            </a:r>
            <a:r>
              <a:rPr lang="tr-TR" dirty="0" smtClean="0"/>
              <a:t>: Küre sıcaklığı, Ta: Ortam sıcaklığı, </a:t>
            </a:r>
            <a:r>
              <a:rPr lang="tr-TR" dirty="0" err="1" smtClean="0"/>
              <a:t>Tnw</a:t>
            </a:r>
            <a:r>
              <a:rPr lang="tr-TR" dirty="0" smtClean="0"/>
              <a:t>: Yaş termometre sıcaklığı</a:t>
            </a:r>
            <a:endParaRPr lang="tr-TR" dirty="0"/>
          </a:p>
        </p:txBody>
      </p:sp>
    </p:spTree>
    <p:extLst>
      <p:ext uri="{BB962C8B-B14F-4D97-AF65-F5344CB8AC3E}">
        <p14:creationId xmlns:p14="http://schemas.microsoft.com/office/powerpoint/2010/main" val="3422094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algn="ctr"/>
            <a:r>
              <a:rPr lang="tr-TR" dirty="0"/>
              <a:t>D</a:t>
            </a:r>
            <a:r>
              <a:rPr lang="tr-TR" dirty="0" smtClean="0"/>
              <a:t>- ÇALIŞMA ALANLARINDA TERMAL  KONFOR DEĞERLENDİRMESİ</a:t>
            </a:r>
            <a:endParaRPr lang="tr-TR" dirty="0"/>
          </a:p>
        </p:txBody>
      </p:sp>
      <p:sp>
        <p:nvSpPr>
          <p:cNvPr id="3" name="Metin kutusu 2"/>
          <p:cNvSpPr txBox="1"/>
          <p:nvPr/>
        </p:nvSpPr>
        <p:spPr>
          <a:xfrm>
            <a:off x="107504" y="1268760"/>
            <a:ext cx="8784976" cy="4801314"/>
          </a:xfrm>
          <a:prstGeom prst="rect">
            <a:avLst/>
          </a:prstGeom>
          <a:noFill/>
        </p:spPr>
        <p:txBody>
          <a:bodyPr wrap="square" rtlCol="0">
            <a:spAutoFit/>
          </a:bodyPr>
          <a:lstStyle/>
          <a:p>
            <a:r>
              <a:rPr lang="tr-TR" dirty="0"/>
              <a:t/>
            </a:r>
            <a:br>
              <a:rPr lang="tr-TR" dirty="0"/>
            </a:br>
            <a:r>
              <a:rPr lang="tr-TR" b="1" dirty="0"/>
              <a:t>Ölçüm Sonuçlarının Değerlendirilmesi</a:t>
            </a:r>
            <a:r>
              <a:rPr lang="tr-TR" dirty="0"/>
              <a:t/>
            </a:r>
            <a:br>
              <a:rPr lang="tr-TR" dirty="0"/>
            </a:br>
            <a:r>
              <a:rPr lang="tr-TR" dirty="0"/>
              <a:t/>
            </a:r>
            <a:br>
              <a:rPr lang="tr-TR" dirty="0"/>
            </a:br>
            <a:r>
              <a:rPr lang="tr-TR" dirty="0"/>
              <a:t>Ölçüm Sonuçlarında elde edilen WBGT indeksinin değerlendirilmesi TS EN 27243 (veya DIN EN 27243) standartlarında belirtildiği şekilde gerçekleştirilir.</a:t>
            </a:r>
            <a:br>
              <a:rPr lang="tr-TR" dirty="0"/>
            </a:br>
            <a:r>
              <a:rPr lang="tr-TR" dirty="0"/>
              <a:t/>
            </a:r>
            <a:br>
              <a:rPr lang="tr-TR" dirty="0"/>
            </a:br>
            <a:r>
              <a:rPr lang="tr-TR" b="1" dirty="0"/>
              <a:t>Ölçümün Önemi</a:t>
            </a:r>
            <a:r>
              <a:rPr lang="tr-TR" dirty="0"/>
              <a:t/>
            </a:r>
            <a:br>
              <a:rPr lang="tr-TR" dirty="0"/>
            </a:br>
            <a:r>
              <a:rPr lang="tr-TR" dirty="0"/>
              <a:t/>
            </a:r>
            <a:br>
              <a:rPr lang="tr-TR" dirty="0"/>
            </a:br>
            <a:r>
              <a:rPr lang="tr-TR" dirty="0"/>
              <a:t>Çalışan sağlığı ve güvenliği açısından termal stres ölçümleri hayati derecede önemlidir. Radyan sıcaklık aşağıdaki etkileri ile vücut sıcaklığının artmasına ve kısa veya uzun dönemde rahatsızlıklar görülmesine sebep olabilir:</a:t>
            </a:r>
            <a:br>
              <a:rPr lang="tr-TR" dirty="0"/>
            </a:br>
            <a:r>
              <a:rPr lang="tr-TR" dirty="0"/>
              <a:t>•Çevrenin termal etkisi</a:t>
            </a:r>
            <a:br>
              <a:rPr lang="tr-TR" dirty="0"/>
            </a:br>
            <a:r>
              <a:rPr lang="tr-TR" dirty="0"/>
              <a:t>•İşin yoğunluğu (yapılan aktivite)</a:t>
            </a:r>
            <a:br>
              <a:rPr lang="tr-TR" dirty="0"/>
            </a:br>
            <a:r>
              <a:rPr lang="tr-TR" dirty="0"/>
              <a:t>•Giyilen kıyafetlerin ısı transferine etkisi</a:t>
            </a:r>
            <a:br>
              <a:rPr lang="tr-TR" dirty="0"/>
            </a:br>
            <a:r>
              <a:rPr lang="tr-TR" dirty="0"/>
              <a:t>•Maruz kalma süresi</a:t>
            </a:r>
            <a:br>
              <a:rPr lang="tr-TR" dirty="0"/>
            </a:br>
            <a:endParaRPr lang="tr-TR" dirty="0"/>
          </a:p>
        </p:txBody>
      </p:sp>
    </p:spTree>
    <p:extLst>
      <p:ext uri="{BB962C8B-B14F-4D97-AF65-F5344CB8AC3E}">
        <p14:creationId xmlns:p14="http://schemas.microsoft.com/office/powerpoint/2010/main" val="1898065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algn="ctr"/>
            <a:r>
              <a:rPr lang="tr-TR" dirty="0"/>
              <a:t>D</a:t>
            </a:r>
            <a:r>
              <a:rPr lang="tr-TR" dirty="0" smtClean="0"/>
              <a:t>- ÇALIŞMA ALANLARINDA TERMAL  KONFOR DEĞERLENDİRMESİ</a:t>
            </a:r>
            <a:endParaRPr lang="tr-TR" dirty="0"/>
          </a:p>
        </p:txBody>
      </p:sp>
      <p:sp>
        <p:nvSpPr>
          <p:cNvPr id="3" name="Metin kutusu 2"/>
          <p:cNvSpPr txBox="1"/>
          <p:nvPr/>
        </p:nvSpPr>
        <p:spPr>
          <a:xfrm>
            <a:off x="107504" y="1268760"/>
            <a:ext cx="8784976" cy="5078313"/>
          </a:xfrm>
          <a:prstGeom prst="rect">
            <a:avLst/>
          </a:prstGeom>
          <a:noFill/>
        </p:spPr>
        <p:txBody>
          <a:bodyPr wrap="square" rtlCol="0">
            <a:spAutoFit/>
          </a:bodyPr>
          <a:lstStyle/>
          <a:p>
            <a:r>
              <a:rPr lang="tr-TR" dirty="0"/>
              <a:t/>
            </a:r>
            <a:br>
              <a:rPr lang="tr-TR" dirty="0"/>
            </a:br>
            <a:r>
              <a:rPr lang="tr-TR" b="1" dirty="0"/>
              <a:t>Ölçüm Gereksinimleri</a:t>
            </a:r>
            <a:r>
              <a:rPr lang="tr-TR" dirty="0"/>
              <a:t/>
            </a:r>
            <a:br>
              <a:rPr lang="tr-TR" dirty="0"/>
            </a:br>
            <a:r>
              <a:rPr lang="tr-TR" dirty="0"/>
              <a:t/>
            </a:r>
            <a:br>
              <a:rPr lang="tr-TR" dirty="0"/>
            </a:br>
            <a:r>
              <a:rPr lang="tr-TR" dirty="0"/>
              <a:t>Ölçüm doğruluğu ve ölçüm </a:t>
            </a:r>
            <a:r>
              <a:rPr lang="tr-TR" dirty="0" err="1"/>
              <a:t>sensörlerinin</a:t>
            </a:r>
            <a:r>
              <a:rPr lang="tr-TR" dirty="0"/>
              <a:t> teknik özellikleri standartlarda aşağıdaki gibi belirtilmektedir.</a:t>
            </a:r>
            <a:br>
              <a:rPr lang="tr-TR" dirty="0"/>
            </a:br>
            <a:r>
              <a:rPr lang="tr-TR" b="1" dirty="0"/>
              <a:t/>
            </a:r>
            <a:br>
              <a:rPr lang="tr-TR" b="1" dirty="0"/>
            </a:br>
            <a:r>
              <a:rPr lang="tr-TR" b="1" dirty="0"/>
              <a:t>Doğal yaş-hazne sıcaklık </a:t>
            </a:r>
            <a:r>
              <a:rPr lang="tr-TR" b="1" dirty="0" err="1"/>
              <a:t>sensörü</a:t>
            </a:r>
            <a:r>
              <a:rPr lang="tr-TR" b="1" dirty="0"/>
              <a:t>:</a:t>
            </a:r>
            <a:r>
              <a:rPr lang="tr-TR" dirty="0"/>
              <a:t/>
            </a:r>
            <a:br>
              <a:rPr lang="tr-TR" dirty="0"/>
            </a:br>
            <a:r>
              <a:rPr lang="tr-TR" dirty="0"/>
              <a:t></a:t>
            </a:r>
            <a:r>
              <a:rPr lang="tr-TR" dirty="0" err="1"/>
              <a:t>Sensörün</a:t>
            </a:r>
            <a:r>
              <a:rPr lang="tr-TR" dirty="0"/>
              <a:t> hassas kısmının şekli : silindirik</a:t>
            </a:r>
            <a:br>
              <a:rPr lang="tr-TR" dirty="0"/>
            </a:br>
            <a:r>
              <a:rPr lang="tr-TR" dirty="0"/>
              <a:t></a:t>
            </a:r>
            <a:r>
              <a:rPr lang="tr-TR" dirty="0" err="1"/>
              <a:t>Sensörün</a:t>
            </a:r>
            <a:r>
              <a:rPr lang="tr-TR" dirty="0"/>
              <a:t> hassas kısmının dış çapı : 6 mm ±1 mm</a:t>
            </a:r>
            <a:br>
              <a:rPr lang="tr-TR" dirty="0"/>
            </a:br>
            <a:r>
              <a:rPr lang="tr-TR" dirty="0"/>
              <a:t></a:t>
            </a:r>
            <a:r>
              <a:rPr lang="tr-TR" dirty="0" err="1"/>
              <a:t>Sensörün</a:t>
            </a:r>
            <a:r>
              <a:rPr lang="tr-TR" dirty="0"/>
              <a:t> uzunluğu : 30 mm ±5 mm</a:t>
            </a:r>
            <a:br>
              <a:rPr lang="tr-TR" dirty="0"/>
            </a:br>
            <a:r>
              <a:rPr lang="tr-TR" dirty="0"/>
              <a:t>Ölçüm aralığı : 5 °C -40 °C arası</a:t>
            </a:r>
            <a:br>
              <a:rPr lang="tr-TR" dirty="0"/>
            </a:br>
            <a:r>
              <a:rPr lang="tr-TR" dirty="0"/>
              <a:t>Ölçüm doğruluğu : ±0,5 °C</a:t>
            </a:r>
            <a:br>
              <a:rPr lang="tr-TR" dirty="0"/>
            </a:br>
            <a:r>
              <a:rPr lang="tr-TR" dirty="0"/>
              <a:t></a:t>
            </a:r>
            <a:r>
              <a:rPr lang="tr-TR" dirty="0" err="1"/>
              <a:t>Sensörün</a:t>
            </a:r>
            <a:r>
              <a:rPr lang="tr-TR" dirty="0"/>
              <a:t> hassas kısmının tamamı, yüksek derecede su emici malzemeli beyaz bir fitille kaplanmalıdır (örneğin, pamuk).</a:t>
            </a:r>
            <a:br>
              <a:rPr lang="tr-TR" dirty="0"/>
            </a:br>
            <a:r>
              <a:rPr lang="tr-TR" dirty="0"/>
              <a:t></a:t>
            </a:r>
            <a:r>
              <a:rPr lang="tr-TR" dirty="0" err="1"/>
              <a:t>Sensörün</a:t>
            </a:r>
            <a:r>
              <a:rPr lang="tr-TR" dirty="0"/>
              <a:t> </a:t>
            </a:r>
            <a:r>
              <a:rPr lang="tr-TR" dirty="0" err="1"/>
              <a:t>mesneti</a:t>
            </a:r>
            <a:r>
              <a:rPr lang="tr-TR" dirty="0"/>
              <a:t> 6 mm’ye eşit bir çapa sahip olmalıdır. Mesnetten </a:t>
            </a:r>
            <a:r>
              <a:rPr lang="tr-TR" dirty="0" err="1"/>
              <a:t>sensöre</a:t>
            </a:r>
            <a:r>
              <a:rPr lang="tr-TR" dirty="0"/>
              <a:t> ısı iletiminin azaltılması için 20 mm’si fitille kaplanmalıdır</a:t>
            </a:r>
            <a:br>
              <a:rPr lang="tr-TR" dirty="0"/>
            </a:br>
            <a:r>
              <a:rPr lang="tr-TR" dirty="0"/>
              <a:t/>
            </a:r>
            <a:br>
              <a:rPr lang="tr-TR" dirty="0"/>
            </a:br>
            <a:endParaRPr lang="tr-TR" dirty="0"/>
          </a:p>
        </p:txBody>
      </p:sp>
    </p:spTree>
    <p:extLst>
      <p:ext uri="{BB962C8B-B14F-4D97-AF65-F5344CB8AC3E}">
        <p14:creationId xmlns:p14="http://schemas.microsoft.com/office/powerpoint/2010/main" val="852659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r>
              <a:rPr lang="tr-TR" dirty="0"/>
              <a:t>Fitil, kol şeklinde örülmelidir ve dikkatle </a:t>
            </a:r>
            <a:r>
              <a:rPr lang="tr-TR" dirty="0" err="1"/>
              <a:t>sensörün</a:t>
            </a:r>
            <a:r>
              <a:rPr lang="tr-TR" dirty="0"/>
              <a:t> üzerine geçirilmelidir. Çok sıkı veya gevşek bir kavrama, ölçümün doğruluğu için zararlıdır.</a:t>
            </a:r>
            <a:br>
              <a:rPr lang="tr-TR" dirty="0"/>
            </a:br>
            <a:r>
              <a:rPr lang="tr-TR" dirty="0"/>
              <a:t>Fitil temiz tutulmalıdır.</a:t>
            </a:r>
            <a:br>
              <a:rPr lang="tr-TR" dirty="0"/>
            </a:br>
            <a:r>
              <a:rPr lang="tr-TR" dirty="0"/>
              <a:t>Fitilin alt kısmı, içinde damıtık su olan bir hazneye batırılmalıdır. Fitilin havadaki serbest uzunluğu, 20 mm -30 mm arasında olmalıdır.</a:t>
            </a:r>
            <a:br>
              <a:rPr lang="tr-TR" dirty="0"/>
            </a:br>
            <a:r>
              <a:rPr lang="tr-TR" dirty="0"/>
              <a:t>Su haznesi, ortamdan gelen radyasyonun, içerideki suyun sıcaklığını artırmayacağı şekilde tasarlanmalıdır.</a:t>
            </a:r>
            <a:br>
              <a:rPr lang="tr-TR" dirty="0"/>
            </a:br>
            <a:r>
              <a:rPr lang="tr-TR" u="sng" dirty="0"/>
              <a:t>* TS EN 27243</a:t>
            </a:r>
            <a:endParaRPr lang="tr-TR" dirty="0"/>
          </a:p>
        </p:txBody>
      </p:sp>
      <p:sp>
        <p:nvSpPr>
          <p:cNvPr id="4" name="Başlık 1"/>
          <p:cNvSpPr>
            <a:spLocks noGrp="1"/>
          </p:cNvSpPr>
          <p:nvPr>
            <p:ph type="title"/>
          </p:nvPr>
        </p:nvSpPr>
        <p:spPr>
          <a:xfrm>
            <a:off x="0" y="274638"/>
            <a:ext cx="9144000" cy="1143000"/>
          </a:xfrm>
        </p:spPr>
        <p:txBody>
          <a:bodyPr>
            <a:normAutofit fontScale="90000"/>
          </a:bodyPr>
          <a:lstStyle/>
          <a:p>
            <a:pPr algn="ctr"/>
            <a:r>
              <a:rPr lang="tr-TR" dirty="0"/>
              <a:t>D</a:t>
            </a:r>
            <a:r>
              <a:rPr lang="tr-TR" dirty="0" smtClean="0"/>
              <a:t>- ÇALIŞMA ALANLARINDA TERMAL  KONFOR DEĞERLENDİRMESİ</a:t>
            </a:r>
            <a:endParaRPr lang="tr-TR" dirty="0"/>
          </a:p>
        </p:txBody>
      </p:sp>
    </p:spTree>
    <p:extLst>
      <p:ext uri="{BB962C8B-B14F-4D97-AF65-F5344CB8AC3E}">
        <p14:creationId xmlns:p14="http://schemas.microsoft.com/office/powerpoint/2010/main" val="2961585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algn="ctr"/>
            <a:r>
              <a:rPr lang="tr-TR" dirty="0"/>
              <a:t>D</a:t>
            </a:r>
            <a:r>
              <a:rPr lang="tr-TR" dirty="0" smtClean="0"/>
              <a:t>- ÇALIŞMA ALANLARINDA TERMAL  KONFOR DEĞERLENDİRMESİ</a:t>
            </a:r>
            <a:endParaRPr lang="tr-TR" dirty="0"/>
          </a:p>
        </p:txBody>
      </p:sp>
      <p:sp>
        <p:nvSpPr>
          <p:cNvPr id="3" name="Metin kutusu 2"/>
          <p:cNvSpPr txBox="1"/>
          <p:nvPr/>
        </p:nvSpPr>
        <p:spPr>
          <a:xfrm>
            <a:off x="107504" y="1268760"/>
            <a:ext cx="8784976" cy="4524315"/>
          </a:xfrm>
          <a:prstGeom prst="rect">
            <a:avLst/>
          </a:prstGeom>
          <a:noFill/>
        </p:spPr>
        <p:txBody>
          <a:bodyPr wrap="square" rtlCol="0">
            <a:spAutoFit/>
          </a:bodyPr>
          <a:lstStyle/>
          <a:p>
            <a:r>
              <a:rPr lang="tr-TR" b="1" dirty="0"/>
              <a:t>Küre sıcaklık </a:t>
            </a:r>
            <a:r>
              <a:rPr lang="tr-TR" b="1" dirty="0" err="1"/>
              <a:t>sensörü</a:t>
            </a:r>
            <a:r>
              <a:rPr lang="tr-TR" b="1" dirty="0"/>
              <a:t>:</a:t>
            </a:r>
            <a:r>
              <a:rPr lang="tr-TR" dirty="0"/>
              <a:t/>
            </a:r>
            <a:br>
              <a:rPr lang="tr-TR" dirty="0"/>
            </a:br>
            <a:r>
              <a:rPr lang="tr-TR" dirty="0"/>
              <a:t>Çap : 150 mm</a:t>
            </a:r>
            <a:br>
              <a:rPr lang="tr-TR" dirty="0"/>
            </a:br>
            <a:r>
              <a:rPr lang="tr-TR" dirty="0"/>
              <a:t>Ortalama emisyon katsayısı : 0,95 (mat siyah küre)</a:t>
            </a:r>
            <a:br>
              <a:rPr lang="tr-TR" dirty="0"/>
            </a:br>
            <a:r>
              <a:rPr lang="tr-TR" dirty="0"/>
              <a:t>Kalınlık : Olabildiğince ince</a:t>
            </a:r>
            <a:br>
              <a:rPr lang="tr-TR" dirty="0"/>
            </a:br>
            <a:r>
              <a:rPr lang="tr-TR" dirty="0"/>
              <a:t>Ölçüm aralığı : 20 °C -120 °C arası</a:t>
            </a:r>
            <a:br>
              <a:rPr lang="tr-TR" dirty="0"/>
            </a:br>
            <a:r>
              <a:rPr lang="tr-TR" dirty="0"/>
              <a:t>Ölçüm doğruluğu :− 20 °C -50 °C arası alan : ±0,5°C, − 50 °C -120 °C arası alan : ±</a:t>
            </a:r>
            <a:r>
              <a:rPr lang="tr-TR" dirty="0" smtClean="0"/>
              <a:t>1°C</a:t>
            </a:r>
          </a:p>
          <a:p>
            <a:r>
              <a:rPr lang="tr-TR" b="1" dirty="0"/>
              <a:t>Hava sıcaklığının ölçümü:</a:t>
            </a:r>
            <a:r>
              <a:rPr lang="tr-TR" dirty="0"/>
              <a:t/>
            </a:r>
            <a:br>
              <a:rPr lang="tr-TR" dirty="0"/>
            </a:br>
            <a:r>
              <a:rPr lang="tr-TR" dirty="0"/>
              <a:t>Temel bir parametre olan hava sıcaklığı, kullanılan </a:t>
            </a:r>
            <a:r>
              <a:rPr lang="tr-TR" dirty="0" err="1"/>
              <a:t>sensörün</a:t>
            </a:r>
            <a:r>
              <a:rPr lang="tr-TR" dirty="0"/>
              <a:t> şekli ne tür olursa olsun , uygun olan herhangi bir metotla ölçülebilir.</a:t>
            </a:r>
            <a:br>
              <a:rPr lang="tr-TR" dirty="0"/>
            </a:br>
            <a:r>
              <a:rPr lang="tr-TR" dirty="0"/>
              <a:t>Hava sıcaklık </a:t>
            </a:r>
            <a:r>
              <a:rPr lang="tr-TR" dirty="0" err="1"/>
              <a:t>sensörü</a:t>
            </a:r>
            <a:r>
              <a:rPr lang="tr-TR" dirty="0"/>
              <a:t>, özellikle, </a:t>
            </a:r>
            <a:r>
              <a:rPr lang="tr-TR" dirty="0" err="1"/>
              <a:t>sensör</a:t>
            </a:r>
            <a:r>
              <a:rPr lang="tr-TR" dirty="0"/>
              <a:t> etrafındaki hava dolaşımını engellemeyen bir cihazla radyasyondan korunmalıdır.</a:t>
            </a:r>
            <a:br>
              <a:rPr lang="tr-TR" dirty="0"/>
            </a:br>
            <a:r>
              <a:rPr lang="tr-TR" dirty="0"/>
              <a:t>Hava sıcaklığı için ölçüm aralığı: 10 °C -60 °C arası</a:t>
            </a:r>
            <a:br>
              <a:rPr lang="tr-TR" dirty="0"/>
            </a:br>
            <a:r>
              <a:rPr lang="tr-TR" dirty="0"/>
              <a:t>Ölçüm doğruluğu: ±1 °C</a:t>
            </a:r>
            <a:br>
              <a:rPr lang="tr-TR" dirty="0"/>
            </a:br>
            <a:r>
              <a:rPr lang="tr-TR" u="sng" dirty="0"/>
              <a:t>* TS EN 27243</a:t>
            </a:r>
            <a:br>
              <a:rPr lang="tr-TR" u="sng" dirty="0"/>
            </a:br>
            <a:endParaRPr lang="tr-TR" dirty="0"/>
          </a:p>
        </p:txBody>
      </p:sp>
    </p:spTree>
    <p:extLst>
      <p:ext uri="{BB962C8B-B14F-4D97-AF65-F5344CB8AC3E}">
        <p14:creationId xmlns:p14="http://schemas.microsoft.com/office/powerpoint/2010/main" val="4264367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algn="ctr"/>
            <a:r>
              <a:rPr lang="tr-TR" dirty="0"/>
              <a:t>D</a:t>
            </a:r>
            <a:r>
              <a:rPr lang="tr-TR" dirty="0" smtClean="0"/>
              <a:t>- ÇALIŞMA ALANLARINDA TERMAL  KONFOR DEĞERLENDİRMESİ</a:t>
            </a:r>
            <a:endParaRPr lang="tr-TR" dirty="0"/>
          </a:p>
        </p:txBody>
      </p:sp>
      <p:sp>
        <p:nvSpPr>
          <p:cNvPr id="3" name="Metin kutusu 2"/>
          <p:cNvSpPr txBox="1"/>
          <p:nvPr/>
        </p:nvSpPr>
        <p:spPr>
          <a:xfrm>
            <a:off x="107504" y="1268760"/>
            <a:ext cx="8784976" cy="3139321"/>
          </a:xfrm>
          <a:prstGeom prst="rect">
            <a:avLst/>
          </a:prstGeom>
          <a:noFill/>
        </p:spPr>
        <p:txBody>
          <a:bodyPr wrap="square" rtlCol="0">
            <a:spAutoFit/>
          </a:bodyPr>
          <a:lstStyle/>
          <a:p>
            <a:r>
              <a:rPr lang="tr-TR" b="1" dirty="0"/>
              <a:t>Diğer Teknik Özellikler –Beklentiler:</a:t>
            </a:r>
            <a:r>
              <a:rPr lang="tr-TR" dirty="0"/>
              <a:t/>
            </a:r>
            <a:br>
              <a:rPr lang="tr-TR" dirty="0"/>
            </a:br>
            <a:r>
              <a:rPr lang="tr-TR" dirty="0"/>
              <a:t>Uzun süreli ölçümlerin sorunsuz gerçekleşebilmesi için, yeterli hafızaya sahip, portatif, taşınabilir bir el-tipi cihaz</a:t>
            </a:r>
            <a:br>
              <a:rPr lang="tr-TR" dirty="0"/>
            </a:br>
            <a:r>
              <a:rPr lang="tr-TR" dirty="0"/>
              <a:t>En az 3 sıcaklık </a:t>
            </a:r>
            <a:r>
              <a:rPr lang="tr-TR" dirty="0" err="1" smtClean="0"/>
              <a:t>probunun</a:t>
            </a:r>
            <a:r>
              <a:rPr lang="tr-TR" dirty="0" smtClean="0"/>
              <a:t> eş </a:t>
            </a:r>
            <a:r>
              <a:rPr lang="tr-TR" dirty="0"/>
              <a:t>zamanlı cihaza bağlanabilmesi</a:t>
            </a:r>
            <a:br>
              <a:rPr lang="tr-TR" dirty="0"/>
            </a:br>
            <a:r>
              <a:rPr lang="tr-TR" dirty="0"/>
              <a:t>Bilgisayar bağlantısı</a:t>
            </a:r>
            <a:br>
              <a:rPr lang="tr-TR" dirty="0"/>
            </a:br>
            <a:r>
              <a:rPr lang="tr-TR" dirty="0"/>
              <a:t>Veri değerlendirme için yazılım</a:t>
            </a:r>
            <a:br>
              <a:rPr lang="tr-TR" dirty="0"/>
            </a:br>
            <a:r>
              <a:rPr lang="tr-TR" dirty="0"/>
              <a:t>Ölçüm ekipmanlarının bir </a:t>
            </a:r>
            <a:r>
              <a:rPr lang="tr-TR" dirty="0" err="1"/>
              <a:t>tripodile</a:t>
            </a:r>
            <a:r>
              <a:rPr lang="tr-TR" dirty="0"/>
              <a:t> sabitlenebilmesi</a:t>
            </a:r>
            <a:br>
              <a:rPr lang="tr-TR" dirty="0"/>
            </a:br>
            <a:r>
              <a:rPr lang="tr-TR" dirty="0"/>
              <a:t>Cihazın yaklaşık 60 ºC’lere dayanabilmesi</a:t>
            </a:r>
            <a:br>
              <a:rPr lang="tr-TR" dirty="0"/>
            </a:br>
            <a:r>
              <a:rPr lang="tr-TR" dirty="0"/>
              <a:t>Ölçülen tek tek sıcaklık değerlerinden WBGT ve WBGTS indekslerinin otomatik hesaplanabilmesi </a:t>
            </a:r>
            <a:r>
              <a:rPr lang="tr-TR" u="sng" dirty="0"/>
              <a:t/>
            </a:r>
            <a:br>
              <a:rPr lang="tr-TR" u="sng" dirty="0"/>
            </a:br>
            <a:endParaRPr lang="tr-TR" dirty="0"/>
          </a:p>
        </p:txBody>
      </p:sp>
    </p:spTree>
    <p:extLst>
      <p:ext uri="{BB962C8B-B14F-4D97-AF65-F5344CB8AC3E}">
        <p14:creationId xmlns:p14="http://schemas.microsoft.com/office/powerpoint/2010/main" val="2855122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a:t>
            </a:r>
            <a:r>
              <a:rPr lang="tr-TR" dirty="0" smtClean="0"/>
              <a:t>- UYGULAMA ÖRNEĞİ</a:t>
            </a: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715" y="3645024"/>
            <a:ext cx="58197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886" y="1520778"/>
            <a:ext cx="56102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0" y="1151446"/>
            <a:ext cx="9036496" cy="369332"/>
          </a:xfrm>
          <a:prstGeom prst="rect">
            <a:avLst/>
          </a:prstGeom>
          <a:noFill/>
        </p:spPr>
        <p:txBody>
          <a:bodyPr wrap="square" rtlCol="0">
            <a:spAutoFit/>
          </a:bodyPr>
          <a:lstStyle/>
          <a:p>
            <a:pPr algn="ctr"/>
            <a:r>
              <a:rPr lang="tr-TR" dirty="0" smtClean="0">
                <a:solidFill>
                  <a:srgbClr val="0070C0"/>
                </a:solidFill>
              </a:rPr>
              <a:t>İLKÖĞRETİM DERSLİKLERİNDE TERMAL KONFOR ARAŞTIRMASI</a:t>
            </a:r>
            <a:endParaRPr lang="tr-TR" dirty="0">
              <a:solidFill>
                <a:srgbClr val="0070C0"/>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742550"/>
            <a:ext cx="441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739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 UYGULAMA ÖRNEĞİ</a:t>
            </a:r>
            <a:endParaRPr lang="tr-TR" dirty="0"/>
          </a:p>
        </p:txBody>
      </p:sp>
      <p:sp>
        <p:nvSpPr>
          <p:cNvPr id="5" name="Metin kutusu 4"/>
          <p:cNvSpPr txBox="1"/>
          <p:nvPr/>
        </p:nvSpPr>
        <p:spPr>
          <a:xfrm>
            <a:off x="0" y="1151446"/>
            <a:ext cx="9036496" cy="369332"/>
          </a:xfrm>
          <a:prstGeom prst="rect">
            <a:avLst/>
          </a:prstGeom>
          <a:noFill/>
        </p:spPr>
        <p:txBody>
          <a:bodyPr wrap="square" rtlCol="0">
            <a:spAutoFit/>
          </a:bodyPr>
          <a:lstStyle/>
          <a:p>
            <a:pPr algn="ctr"/>
            <a:r>
              <a:rPr lang="tr-TR" dirty="0" smtClean="0">
                <a:solidFill>
                  <a:srgbClr val="0070C0"/>
                </a:solidFill>
              </a:rPr>
              <a:t>İLKÖĞRETİM DERSLİKLERİNDE TERMAL KONFOR ARAŞTIRMASI</a:t>
            </a:r>
            <a:endParaRPr lang="tr-TR" dirty="0">
              <a:solidFill>
                <a:srgbClr val="0070C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85" y="1844824"/>
            <a:ext cx="71723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690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a:t>
            </a:r>
            <a:r>
              <a:rPr lang="tr-TR" dirty="0" smtClean="0"/>
              <a:t>- UYGULAMA ÖRNEĞİ</a:t>
            </a:r>
            <a:endParaRPr lang="tr-TR" dirty="0"/>
          </a:p>
        </p:txBody>
      </p:sp>
      <p:sp>
        <p:nvSpPr>
          <p:cNvPr id="5" name="Metin kutusu 4"/>
          <p:cNvSpPr txBox="1"/>
          <p:nvPr/>
        </p:nvSpPr>
        <p:spPr>
          <a:xfrm>
            <a:off x="0" y="1151446"/>
            <a:ext cx="9036496" cy="369332"/>
          </a:xfrm>
          <a:prstGeom prst="rect">
            <a:avLst/>
          </a:prstGeom>
          <a:noFill/>
        </p:spPr>
        <p:txBody>
          <a:bodyPr wrap="square" rtlCol="0">
            <a:spAutoFit/>
          </a:bodyPr>
          <a:lstStyle/>
          <a:p>
            <a:pPr algn="ctr"/>
            <a:r>
              <a:rPr lang="tr-TR" dirty="0" smtClean="0">
                <a:solidFill>
                  <a:srgbClr val="0070C0"/>
                </a:solidFill>
              </a:rPr>
              <a:t>İLKÖĞRETİM DERSLİKLERİNDE TERMAL KONFOR ARAŞTIRMASI</a:t>
            </a:r>
            <a:endParaRPr lang="tr-TR" dirty="0">
              <a:solidFill>
                <a:srgbClr val="0070C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98818"/>
            <a:ext cx="8712968" cy="324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813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a:t>
            </a:r>
            <a:r>
              <a:rPr lang="tr-TR" dirty="0" smtClean="0"/>
              <a:t>- UYGULAMA ÖRNEĞİ</a:t>
            </a:r>
            <a:endParaRPr lang="tr-TR" dirty="0"/>
          </a:p>
        </p:txBody>
      </p:sp>
      <p:sp>
        <p:nvSpPr>
          <p:cNvPr id="5" name="Metin kutusu 4"/>
          <p:cNvSpPr txBox="1"/>
          <p:nvPr/>
        </p:nvSpPr>
        <p:spPr>
          <a:xfrm>
            <a:off x="0" y="1151446"/>
            <a:ext cx="9036496" cy="369332"/>
          </a:xfrm>
          <a:prstGeom prst="rect">
            <a:avLst/>
          </a:prstGeom>
          <a:noFill/>
        </p:spPr>
        <p:txBody>
          <a:bodyPr wrap="square" rtlCol="0">
            <a:spAutoFit/>
          </a:bodyPr>
          <a:lstStyle/>
          <a:p>
            <a:pPr algn="ctr"/>
            <a:r>
              <a:rPr lang="tr-TR" dirty="0" smtClean="0">
                <a:solidFill>
                  <a:srgbClr val="0070C0"/>
                </a:solidFill>
              </a:rPr>
              <a:t>İLKÖĞRETİM DERSLİKLERİNDE TERMAL KONFOR ARAŞTIRMASI</a:t>
            </a:r>
            <a:endParaRPr lang="tr-TR" dirty="0">
              <a:solidFill>
                <a:srgbClr val="0070C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805455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955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 TERMAL KONFOR NEDİR?</a:t>
            </a:r>
            <a:endParaRPr lang="tr-TR" dirty="0"/>
          </a:p>
        </p:txBody>
      </p:sp>
      <p:sp>
        <p:nvSpPr>
          <p:cNvPr id="3" name="İçerik Yer Tutucusu 2"/>
          <p:cNvSpPr>
            <a:spLocks noGrp="1"/>
          </p:cNvSpPr>
          <p:nvPr>
            <p:ph idx="1"/>
          </p:nvPr>
        </p:nvSpPr>
        <p:spPr>
          <a:xfrm>
            <a:off x="395536" y="1772816"/>
            <a:ext cx="8229600" cy="4525963"/>
          </a:xfrm>
        </p:spPr>
        <p:txBody>
          <a:bodyPr/>
          <a:lstStyle/>
          <a:p>
            <a:pPr marL="457200" indent="-457200">
              <a:buClr>
                <a:srgbClr val="0033CC"/>
              </a:buClr>
              <a:buFont typeface="Wingdings" pitchFamily="2" charset="2"/>
              <a:buChar char="§"/>
            </a:pPr>
            <a:r>
              <a:rPr lang="tr-TR" sz="2800" dirty="0">
                <a:solidFill>
                  <a:srgbClr val="000000"/>
                </a:solidFill>
                <a:cs typeface="Tahoma" pitchFamily="34" charset="0"/>
              </a:rPr>
              <a:t>Kapalı bir ortam içerisinde</a:t>
            </a:r>
          </a:p>
          <a:p>
            <a:pPr marL="457200" indent="-457200">
              <a:buClr>
                <a:srgbClr val="0033CC"/>
              </a:buClr>
              <a:buFont typeface="Wingdings" pitchFamily="2" charset="2"/>
              <a:buNone/>
            </a:pPr>
            <a:r>
              <a:rPr lang="tr-TR" sz="2800" dirty="0">
                <a:solidFill>
                  <a:srgbClr val="000000"/>
                </a:solidFill>
                <a:cs typeface="Tahoma" pitchFamily="34" charset="0"/>
              </a:rPr>
              <a:t>	termal konfor rahatlığının hemen </a:t>
            </a:r>
          </a:p>
          <a:p>
            <a:pPr marL="457200" indent="-457200">
              <a:buClr>
                <a:srgbClr val="0033CC"/>
              </a:buClr>
              <a:buFont typeface="Wingdings" pitchFamily="2" charset="2"/>
              <a:buNone/>
            </a:pPr>
            <a:r>
              <a:rPr lang="tr-TR" sz="2800" dirty="0">
                <a:solidFill>
                  <a:srgbClr val="000000"/>
                </a:solidFill>
                <a:cs typeface="Tahoma" pitchFamily="34" charset="0"/>
              </a:rPr>
              <a:t>	farkına varılmaz, ancak bir süre </a:t>
            </a:r>
          </a:p>
          <a:p>
            <a:pPr marL="457200" indent="-457200">
              <a:buClr>
                <a:srgbClr val="0033CC"/>
              </a:buClr>
              <a:buFont typeface="Wingdings" pitchFamily="2" charset="2"/>
              <a:buNone/>
            </a:pPr>
            <a:r>
              <a:rPr lang="tr-TR" sz="2800" dirty="0">
                <a:solidFill>
                  <a:srgbClr val="000000"/>
                </a:solidFill>
                <a:cs typeface="Tahoma" pitchFamily="34" charset="0"/>
              </a:rPr>
              <a:t>	geçtikten sonra termal konfor </a:t>
            </a:r>
          </a:p>
          <a:p>
            <a:pPr marL="457200" indent="-457200">
              <a:buClr>
                <a:srgbClr val="0033CC"/>
              </a:buClr>
              <a:buFont typeface="Wingdings" pitchFamily="2" charset="2"/>
              <a:buNone/>
            </a:pPr>
            <a:r>
              <a:rPr lang="tr-TR" sz="2800" dirty="0">
                <a:solidFill>
                  <a:srgbClr val="000000"/>
                </a:solidFill>
                <a:cs typeface="Tahoma" pitchFamily="34" charset="0"/>
              </a:rPr>
              <a:t>	hissedilmeye başlanır. </a:t>
            </a:r>
          </a:p>
          <a:p>
            <a:pPr marL="457200" indent="-457200">
              <a:buClr>
                <a:srgbClr val="0033CC"/>
              </a:buClr>
              <a:buFont typeface="Wingdings" pitchFamily="2" charset="2"/>
              <a:buChar char="§"/>
            </a:pPr>
            <a:endParaRPr lang="tr-TR" sz="2800" dirty="0">
              <a:solidFill>
                <a:srgbClr val="000000"/>
              </a:solidFill>
              <a:cs typeface="Tahoma" pitchFamily="34" charset="0"/>
            </a:endParaRPr>
          </a:p>
          <a:p>
            <a:pPr marL="457200" indent="-457200">
              <a:buClr>
                <a:srgbClr val="0033CC"/>
              </a:buClr>
              <a:buFont typeface="Wingdings" pitchFamily="2" charset="2"/>
              <a:buChar char="§"/>
            </a:pPr>
            <a:r>
              <a:rPr lang="tr-TR" sz="2800" dirty="0">
                <a:solidFill>
                  <a:srgbClr val="000000"/>
                </a:solidFill>
                <a:cs typeface="Tahoma" pitchFamily="34" charset="0"/>
              </a:rPr>
              <a:t>Eğer termal konfor koşulları mevcut </a:t>
            </a:r>
          </a:p>
          <a:p>
            <a:pPr marL="457200" indent="-457200">
              <a:buClr>
                <a:srgbClr val="0033CC"/>
              </a:buClr>
              <a:buFont typeface="Wingdings" pitchFamily="2" charset="2"/>
              <a:buNone/>
            </a:pPr>
            <a:r>
              <a:rPr lang="tr-TR" sz="2800" dirty="0">
                <a:solidFill>
                  <a:srgbClr val="000000"/>
                </a:solidFill>
                <a:cs typeface="Tahoma" pitchFamily="34" charset="0"/>
              </a:rPr>
              <a:t>	değilse; önce sıkıntı hissedilir ve daha </a:t>
            </a:r>
          </a:p>
          <a:p>
            <a:pPr marL="457200" indent="-457200">
              <a:buClr>
                <a:srgbClr val="0033CC"/>
              </a:buClr>
              <a:buFont typeface="Wingdings" pitchFamily="2" charset="2"/>
              <a:buNone/>
            </a:pPr>
            <a:r>
              <a:rPr lang="tr-TR" sz="2800" dirty="0">
                <a:solidFill>
                  <a:srgbClr val="000000"/>
                </a:solidFill>
                <a:cs typeface="Tahoma" pitchFamily="34" charset="0"/>
              </a:rPr>
              <a:t>	sonra rahatsızlık duyulur.</a:t>
            </a:r>
            <a:r>
              <a:rPr lang="en-US" sz="2800" dirty="0">
                <a:solidFill>
                  <a:srgbClr val="000000"/>
                </a:solidFill>
                <a:cs typeface="Tahoma" pitchFamily="34" charset="0"/>
              </a:rPr>
              <a:t> </a:t>
            </a:r>
            <a:endParaRPr lang="tr-TR" sz="2800" dirty="0">
              <a:solidFill>
                <a:srgbClr val="000000"/>
              </a:solidFill>
              <a:cs typeface="Tahoma" pitchFamily="34" charset="0"/>
            </a:endParaRPr>
          </a:p>
          <a:p>
            <a:pPr marL="109728" indent="0">
              <a:buNone/>
            </a:pPr>
            <a:endParaRPr lang="tr-TR" dirty="0" smtClean="0"/>
          </a:p>
        </p:txBody>
      </p:sp>
    </p:spTree>
    <p:extLst>
      <p:ext uri="{BB962C8B-B14F-4D97-AF65-F5344CB8AC3E}">
        <p14:creationId xmlns:p14="http://schemas.microsoft.com/office/powerpoint/2010/main" val="3698881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a:t>
            </a:r>
            <a:r>
              <a:rPr lang="tr-TR" dirty="0" smtClean="0"/>
              <a:t>- UYGULAMA ÖRNEĞİ</a:t>
            </a:r>
            <a:endParaRPr lang="tr-TR" dirty="0"/>
          </a:p>
        </p:txBody>
      </p:sp>
      <p:sp>
        <p:nvSpPr>
          <p:cNvPr id="5" name="Metin kutusu 4"/>
          <p:cNvSpPr txBox="1"/>
          <p:nvPr/>
        </p:nvSpPr>
        <p:spPr>
          <a:xfrm>
            <a:off x="0" y="1151446"/>
            <a:ext cx="9036496" cy="369332"/>
          </a:xfrm>
          <a:prstGeom prst="rect">
            <a:avLst/>
          </a:prstGeom>
          <a:noFill/>
        </p:spPr>
        <p:txBody>
          <a:bodyPr wrap="square" rtlCol="0">
            <a:spAutoFit/>
          </a:bodyPr>
          <a:lstStyle/>
          <a:p>
            <a:pPr algn="ctr"/>
            <a:r>
              <a:rPr lang="tr-TR" dirty="0" smtClean="0">
                <a:solidFill>
                  <a:srgbClr val="0070C0"/>
                </a:solidFill>
              </a:rPr>
              <a:t>İLKÖĞRETİM DERSLİKLERİNDE TERMAL KONFOR ARAŞTIRMASI</a:t>
            </a:r>
            <a:endParaRPr lang="tr-TR" dirty="0">
              <a:solidFill>
                <a:srgbClr val="0070C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03721"/>
            <a:ext cx="813028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792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a:t>
            </a:r>
            <a:r>
              <a:rPr lang="tr-TR" dirty="0" smtClean="0"/>
              <a:t>- UYGULAMA ÖRNEĞİ</a:t>
            </a:r>
            <a:endParaRPr lang="tr-TR" dirty="0"/>
          </a:p>
        </p:txBody>
      </p:sp>
      <p:sp>
        <p:nvSpPr>
          <p:cNvPr id="5" name="Metin kutusu 4"/>
          <p:cNvSpPr txBox="1"/>
          <p:nvPr/>
        </p:nvSpPr>
        <p:spPr>
          <a:xfrm>
            <a:off x="0" y="1151446"/>
            <a:ext cx="9036496" cy="369332"/>
          </a:xfrm>
          <a:prstGeom prst="rect">
            <a:avLst/>
          </a:prstGeom>
          <a:noFill/>
        </p:spPr>
        <p:txBody>
          <a:bodyPr wrap="square" rtlCol="0">
            <a:spAutoFit/>
          </a:bodyPr>
          <a:lstStyle/>
          <a:p>
            <a:pPr algn="ctr"/>
            <a:r>
              <a:rPr lang="tr-TR" dirty="0" smtClean="0">
                <a:solidFill>
                  <a:srgbClr val="0070C0"/>
                </a:solidFill>
              </a:rPr>
              <a:t>İLKÖĞRETİM DERSLİKLERİNDE TERMAL KONFOR ARAŞTIRMASI</a:t>
            </a:r>
            <a:endParaRPr lang="tr-TR"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91500"/>
            <a:ext cx="8496944" cy="318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48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a:t>
            </a:r>
            <a:r>
              <a:rPr lang="tr-TR" dirty="0" smtClean="0"/>
              <a:t>- UYGULAMA ÖRNEĞİ</a:t>
            </a:r>
            <a:endParaRPr lang="tr-TR" dirty="0"/>
          </a:p>
        </p:txBody>
      </p:sp>
      <p:sp>
        <p:nvSpPr>
          <p:cNvPr id="5" name="Metin kutusu 4"/>
          <p:cNvSpPr txBox="1"/>
          <p:nvPr/>
        </p:nvSpPr>
        <p:spPr>
          <a:xfrm>
            <a:off x="0" y="1151446"/>
            <a:ext cx="9036496" cy="369332"/>
          </a:xfrm>
          <a:prstGeom prst="rect">
            <a:avLst/>
          </a:prstGeom>
          <a:noFill/>
        </p:spPr>
        <p:txBody>
          <a:bodyPr wrap="square" rtlCol="0">
            <a:spAutoFit/>
          </a:bodyPr>
          <a:lstStyle/>
          <a:p>
            <a:pPr algn="ctr"/>
            <a:r>
              <a:rPr lang="tr-TR" dirty="0" smtClean="0">
                <a:solidFill>
                  <a:srgbClr val="0070C0"/>
                </a:solidFill>
              </a:rPr>
              <a:t>İLKÖĞRETİM DERSLİKLERİNDE TERMAL KONFOR ARAŞTIRMASI</a:t>
            </a:r>
            <a:endParaRPr lang="tr-TR" dirty="0">
              <a:solidFill>
                <a:srgbClr val="0070C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88840"/>
            <a:ext cx="756704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746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a:t>
            </a:r>
            <a:r>
              <a:rPr lang="tr-TR" dirty="0" smtClean="0"/>
              <a:t>- UYGULAMA ÖRNEĞİ</a:t>
            </a:r>
            <a:endParaRPr lang="tr-TR" dirty="0"/>
          </a:p>
        </p:txBody>
      </p:sp>
      <p:sp>
        <p:nvSpPr>
          <p:cNvPr id="5" name="Metin kutusu 4"/>
          <p:cNvSpPr txBox="1"/>
          <p:nvPr/>
        </p:nvSpPr>
        <p:spPr>
          <a:xfrm>
            <a:off x="0" y="1151446"/>
            <a:ext cx="9036496" cy="369332"/>
          </a:xfrm>
          <a:prstGeom prst="rect">
            <a:avLst/>
          </a:prstGeom>
          <a:noFill/>
        </p:spPr>
        <p:txBody>
          <a:bodyPr wrap="square" rtlCol="0">
            <a:spAutoFit/>
          </a:bodyPr>
          <a:lstStyle/>
          <a:p>
            <a:pPr algn="ctr"/>
            <a:r>
              <a:rPr lang="tr-TR" dirty="0" smtClean="0">
                <a:solidFill>
                  <a:srgbClr val="0070C0"/>
                </a:solidFill>
              </a:rPr>
              <a:t>İLKÖĞRETİM DERSLİKLERİNDE TERMAL KONFOR ARAŞTIRMASI</a:t>
            </a:r>
            <a:endParaRPr lang="tr-TR" dirty="0">
              <a:solidFill>
                <a:srgbClr val="0070C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70199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5" y="3429000"/>
            <a:ext cx="464400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349" y="3429000"/>
            <a:ext cx="4436155" cy="233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049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a:t>
            </a:r>
            <a:r>
              <a:rPr lang="tr-TR" dirty="0" smtClean="0"/>
              <a:t>- UYGULAMA ÖRNEĞİ</a:t>
            </a:r>
            <a:endParaRPr lang="tr-TR" dirty="0"/>
          </a:p>
        </p:txBody>
      </p:sp>
      <p:sp>
        <p:nvSpPr>
          <p:cNvPr id="5" name="Metin kutusu 4"/>
          <p:cNvSpPr txBox="1"/>
          <p:nvPr/>
        </p:nvSpPr>
        <p:spPr>
          <a:xfrm>
            <a:off x="0" y="1151446"/>
            <a:ext cx="9036496" cy="369332"/>
          </a:xfrm>
          <a:prstGeom prst="rect">
            <a:avLst/>
          </a:prstGeom>
          <a:noFill/>
        </p:spPr>
        <p:txBody>
          <a:bodyPr wrap="square" rtlCol="0">
            <a:spAutoFit/>
          </a:bodyPr>
          <a:lstStyle/>
          <a:p>
            <a:pPr algn="ctr"/>
            <a:r>
              <a:rPr lang="tr-TR" dirty="0" smtClean="0">
                <a:solidFill>
                  <a:srgbClr val="0070C0"/>
                </a:solidFill>
              </a:rPr>
              <a:t>İLKÖĞRETİM DERSLİKLERİNDE TERMAL KONFOR ARAŞTIRMASI</a:t>
            </a:r>
            <a:endParaRPr lang="tr-TR" dirty="0">
              <a:solidFill>
                <a:srgbClr val="0070C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58813"/>
            <a:ext cx="73437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888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a:t>
            </a:r>
            <a:r>
              <a:rPr lang="tr-TR" dirty="0" smtClean="0"/>
              <a:t>- KAYNAKÇA</a:t>
            </a:r>
            <a:endParaRPr lang="tr-TR" dirty="0"/>
          </a:p>
        </p:txBody>
      </p:sp>
      <p:sp>
        <p:nvSpPr>
          <p:cNvPr id="3" name="Metin kutusu 2"/>
          <p:cNvSpPr txBox="1"/>
          <p:nvPr/>
        </p:nvSpPr>
        <p:spPr>
          <a:xfrm>
            <a:off x="179513" y="1300118"/>
            <a:ext cx="8856984" cy="3416320"/>
          </a:xfrm>
          <a:prstGeom prst="rect">
            <a:avLst/>
          </a:prstGeom>
          <a:noFill/>
        </p:spPr>
        <p:txBody>
          <a:bodyPr wrap="square" rtlCol="0">
            <a:spAutoFit/>
          </a:bodyPr>
          <a:lstStyle/>
          <a:p>
            <a:pPr marL="285750" indent="-285750">
              <a:buFont typeface="Arial" pitchFamily="34" charset="0"/>
              <a:buChar char="•"/>
            </a:pPr>
            <a:r>
              <a:rPr lang="tr-TR" dirty="0" smtClean="0"/>
              <a:t>İlköğretim Dersliklerinde Termal Konfor </a:t>
            </a:r>
            <a:r>
              <a:rPr lang="tr-TR" dirty="0" err="1" smtClean="0"/>
              <a:t>Araştırması,Yalçın</a:t>
            </a:r>
            <a:r>
              <a:rPr lang="tr-TR" dirty="0" smtClean="0"/>
              <a:t> YAŞAR, Asiye </a:t>
            </a:r>
            <a:r>
              <a:rPr lang="tr-TR" dirty="0" err="1" smtClean="0"/>
              <a:t>PEHLEVAN,Esra</a:t>
            </a:r>
            <a:r>
              <a:rPr lang="tr-TR" dirty="0" smtClean="0"/>
              <a:t> ALTINTAŞ,VIII. Ulusal Tesisat Mühendisliği Kongresi, Teknolojik Araştırma </a:t>
            </a:r>
            <a:r>
              <a:rPr lang="tr-TR" dirty="0" err="1" smtClean="0"/>
              <a:t>Bildirisi,syf</a:t>
            </a:r>
            <a:r>
              <a:rPr lang="tr-TR" dirty="0" smtClean="0"/>
              <a:t> 199-208,2007,İzmir.</a:t>
            </a:r>
          </a:p>
          <a:p>
            <a:pPr marL="285750" indent="-285750">
              <a:buFont typeface="Arial" pitchFamily="34" charset="0"/>
              <a:buChar char="•"/>
            </a:pPr>
            <a:r>
              <a:rPr lang="tr-TR" dirty="0" smtClean="0"/>
              <a:t>Isıl Konfor İle İlgili Mevcut Standartlar ve Konfor Parametrelerinin Çeşitli Modeller İle </a:t>
            </a:r>
            <a:r>
              <a:rPr lang="tr-TR" dirty="0" err="1" smtClean="0"/>
              <a:t>İncelenmesi,Yrd</a:t>
            </a:r>
            <a:r>
              <a:rPr lang="tr-TR" dirty="0" smtClean="0"/>
              <a:t>. </a:t>
            </a:r>
            <a:r>
              <a:rPr lang="tr-TR" dirty="0" err="1" smtClean="0"/>
              <a:t>Doc</a:t>
            </a:r>
            <a:r>
              <a:rPr lang="tr-TR" dirty="0" smtClean="0"/>
              <a:t>. Dr. İbrahim ATMACA, Prof. Dr. </a:t>
            </a:r>
            <a:r>
              <a:rPr lang="tr-TR" dirty="0" err="1" smtClean="0"/>
              <a:t>Abdulvahap</a:t>
            </a:r>
            <a:r>
              <a:rPr lang="tr-TR" dirty="0" smtClean="0"/>
              <a:t> YİĞİT,Makale,2011.</a:t>
            </a:r>
          </a:p>
          <a:p>
            <a:pPr marL="285750" indent="-285750">
              <a:buFont typeface="Arial" pitchFamily="34" charset="0"/>
              <a:buChar char="•"/>
            </a:pPr>
            <a:r>
              <a:rPr lang="tr-TR" dirty="0" smtClean="0"/>
              <a:t>İşyeri Hekimi Bakışı İle Çalışma Ortamı </a:t>
            </a:r>
            <a:r>
              <a:rPr lang="tr-TR" dirty="0" err="1" smtClean="0"/>
              <a:t>Ölçümleri,Dr</a:t>
            </a:r>
            <a:r>
              <a:rPr lang="tr-TR" dirty="0" smtClean="0"/>
              <a:t>. Ayşe </a:t>
            </a:r>
            <a:r>
              <a:rPr lang="tr-TR" dirty="0" err="1" smtClean="0"/>
              <a:t>ÖZTÜRK,İşyeri</a:t>
            </a:r>
            <a:r>
              <a:rPr lang="tr-TR" dirty="0" smtClean="0"/>
              <a:t> Hekimliği Eğitim </a:t>
            </a:r>
            <a:r>
              <a:rPr lang="tr-TR" dirty="0" err="1" smtClean="0"/>
              <a:t>Günleri,Mayıs</a:t>
            </a:r>
            <a:r>
              <a:rPr lang="tr-TR" dirty="0" smtClean="0"/>
              <a:t> 2013, Bursa.</a:t>
            </a:r>
          </a:p>
          <a:p>
            <a:pPr marL="285750" indent="-285750">
              <a:buFont typeface="Arial" pitchFamily="34" charset="0"/>
              <a:buChar char="•"/>
            </a:pPr>
            <a:r>
              <a:rPr lang="tr-TR" dirty="0" smtClean="0"/>
              <a:t>Tünel Kalıp Sistemiyle Üretilen Bir Toplu Konut Örneğinin Isısal Konfor Koşulları Açısından </a:t>
            </a:r>
            <a:r>
              <a:rPr lang="tr-TR" dirty="0" err="1" smtClean="0"/>
              <a:t>İncelenmesi,Yasemin</a:t>
            </a:r>
            <a:r>
              <a:rPr lang="tr-TR" dirty="0" smtClean="0"/>
              <a:t> ERBİL, Nilüfer </a:t>
            </a:r>
            <a:r>
              <a:rPr lang="tr-TR" dirty="0" err="1" smtClean="0"/>
              <a:t>AKINCITÜRK,Uludağ</a:t>
            </a:r>
            <a:r>
              <a:rPr lang="tr-TR" dirty="0" smtClean="0"/>
              <a:t> </a:t>
            </a:r>
            <a:r>
              <a:rPr lang="tr-TR" dirty="0" err="1" smtClean="0"/>
              <a:t>Üni</a:t>
            </a:r>
            <a:r>
              <a:rPr lang="tr-TR" dirty="0" smtClean="0"/>
              <a:t>. Müh.-Mimarlık Fak. Dergisi,Cilt11,Sayı2,2006.</a:t>
            </a:r>
          </a:p>
          <a:p>
            <a:pPr marL="285750" indent="-285750">
              <a:buFont typeface="Arial" pitchFamily="34" charset="0"/>
              <a:buChar char="•"/>
            </a:pPr>
            <a:r>
              <a:rPr lang="tr-TR" dirty="0" smtClean="0"/>
              <a:t>TS EN 27243</a:t>
            </a:r>
            <a:endParaRPr lang="tr-TR" dirty="0"/>
          </a:p>
        </p:txBody>
      </p:sp>
    </p:spTree>
    <p:extLst>
      <p:ext uri="{BB962C8B-B14F-4D97-AF65-F5344CB8AC3E}">
        <p14:creationId xmlns:p14="http://schemas.microsoft.com/office/powerpoint/2010/main" val="1241861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 TERMAL KONFOR NEDİR?</a:t>
            </a:r>
            <a:endParaRPr lang="tr-TR" dirty="0"/>
          </a:p>
        </p:txBody>
      </p:sp>
      <p:sp>
        <p:nvSpPr>
          <p:cNvPr id="3" name="İçerik Yer Tutucusu 2"/>
          <p:cNvSpPr>
            <a:spLocks noGrp="1"/>
          </p:cNvSpPr>
          <p:nvPr>
            <p:ph idx="1"/>
          </p:nvPr>
        </p:nvSpPr>
        <p:spPr>
          <a:xfrm>
            <a:off x="395536" y="1772816"/>
            <a:ext cx="4968552" cy="4525963"/>
          </a:xfrm>
        </p:spPr>
        <p:txBody>
          <a:bodyPr/>
          <a:lstStyle/>
          <a:p>
            <a:pPr>
              <a:buClr>
                <a:schemeClr val="hlink"/>
              </a:buClr>
              <a:buFont typeface="Wingdings" pitchFamily="2" charset="2"/>
              <a:buNone/>
            </a:pPr>
            <a:r>
              <a:rPr lang="tr-TR" sz="2400" dirty="0">
                <a:solidFill>
                  <a:srgbClr val="000000"/>
                </a:solidFill>
                <a:cs typeface="Tahoma" pitchFamily="34" charset="0"/>
              </a:rPr>
              <a:t>Çalışma </a:t>
            </a:r>
            <a:r>
              <a:rPr lang="tr-TR" sz="2400" dirty="0" smtClean="0">
                <a:solidFill>
                  <a:srgbClr val="000000"/>
                </a:solidFill>
                <a:cs typeface="Tahoma" pitchFamily="34" charset="0"/>
              </a:rPr>
              <a:t>ortamlarındaki</a:t>
            </a:r>
          </a:p>
          <a:p>
            <a:pPr>
              <a:buClr>
                <a:schemeClr val="hlink"/>
              </a:buClr>
              <a:buFont typeface="Wingdings" pitchFamily="2" charset="2"/>
              <a:buNone/>
            </a:pPr>
            <a:r>
              <a:rPr lang="tr-TR" sz="2400" dirty="0" smtClean="0">
                <a:solidFill>
                  <a:srgbClr val="0033CC"/>
                </a:solidFill>
                <a:cs typeface="Tahoma" pitchFamily="34" charset="0"/>
              </a:rPr>
              <a:t>ısı </a:t>
            </a:r>
            <a:r>
              <a:rPr lang="tr-TR" sz="2400" dirty="0">
                <a:solidFill>
                  <a:srgbClr val="0033CC"/>
                </a:solidFill>
                <a:cs typeface="Tahoma" pitchFamily="34" charset="0"/>
              </a:rPr>
              <a:t>etkilenmeleri ve </a:t>
            </a:r>
            <a:r>
              <a:rPr lang="tr-TR" sz="2400" dirty="0" smtClean="0">
                <a:solidFill>
                  <a:srgbClr val="0033CC"/>
                </a:solidFill>
                <a:cs typeface="Tahoma" pitchFamily="34" charset="0"/>
              </a:rPr>
              <a:t>konforsuz</a:t>
            </a:r>
          </a:p>
          <a:p>
            <a:pPr>
              <a:buClr>
                <a:schemeClr val="hlink"/>
              </a:buClr>
              <a:buFont typeface="Wingdings" pitchFamily="2" charset="2"/>
              <a:buNone/>
            </a:pPr>
            <a:r>
              <a:rPr lang="tr-TR" sz="2400" dirty="0" smtClean="0">
                <a:solidFill>
                  <a:srgbClr val="0033CC"/>
                </a:solidFill>
                <a:cs typeface="Tahoma" pitchFamily="34" charset="0"/>
              </a:rPr>
              <a:t>ortam şartları</a:t>
            </a:r>
            <a:r>
              <a:rPr lang="tr-TR" sz="2400" dirty="0" smtClean="0">
                <a:solidFill>
                  <a:srgbClr val="000000"/>
                </a:solidFill>
                <a:cs typeface="Tahoma" pitchFamily="34" charset="0"/>
              </a:rPr>
              <a:t>,</a:t>
            </a:r>
          </a:p>
          <a:p>
            <a:pPr>
              <a:buClr>
                <a:schemeClr val="hlink"/>
              </a:buClr>
              <a:buFont typeface="Wingdings" pitchFamily="2" charset="2"/>
              <a:buNone/>
            </a:pPr>
            <a:r>
              <a:rPr lang="tr-TR" sz="2400" dirty="0" smtClean="0">
                <a:solidFill>
                  <a:srgbClr val="000000"/>
                </a:solidFill>
                <a:cs typeface="Tahoma" pitchFamily="34" charset="0"/>
              </a:rPr>
              <a:t>iş </a:t>
            </a:r>
            <a:r>
              <a:rPr lang="tr-TR" sz="2400" dirty="0">
                <a:solidFill>
                  <a:srgbClr val="000000"/>
                </a:solidFill>
                <a:cs typeface="Tahoma" pitchFamily="34" charset="0"/>
              </a:rPr>
              <a:t>kazalarının artmasına </a:t>
            </a:r>
            <a:r>
              <a:rPr lang="tr-TR" sz="2400" dirty="0" smtClean="0">
                <a:solidFill>
                  <a:srgbClr val="000000"/>
                </a:solidFill>
                <a:cs typeface="Tahoma" pitchFamily="34" charset="0"/>
              </a:rPr>
              <a:t>ve</a:t>
            </a:r>
          </a:p>
          <a:p>
            <a:pPr>
              <a:buClr>
                <a:schemeClr val="hlink"/>
              </a:buClr>
              <a:buFont typeface="Wingdings" pitchFamily="2" charset="2"/>
              <a:buNone/>
            </a:pPr>
            <a:r>
              <a:rPr lang="tr-TR" sz="2400" dirty="0" smtClean="0">
                <a:solidFill>
                  <a:srgbClr val="000000"/>
                </a:solidFill>
                <a:cs typeface="Tahoma" pitchFamily="34" charset="0"/>
              </a:rPr>
              <a:t>üretimin </a:t>
            </a:r>
            <a:r>
              <a:rPr lang="tr-TR" sz="2400" dirty="0">
                <a:solidFill>
                  <a:srgbClr val="000000"/>
                </a:solidFill>
                <a:cs typeface="Tahoma" pitchFamily="34" charset="0"/>
              </a:rPr>
              <a:t>azalmasına bir başka </a:t>
            </a:r>
          </a:p>
          <a:p>
            <a:pPr>
              <a:buClr>
                <a:schemeClr val="hlink"/>
              </a:buClr>
              <a:buFont typeface="Wingdings" pitchFamily="2" charset="2"/>
              <a:buNone/>
            </a:pPr>
            <a:r>
              <a:rPr lang="tr-TR" sz="2400" dirty="0">
                <a:solidFill>
                  <a:srgbClr val="000000"/>
                </a:solidFill>
                <a:cs typeface="Tahoma" pitchFamily="34" charset="0"/>
              </a:rPr>
              <a:t>deyişle verimin </a:t>
            </a:r>
            <a:r>
              <a:rPr lang="tr-TR" sz="2400" dirty="0" smtClean="0">
                <a:solidFill>
                  <a:srgbClr val="000000"/>
                </a:solidFill>
                <a:cs typeface="Tahoma" pitchFamily="34" charset="0"/>
              </a:rPr>
              <a:t>düşmesine</a:t>
            </a:r>
          </a:p>
          <a:p>
            <a:pPr>
              <a:buClr>
                <a:schemeClr val="hlink"/>
              </a:buClr>
              <a:buFont typeface="Wingdings" pitchFamily="2" charset="2"/>
              <a:buNone/>
            </a:pPr>
            <a:r>
              <a:rPr lang="tr-TR" sz="2400" dirty="0" smtClean="0">
                <a:solidFill>
                  <a:srgbClr val="000000"/>
                </a:solidFill>
                <a:cs typeface="Tahoma" pitchFamily="34" charset="0"/>
              </a:rPr>
              <a:t>sebep </a:t>
            </a:r>
            <a:r>
              <a:rPr lang="tr-TR" sz="2400" dirty="0">
                <a:solidFill>
                  <a:srgbClr val="000000"/>
                </a:solidFill>
                <a:cs typeface="Tahoma" pitchFamily="34" charset="0"/>
              </a:rPr>
              <a:t>olmaktadır.</a:t>
            </a:r>
            <a:endParaRPr lang="en-US" sz="2400" dirty="0">
              <a:solidFill>
                <a:srgbClr val="000000"/>
              </a:solidFill>
              <a:cs typeface="Tahoma" pitchFamily="34" charset="0"/>
            </a:endParaRPr>
          </a:p>
          <a:p>
            <a:pPr marL="109728" indent="0">
              <a:buNone/>
            </a:pPr>
            <a:endParaRPr lang="tr-TR" dirty="0" smtClean="0"/>
          </a:p>
        </p:txBody>
      </p:sp>
      <p:pic>
        <p:nvPicPr>
          <p:cNvPr id="3074" name="Picture 2" descr="C:\Documents and Settings\TSXP\Desktop\Termal Konfor\bunalma-ka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060" y="1700808"/>
            <a:ext cx="3733428"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377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395536" y="1556792"/>
            <a:ext cx="7416824" cy="4525963"/>
          </a:xfrm>
        </p:spPr>
        <p:txBody>
          <a:bodyPr>
            <a:normAutofit/>
          </a:bodyPr>
          <a:lstStyle/>
          <a:p>
            <a:pPr>
              <a:buClr>
                <a:srgbClr val="0033CC"/>
              </a:buClr>
              <a:buFont typeface="Wingdings" pitchFamily="2" charset="2"/>
              <a:buNone/>
              <a:defRPr/>
            </a:pPr>
            <a:r>
              <a:rPr lang="tr-TR" sz="2400" dirty="0">
                <a:solidFill>
                  <a:srgbClr val="0033CC"/>
                </a:solidFill>
                <a:cs typeface="Tahoma" pitchFamily="34" charset="0"/>
              </a:rPr>
              <a:t>İnsanın ortamla ısı </a:t>
            </a:r>
            <a:r>
              <a:rPr lang="tr-TR" sz="2400" dirty="0" smtClean="0">
                <a:solidFill>
                  <a:srgbClr val="0033CC"/>
                </a:solidFill>
                <a:cs typeface="Tahoma" pitchFamily="34" charset="0"/>
              </a:rPr>
              <a:t>alış-verişine </a:t>
            </a:r>
          </a:p>
          <a:p>
            <a:pPr>
              <a:buClr>
                <a:srgbClr val="0033CC"/>
              </a:buClr>
              <a:buFont typeface="Wingdings" pitchFamily="2" charset="2"/>
              <a:buNone/>
              <a:defRPr/>
            </a:pPr>
            <a:r>
              <a:rPr lang="tr-TR" sz="2400" dirty="0" smtClean="0">
                <a:solidFill>
                  <a:srgbClr val="0033CC"/>
                </a:solidFill>
                <a:cs typeface="Tahoma" pitchFamily="34" charset="0"/>
              </a:rPr>
              <a:t>etki </a:t>
            </a:r>
            <a:r>
              <a:rPr lang="tr-TR" sz="2400" dirty="0">
                <a:solidFill>
                  <a:srgbClr val="0033CC"/>
                </a:solidFill>
                <a:cs typeface="Tahoma" pitchFamily="34" charset="0"/>
              </a:rPr>
              <a:t>eden 4</a:t>
            </a:r>
            <a:r>
              <a:rPr lang="tr-TR" sz="2400" dirty="0" smtClean="0">
                <a:solidFill>
                  <a:srgbClr val="0033CC"/>
                </a:solidFill>
                <a:cs typeface="Tahoma" pitchFamily="34" charset="0"/>
              </a:rPr>
              <a:t> ana faktör </a:t>
            </a:r>
            <a:r>
              <a:rPr lang="tr-TR" sz="2400" dirty="0">
                <a:solidFill>
                  <a:srgbClr val="0033CC"/>
                </a:solidFill>
                <a:cs typeface="Tahoma" pitchFamily="34" charset="0"/>
              </a:rPr>
              <a:t>vardır</a:t>
            </a:r>
            <a:r>
              <a:rPr lang="tr-TR" sz="2400" dirty="0" smtClean="0">
                <a:solidFill>
                  <a:srgbClr val="0033CC"/>
                </a:solidFill>
                <a:cs typeface="Tahoma" pitchFamily="34" charset="0"/>
              </a:rPr>
              <a:t>:</a:t>
            </a:r>
          </a:p>
          <a:p>
            <a:pPr>
              <a:buClr>
                <a:srgbClr val="0033CC"/>
              </a:buClr>
              <a:buFont typeface="Wingdings" pitchFamily="2" charset="2"/>
              <a:buNone/>
              <a:defRPr/>
            </a:pPr>
            <a:endParaRPr lang="tr-TR" sz="2400" dirty="0">
              <a:solidFill>
                <a:srgbClr val="000000"/>
              </a:solidFill>
              <a:cs typeface="Tahoma" pitchFamily="34" charset="0"/>
            </a:endParaRPr>
          </a:p>
          <a:p>
            <a:pPr marL="457200" indent="-457200">
              <a:buClr>
                <a:srgbClr val="0033CC"/>
              </a:buClr>
              <a:buFont typeface="+mj-lt"/>
              <a:buAutoNum type="alphaLcPeriod"/>
              <a:defRPr/>
            </a:pPr>
            <a:r>
              <a:rPr lang="tr-TR" sz="2400" dirty="0">
                <a:solidFill>
                  <a:srgbClr val="000000"/>
                </a:solidFill>
                <a:cs typeface="Tahoma" pitchFamily="34" charset="0"/>
              </a:rPr>
              <a:t>Hava sıcaklığı</a:t>
            </a:r>
          </a:p>
          <a:p>
            <a:pPr marL="457200" indent="-457200">
              <a:buClr>
                <a:srgbClr val="0033CC"/>
              </a:buClr>
              <a:buFont typeface="+mj-lt"/>
              <a:buAutoNum type="alphaLcPeriod"/>
              <a:defRPr/>
            </a:pPr>
            <a:endParaRPr lang="tr-TR" sz="2400" dirty="0">
              <a:solidFill>
                <a:srgbClr val="000000"/>
              </a:solidFill>
              <a:cs typeface="Tahoma" pitchFamily="34" charset="0"/>
            </a:endParaRPr>
          </a:p>
          <a:p>
            <a:pPr marL="457200" indent="-457200">
              <a:buClr>
                <a:srgbClr val="0033CC"/>
              </a:buClr>
              <a:buFont typeface="+mj-lt"/>
              <a:buAutoNum type="alphaLcPeriod"/>
              <a:defRPr/>
            </a:pPr>
            <a:r>
              <a:rPr lang="tr-TR" sz="2400" dirty="0">
                <a:solidFill>
                  <a:srgbClr val="000000"/>
                </a:solidFill>
                <a:cs typeface="Tahoma" pitchFamily="34" charset="0"/>
              </a:rPr>
              <a:t>Havanın nem yoğunluğu</a:t>
            </a:r>
          </a:p>
          <a:p>
            <a:pPr marL="457200" indent="-457200">
              <a:buClr>
                <a:srgbClr val="0033CC"/>
              </a:buClr>
              <a:buFont typeface="+mj-lt"/>
              <a:buAutoNum type="alphaLcPeriod"/>
              <a:defRPr/>
            </a:pPr>
            <a:endParaRPr lang="tr-TR" sz="2400" dirty="0">
              <a:solidFill>
                <a:srgbClr val="000000"/>
              </a:solidFill>
              <a:cs typeface="Tahoma" pitchFamily="34" charset="0"/>
            </a:endParaRPr>
          </a:p>
          <a:p>
            <a:pPr marL="457200" indent="-457200">
              <a:buClr>
                <a:srgbClr val="0033CC"/>
              </a:buClr>
              <a:buFont typeface="+mj-lt"/>
              <a:buAutoNum type="alphaLcPeriod"/>
              <a:defRPr/>
            </a:pPr>
            <a:r>
              <a:rPr lang="tr-TR" sz="2400" dirty="0">
                <a:solidFill>
                  <a:srgbClr val="000000"/>
                </a:solidFill>
                <a:cs typeface="Tahoma" pitchFamily="34" charset="0"/>
              </a:rPr>
              <a:t>Hava akım hızı</a:t>
            </a:r>
          </a:p>
          <a:p>
            <a:pPr marL="457200" indent="-457200">
              <a:buClr>
                <a:srgbClr val="0033CC"/>
              </a:buClr>
              <a:buFont typeface="+mj-lt"/>
              <a:buAutoNum type="alphaLcPeriod"/>
              <a:defRPr/>
            </a:pPr>
            <a:endParaRPr lang="tr-TR" sz="2400" dirty="0">
              <a:solidFill>
                <a:srgbClr val="000000"/>
              </a:solidFill>
              <a:cs typeface="Tahoma" pitchFamily="34" charset="0"/>
            </a:endParaRPr>
          </a:p>
          <a:p>
            <a:pPr marL="457200" indent="-457200">
              <a:buClr>
                <a:srgbClr val="0033CC"/>
              </a:buClr>
              <a:buFont typeface="+mj-lt"/>
              <a:buAutoNum type="alphaLcPeriod"/>
              <a:defRPr/>
            </a:pPr>
            <a:r>
              <a:rPr lang="tr-TR" sz="2400" dirty="0" err="1" smtClean="0">
                <a:solidFill>
                  <a:srgbClr val="000000"/>
                </a:solidFill>
                <a:cs typeface="Tahoma" pitchFamily="34" charset="0"/>
              </a:rPr>
              <a:t>Radyant</a:t>
            </a:r>
            <a:r>
              <a:rPr lang="tr-TR" sz="2400" dirty="0" smtClean="0">
                <a:solidFill>
                  <a:srgbClr val="000000"/>
                </a:solidFill>
                <a:cs typeface="Tahoma" pitchFamily="34" charset="0"/>
              </a:rPr>
              <a:t> </a:t>
            </a:r>
            <a:r>
              <a:rPr lang="tr-TR" sz="2400" dirty="0">
                <a:solidFill>
                  <a:srgbClr val="000000"/>
                </a:solidFill>
                <a:cs typeface="Tahoma" pitchFamily="34" charset="0"/>
              </a:rPr>
              <a:t>ısı</a:t>
            </a:r>
          </a:p>
          <a:p>
            <a:pPr marL="109728" indent="0">
              <a:buNone/>
            </a:pPr>
            <a:endParaRPr lang="tr-TR" dirty="0" smtClean="0"/>
          </a:p>
        </p:txBody>
      </p:sp>
      <p:grpSp>
        <p:nvGrpSpPr>
          <p:cNvPr id="4" name="Grup 3"/>
          <p:cNvGrpSpPr/>
          <p:nvPr/>
        </p:nvGrpSpPr>
        <p:grpSpPr>
          <a:xfrm>
            <a:off x="4980957" y="2564904"/>
            <a:ext cx="3767505" cy="3312368"/>
            <a:chOff x="5935176" y="1484784"/>
            <a:chExt cx="2781153" cy="2363980"/>
          </a:xfrm>
        </p:grpSpPr>
        <p:pic>
          <p:nvPicPr>
            <p:cNvPr id="2050" name="Picture 2" descr="C:\Documents and Settings\TSXP\Desktop\Termal Konfor\Gu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004" y="2666774"/>
              <a:ext cx="1376325" cy="11819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TSXP\Desktop\Termal Konfor\yurtta-hava-durum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5176" y="1484784"/>
              <a:ext cx="1390576" cy="1181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TSXP\Desktop\Termal Konfor\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5753" y="1484784"/>
              <a:ext cx="1390576" cy="118199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Documents and Settings\TSXP\Desktop\Termal Konfor\firtina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5176" y="2666774"/>
              <a:ext cx="1404828" cy="11819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2719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395536" y="1855365"/>
            <a:ext cx="8280920" cy="4453955"/>
          </a:xfrm>
        </p:spPr>
        <p:txBody>
          <a:bodyPr>
            <a:normAutofit/>
          </a:bodyPr>
          <a:lstStyle/>
          <a:p>
            <a:pPr>
              <a:buClr>
                <a:srgbClr val="0033CC"/>
              </a:buClr>
              <a:buFont typeface="Wingdings" pitchFamily="2" charset="2"/>
              <a:buNone/>
              <a:defRPr/>
            </a:pPr>
            <a:r>
              <a:rPr lang="tr-TR" sz="2400" b="1" dirty="0">
                <a:solidFill>
                  <a:srgbClr val="FF0000"/>
                </a:solidFill>
              </a:rPr>
              <a:t>Sıcaklık</a:t>
            </a:r>
            <a:r>
              <a:rPr lang="tr-TR" sz="2400" dirty="0">
                <a:solidFill>
                  <a:srgbClr val="FF0000"/>
                </a:solidFill>
              </a:rPr>
              <a:t> , </a:t>
            </a:r>
            <a:r>
              <a:rPr lang="tr-TR" sz="2400" b="1" dirty="0"/>
              <a:t>bir cismin sıcaklığının </a:t>
            </a:r>
            <a:r>
              <a:rPr lang="tr-TR" sz="2400" b="1" dirty="0" smtClean="0"/>
              <a:t>ya</a:t>
            </a:r>
          </a:p>
          <a:p>
            <a:pPr>
              <a:buClr>
                <a:srgbClr val="0033CC"/>
              </a:buClr>
              <a:buFont typeface="Wingdings" pitchFamily="2" charset="2"/>
              <a:buNone/>
              <a:defRPr/>
            </a:pPr>
            <a:r>
              <a:rPr lang="tr-TR" sz="2400" b="1" dirty="0" smtClean="0"/>
              <a:t>da </a:t>
            </a:r>
            <a:r>
              <a:rPr lang="tr-TR" sz="2400" b="1" dirty="0"/>
              <a:t>soğukluğunun ölçüsüdür. </a:t>
            </a:r>
            <a:r>
              <a:rPr lang="tr-TR" sz="2400" b="1" dirty="0" smtClean="0"/>
              <a:t>Isı</a:t>
            </a:r>
          </a:p>
          <a:p>
            <a:pPr>
              <a:buClr>
                <a:srgbClr val="0033CC"/>
              </a:buClr>
              <a:buFont typeface="Wingdings" pitchFamily="2" charset="2"/>
              <a:buNone/>
              <a:defRPr/>
            </a:pPr>
            <a:r>
              <a:rPr lang="tr-TR" sz="2400" b="1" dirty="0" smtClean="0"/>
              <a:t>enerjisinin </a:t>
            </a:r>
            <a:r>
              <a:rPr lang="tr-TR" sz="2400" b="1" dirty="0" err="1" smtClean="0"/>
              <a:t>şiddetidir.Bir</a:t>
            </a:r>
            <a:r>
              <a:rPr lang="tr-TR" sz="2400" b="1" dirty="0" smtClean="0"/>
              <a:t> sistemin</a:t>
            </a:r>
          </a:p>
          <a:p>
            <a:pPr>
              <a:buClr>
                <a:srgbClr val="0033CC"/>
              </a:buClr>
              <a:buFont typeface="Wingdings" pitchFamily="2" charset="2"/>
              <a:buNone/>
              <a:defRPr/>
            </a:pPr>
            <a:r>
              <a:rPr lang="tr-TR" sz="2400" b="1" dirty="0" smtClean="0"/>
              <a:t>ortalama </a:t>
            </a:r>
            <a:r>
              <a:rPr lang="tr-TR" sz="2400" b="1" dirty="0"/>
              <a:t>moleküler </a:t>
            </a:r>
            <a:r>
              <a:rPr lang="tr-TR" sz="2400" b="1" dirty="0" smtClean="0"/>
              <a:t>kinetik</a:t>
            </a:r>
          </a:p>
          <a:p>
            <a:pPr>
              <a:buClr>
                <a:srgbClr val="0033CC"/>
              </a:buClr>
              <a:buFont typeface="Wingdings" pitchFamily="2" charset="2"/>
              <a:buNone/>
              <a:defRPr/>
            </a:pPr>
            <a:r>
              <a:rPr lang="tr-TR" sz="2400" b="1" dirty="0" smtClean="0"/>
              <a:t>enerjisinin </a:t>
            </a:r>
            <a:r>
              <a:rPr lang="tr-TR" sz="2400" b="1" dirty="0"/>
              <a:t>bir ölçüsüdür. </a:t>
            </a:r>
            <a:endParaRPr lang="tr-TR" sz="2400" b="1" dirty="0" smtClean="0"/>
          </a:p>
          <a:p>
            <a:pPr marL="457200" indent="-457200">
              <a:buClr>
                <a:srgbClr val="0033CC"/>
              </a:buClr>
              <a:buFont typeface="Wingdings" pitchFamily="2" charset="2"/>
              <a:buChar char="§"/>
            </a:pPr>
            <a:r>
              <a:rPr lang="tr-TR" sz="2400" dirty="0">
                <a:solidFill>
                  <a:srgbClr val="000000"/>
                </a:solidFill>
                <a:cs typeface="Tahoma" pitchFamily="34" charset="0"/>
              </a:rPr>
              <a:t>İşyeri ortamının sıcaklığı </a:t>
            </a:r>
            <a:r>
              <a:rPr lang="tr-TR" sz="2400" b="1" dirty="0" smtClean="0">
                <a:solidFill>
                  <a:srgbClr val="0033CC"/>
                </a:solidFill>
                <a:cs typeface="Tahoma" pitchFamily="34" charset="0"/>
              </a:rPr>
              <a:t>kuru termometreler </a:t>
            </a:r>
            <a:r>
              <a:rPr lang="tr-TR" sz="2400" dirty="0">
                <a:solidFill>
                  <a:srgbClr val="000000"/>
                </a:solidFill>
                <a:cs typeface="Tahoma" pitchFamily="34" charset="0"/>
              </a:rPr>
              <a:t>ile ölçülür.</a:t>
            </a:r>
          </a:p>
          <a:p>
            <a:pPr marL="457200" indent="-457200">
              <a:buClr>
                <a:srgbClr val="0033CC"/>
              </a:buClr>
              <a:buFont typeface="Wingdings" pitchFamily="2" charset="2"/>
              <a:buNone/>
            </a:pPr>
            <a:r>
              <a:rPr lang="tr-TR" sz="2400" dirty="0">
                <a:solidFill>
                  <a:srgbClr val="000000"/>
                </a:solidFill>
                <a:cs typeface="Tahoma" pitchFamily="34" charset="0"/>
              </a:rPr>
              <a:t> </a:t>
            </a:r>
          </a:p>
          <a:p>
            <a:pPr marL="457200" indent="-457200">
              <a:buClr>
                <a:srgbClr val="0033CC"/>
              </a:buClr>
              <a:buFont typeface="Wingdings" pitchFamily="2" charset="2"/>
              <a:buChar char="§"/>
            </a:pPr>
            <a:r>
              <a:rPr lang="tr-TR" sz="2400" dirty="0">
                <a:solidFill>
                  <a:srgbClr val="000000"/>
                </a:solidFill>
                <a:cs typeface="Tahoma" pitchFamily="34" charset="0"/>
              </a:rPr>
              <a:t>Birimi; </a:t>
            </a:r>
            <a:r>
              <a:rPr lang="tr-TR" sz="2400" dirty="0" smtClean="0">
                <a:solidFill>
                  <a:srgbClr val="0033CC"/>
                </a:solidFill>
                <a:cs typeface="Tahoma" pitchFamily="34" charset="0"/>
              </a:rPr>
              <a:t>santigrat(C), </a:t>
            </a:r>
            <a:r>
              <a:rPr lang="tr-TR" sz="2400" dirty="0" err="1">
                <a:solidFill>
                  <a:srgbClr val="0033CC"/>
                </a:solidFill>
                <a:cs typeface="Tahoma" pitchFamily="34" charset="0"/>
              </a:rPr>
              <a:t>fahrenheit</a:t>
            </a:r>
            <a:r>
              <a:rPr lang="tr-TR" sz="2400" dirty="0">
                <a:solidFill>
                  <a:srgbClr val="0033CC"/>
                </a:solidFill>
                <a:cs typeface="Tahoma" pitchFamily="34" charset="0"/>
              </a:rPr>
              <a:t> </a:t>
            </a:r>
            <a:r>
              <a:rPr lang="tr-TR" sz="2400" dirty="0" smtClean="0">
                <a:solidFill>
                  <a:srgbClr val="0033CC"/>
                </a:solidFill>
                <a:cs typeface="Tahoma" pitchFamily="34" charset="0"/>
              </a:rPr>
              <a:t>(F),</a:t>
            </a:r>
            <a:r>
              <a:rPr lang="tr-TR" sz="2400" dirty="0" err="1" smtClean="0">
                <a:solidFill>
                  <a:srgbClr val="0033CC"/>
                </a:solidFill>
                <a:cs typeface="Tahoma" pitchFamily="34" charset="0"/>
              </a:rPr>
              <a:t>reaumur</a:t>
            </a:r>
            <a:r>
              <a:rPr lang="tr-TR" sz="2400" dirty="0" smtClean="0">
                <a:solidFill>
                  <a:srgbClr val="0033CC"/>
                </a:solidFill>
                <a:cs typeface="Tahoma" pitchFamily="34" charset="0"/>
              </a:rPr>
              <a:t>(R) veya </a:t>
            </a:r>
            <a:r>
              <a:rPr lang="tr-TR" sz="2400" dirty="0" err="1" smtClean="0">
                <a:solidFill>
                  <a:srgbClr val="0033CC"/>
                </a:solidFill>
                <a:cs typeface="Tahoma" pitchFamily="34" charset="0"/>
              </a:rPr>
              <a:t>kelvin</a:t>
            </a:r>
            <a:r>
              <a:rPr lang="tr-TR" sz="2400" dirty="0" smtClean="0">
                <a:solidFill>
                  <a:srgbClr val="0033CC"/>
                </a:solidFill>
                <a:cs typeface="Tahoma" pitchFamily="34" charset="0"/>
              </a:rPr>
              <a:t>(K)’</a:t>
            </a:r>
            <a:r>
              <a:rPr lang="tr-TR" sz="2400" dirty="0" err="1" smtClean="0">
                <a:solidFill>
                  <a:srgbClr val="000000"/>
                </a:solidFill>
                <a:cs typeface="Tahoma" pitchFamily="34" charset="0"/>
              </a:rPr>
              <a:t>dir</a:t>
            </a:r>
            <a:r>
              <a:rPr lang="tr-TR" sz="2400" dirty="0">
                <a:solidFill>
                  <a:srgbClr val="000000"/>
                </a:solidFill>
                <a:cs typeface="Tahoma" pitchFamily="34" charset="0"/>
              </a:rPr>
              <a:t>.</a:t>
            </a:r>
          </a:p>
          <a:p>
            <a:pPr>
              <a:buClr>
                <a:srgbClr val="0033CC"/>
              </a:buClr>
              <a:buFont typeface="Wingdings" pitchFamily="2" charset="2"/>
              <a:buNone/>
              <a:defRPr/>
            </a:pPr>
            <a:endParaRPr lang="tr-TR" sz="2400" dirty="0">
              <a:solidFill>
                <a:srgbClr val="000000"/>
              </a:solidFill>
              <a:cs typeface="Tahoma" pitchFamily="34" charset="0"/>
            </a:endParaRPr>
          </a:p>
          <a:p>
            <a:pPr marL="109728" indent="0">
              <a:buNone/>
            </a:pPr>
            <a:endParaRPr lang="tr-TR"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1-HAVA SICAKLIĞI</a:t>
            </a:r>
            <a:endParaRPr lang="tr-TR" b="1" dirty="0">
              <a:solidFill>
                <a:srgbClr val="0070C0"/>
              </a:solidFill>
            </a:endParaRPr>
          </a:p>
        </p:txBody>
      </p:sp>
    </p:spTree>
    <p:extLst>
      <p:ext uri="{BB962C8B-B14F-4D97-AF65-F5344CB8AC3E}">
        <p14:creationId xmlns:p14="http://schemas.microsoft.com/office/powerpoint/2010/main" val="86573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287016" y="1844824"/>
            <a:ext cx="8856984" cy="4237931"/>
          </a:xfrm>
        </p:spPr>
        <p:txBody>
          <a:bodyPr>
            <a:normAutofit fontScale="92500" lnSpcReduction="10000"/>
          </a:bodyPr>
          <a:lstStyle/>
          <a:p>
            <a:pPr marL="109728" indent="0">
              <a:buClr>
                <a:schemeClr val="hlink"/>
              </a:buClr>
              <a:buNone/>
            </a:pPr>
            <a:r>
              <a:rPr lang="tr-TR" sz="2400" dirty="0" smtClean="0">
                <a:solidFill>
                  <a:srgbClr val="000000"/>
                </a:solidFill>
                <a:cs typeface="Tahoma" pitchFamily="34" charset="0"/>
              </a:rPr>
              <a:t>    İnsan </a:t>
            </a:r>
            <a:r>
              <a:rPr lang="tr-TR" sz="2400" dirty="0">
                <a:solidFill>
                  <a:srgbClr val="000000"/>
                </a:solidFill>
                <a:cs typeface="Tahoma" pitchFamily="34" charset="0"/>
              </a:rPr>
              <a:t>vücudunun sıcaklığı </a:t>
            </a:r>
            <a:r>
              <a:rPr lang="tr-TR" sz="2400" dirty="0">
                <a:solidFill>
                  <a:srgbClr val="0033CC"/>
                </a:solidFill>
                <a:cs typeface="Tahoma" pitchFamily="34" charset="0"/>
              </a:rPr>
              <a:t>36,5-37 </a:t>
            </a:r>
            <a:r>
              <a:rPr lang="tr-TR" sz="2400" baseline="30000" dirty="0">
                <a:solidFill>
                  <a:srgbClr val="0033CC"/>
                </a:solidFill>
                <a:cs typeface="Tahoma" pitchFamily="34" charset="0"/>
              </a:rPr>
              <a:t>0</a:t>
            </a:r>
            <a:r>
              <a:rPr lang="tr-TR" sz="2400" dirty="0">
                <a:solidFill>
                  <a:srgbClr val="0033CC"/>
                </a:solidFill>
                <a:cs typeface="Tahoma" pitchFamily="34" charset="0"/>
              </a:rPr>
              <a:t>C </a:t>
            </a:r>
            <a:r>
              <a:rPr lang="tr-TR" sz="2400" dirty="0" smtClean="0">
                <a:solidFill>
                  <a:srgbClr val="000000"/>
                </a:solidFill>
                <a:cs typeface="Tahoma" pitchFamily="34" charset="0"/>
              </a:rPr>
              <a:t>arasında </a:t>
            </a:r>
            <a:r>
              <a:rPr lang="tr-TR" sz="2400" dirty="0">
                <a:solidFill>
                  <a:srgbClr val="000000"/>
                </a:solidFill>
                <a:cs typeface="Tahoma" pitchFamily="34" charset="0"/>
              </a:rPr>
              <a:t>değişmezlik gösterir. </a:t>
            </a:r>
            <a:endParaRPr lang="tr-TR" sz="2400" dirty="0" smtClean="0">
              <a:solidFill>
                <a:srgbClr val="000000"/>
              </a:solidFill>
              <a:cs typeface="Tahoma" pitchFamily="34" charset="0"/>
            </a:endParaRPr>
          </a:p>
          <a:p>
            <a:pPr marL="109728" indent="0">
              <a:buClr>
                <a:schemeClr val="hlink"/>
              </a:buClr>
              <a:buNone/>
            </a:pPr>
            <a:r>
              <a:rPr lang="tr-TR" sz="2400" dirty="0" smtClean="0">
                <a:solidFill>
                  <a:srgbClr val="000000"/>
                </a:solidFill>
                <a:cs typeface="Tahoma" pitchFamily="34" charset="0"/>
              </a:rPr>
              <a:t>   Bu </a:t>
            </a:r>
            <a:r>
              <a:rPr lang="tr-TR" sz="2400" dirty="0">
                <a:solidFill>
                  <a:srgbClr val="000000"/>
                </a:solidFill>
                <a:cs typeface="Tahoma" pitchFamily="34" charset="0"/>
              </a:rPr>
              <a:t>durum; vücut ile çevre arasındaki </a:t>
            </a:r>
            <a:r>
              <a:rPr lang="tr-TR" sz="2400" dirty="0">
                <a:solidFill>
                  <a:srgbClr val="0033CC"/>
                </a:solidFill>
                <a:cs typeface="Tahoma" pitchFamily="34" charset="0"/>
              </a:rPr>
              <a:t>ısı alış-verişi </a:t>
            </a:r>
            <a:r>
              <a:rPr lang="tr-TR" sz="2400" dirty="0">
                <a:solidFill>
                  <a:srgbClr val="000000"/>
                </a:solidFill>
                <a:cs typeface="Tahoma" pitchFamily="34" charset="0"/>
              </a:rPr>
              <a:t>ile sağlanır.</a:t>
            </a:r>
            <a:r>
              <a:rPr lang="en-US" sz="2400" dirty="0">
                <a:solidFill>
                  <a:srgbClr val="000000"/>
                </a:solidFill>
                <a:cs typeface="Tahoma" pitchFamily="34" charset="0"/>
              </a:rPr>
              <a:t> </a:t>
            </a:r>
            <a:endParaRPr lang="tr-TR" sz="2400" dirty="0" smtClean="0">
              <a:solidFill>
                <a:srgbClr val="000000"/>
              </a:solidFill>
              <a:cs typeface="Tahoma" pitchFamily="34" charset="0"/>
            </a:endParaRPr>
          </a:p>
          <a:p>
            <a:pPr marL="109728" indent="0">
              <a:buClr>
                <a:schemeClr val="hlink"/>
              </a:buClr>
              <a:buNone/>
            </a:pPr>
            <a:r>
              <a:rPr lang="tr-TR" sz="2400" dirty="0" smtClean="0">
                <a:solidFill>
                  <a:srgbClr val="000000"/>
                </a:solidFill>
                <a:cs typeface="Tahoma" pitchFamily="34" charset="0"/>
              </a:rPr>
              <a:t>   Çevre </a:t>
            </a:r>
            <a:r>
              <a:rPr lang="tr-TR" sz="2400" dirty="0">
                <a:solidFill>
                  <a:srgbClr val="000000"/>
                </a:solidFill>
                <a:cs typeface="Tahoma" pitchFamily="34" charset="0"/>
              </a:rPr>
              <a:t>sıcaklığı vücut sıcaklığından </a:t>
            </a:r>
            <a:r>
              <a:rPr lang="tr-TR" sz="2400" dirty="0" smtClean="0">
                <a:solidFill>
                  <a:srgbClr val="000000"/>
                </a:solidFill>
                <a:cs typeface="Tahoma" pitchFamily="34" charset="0"/>
              </a:rPr>
              <a:t>düşük </a:t>
            </a:r>
            <a:r>
              <a:rPr lang="tr-TR" sz="2400" dirty="0">
                <a:solidFill>
                  <a:srgbClr val="000000"/>
                </a:solidFill>
                <a:cs typeface="Tahoma" pitchFamily="34" charset="0"/>
              </a:rPr>
              <a:t>ise kişi ısı kaybetmekte, </a:t>
            </a:r>
            <a:r>
              <a:rPr lang="tr-TR" sz="2400" dirty="0" smtClean="0">
                <a:solidFill>
                  <a:srgbClr val="000000"/>
                </a:solidFill>
                <a:cs typeface="Tahoma" pitchFamily="34" charset="0"/>
              </a:rPr>
              <a:t>çevre </a:t>
            </a:r>
            <a:r>
              <a:rPr lang="tr-TR" sz="2400" dirty="0">
                <a:solidFill>
                  <a:srgbClr val="000000"/>
                </a:solidFill>
                <a:cs typeface="Tahoma" pitchFamily="34" charset="0"/>
              </a:rPr>
              <a:t>sıcaklığı vücut sıcaklığından </a:t>
            </a:r>
            <a:r>
              <a:rPr lang="tr-TR" sz="2400" dirty="0" smtClean="0">
                <a:solidFill>
                  <a:srgbClr val="000000"/>
                </a:solidFill>
                <a:cs typeface="Tahoma" pitchFamily="34" charset="0"/>
              </a:rPr>
              <a:t>fazla </a:t>
            </a:r>
            <a:r>
              <a:rPr lang="tr-TR" sz="2400" dirty="0">
                <a:solidFill>
                  <a:srgbClr val="000000"/>
                </a:solidFill>
                <a:cs typeface="Tahoma" pitchFamily="34" charset="0"/>
              </a:rPr>
              <a:t>ise kişi ısı kazanmaktadır. </a:t>
            </a:r>
            <a:endParaRPr lang="tr-TR" sz="2400" dirty="0" smtClean="0">
              <a:solidFill>
                <a:srgbClr val="000000"/>
              </a:solidFill>
              <a:cs typeface="Tahoma" pitchFamily="34" charset="0"/>
            </a:endParaRPr>
          </a:p>
          <a:p>
            <a:pPr marL="109728" indent="0">
              <a:buClr>
                <a:schemeClr val="hlink"/>
              </a:buClr>
              <a:buNone/>
            </a:pPr>
            <a:r>
              <a:rPr lang="tr-TR" sz="2400" dirty="0" smtClean="0">
                <a:solidFill>
                  <a:srgbClr val="0033CC"/>
                </a:solidFill>
                <a:cs typeface="Tahoma" pitchFamily="34" charset="0"/>
              </a:rPr>
              <a:t>   Hem </a:t>
            </a:r>
            <a:r>
              <a:rPr lang="tr-TR" sz="2400" dirty="0">
                <a:solidFill>
                  <a:srgbClr val="0033CC"/>
                </a:solidFill>
                <a:cs typeface="Tahoma" pitchFamily="34" charset="0"/>
              </a:rPr>
              <a:t>ısı kaybı hem de ısı kazancı çalışanı olumsuz </a:t>
            </a:r>
            <a:r>
              <a:rPr lang="tr-TR" sz="2400" dirty="0" smtClean="0">
                <a:solidFill>
                  <a:srgbClr val="0033CC"/>
                </a:solidFill>
                <a:cs typeface="Tahoma" pitchFamily="34" charset="0"/>
              </a:rPr>
              <a:t>etkiler.</a:t>
            </a:r>
          </a:p>
          <a:p>
            <a:pPr marL="109728" indent="0">
              <a:buClr>
                <a:schemeClr val="hlink"/>
              </a:buClr>
              <a:buNone/>
            </a:pPr>
            <a:r>
              <a:rPr lang="tr-TR" sz="2400" dirty="0" smtClean="0">
                <a:solidFill>
                  <a:srgbClr val="000000"/>
                </a:solidFill>
                <a:latin typeface="Trebuchet MS" pitchFamily="34" charset="0"/>
                <a:cs typeface="Tahoma" pitchFamily="34" charset="0"/>
              </a:rPr>
              <a:t>   İnsan </a:t>
            </a:r>
            <a:r>
              <a:rPr lang="tr-TR" sz="2400" dirty="0">
                <a:solidFill>
                  <a:srgbClr val="000000"/>
                </a:solidFill>
                <a:latin typeface="Trebuchet MS" pitchFamily="34" charset="0"/>
                <a:cs typeface="Tahoma" pitchFamily="34" charset="0"/>
              </a:rPr>
              <a:t>vücudunun sıcaklığı çok küçük limitler içerisinde kendi kendine kontrol edilebilir. </a:t>
            </a:r>
            <a:endParaRPr lang="tr-TR" sz="2400" dirty="0" smtClean="0">
              <a:solidFill>
                <a:srgbClr val="000000"/>
              </a:solidFill>
              <a:latin typeface="Trebuchet MS" pitchFamily="34" charset="0"/>
              <a:cs typeface="Tahoma" pitchFamily="34" charset="0"/>
            </a:endParaRPr>
          </a:p>
          <a:p>
            <a:pPr marL="109728" indent="0">
              <a:buClr>
                <a:schemeClr val="hlink"/>
              </a:buClr>
              <a:buNone/>
            </a:pPr>
            <a:r>
              <a:rPr lang="tr-TR" sz="2400" dirty="0" smtClean="0">
                <a:solidFill>
                  <a:srgbClr val="000000"/>
                </a:solidFill>
                <a:latin typeface="Trebuchet MS" pitchFamily="34" charset="0"/>
                <a:cs typeface="Tahoma" pitchFamily="34" charset="0"/>
              </a:rPr>
              <a:t>   Vücut </a:t>
            </a:r>
            <a:r>
              <a:rPr lang="tr-TR" sz="2400" dirty="0">
                <a:solidFill>
                  <a:srgbClr val="000000"/>
                </a:solidFill>
                <a:latin typeface="Trebuchet MS" pitchFamily="34" charset="0"/>
                <a:cs typeface="Tahoma" pitchFamily="34" charset="0"/>
              </a:rPr>
              <a:t>sıcaklığındaki artış, çalışma yüküne veya çalışma sırasında harcanan kaloriye </a:t>
            </a:r>
            <a:r>
              <a:rPr lang="tr-TR" sz="2400" dirty="0" smtClean="0">
                <a:solidFill>
                  <a:srgbClr val="000000"/>
                </a:solidFill>
                <a:latin typeface="Trebuchet MS" pitchFamily="34" charset="0"/>
                <a:cs typeface="Tahoma" pitchFamily="34" charset="0"/>
              </a:rPr>
              <a:t>bağlı </a:t>
            </a:r>
            <a:r>
              <a:rPr lang="tr-TR" sz="2400" dirty="0">
                <a:solidFill>
                  <a:srgbClr val="000000"/>
                </a:solidFill>
                <a:latin typeface="Trebuchet MS" pitchFamily="34" charset="0"/>
                <a:cs typeface="Tahoma" pitchFamily="34" charset="0"/>
              </a:rPr>
              <a:t>olarak değişir.</a:t>
            </a:r>
            <a:r>
              <a:rPr lang="en-US" sz="2400" dirty="0">
                <a:solidFill>
                  <a:srgbClr val="000000"/>
                </a:solidFill>
                <a:latin typeface="Trebuchet MS" pitchFamily="34" charset="0"/>
                <a:cs typeface="Tahoma" pitchFamily="34" charset="0"/>
              </a:rPr>
              <a:t> </a:t>
            </a:r>
            <a:endParaRPr lang="tr-TR" sz="2400" dirty="0">
              <a:solidFill>
                <a:srgbClr val="000000"/>
              </a:solidFill>
              <a:latin typeface="Trebuchet MS" pitchFamily="34" charset="0"/>
              <a:cs typeface="Tahoma" pitchFamily="34" charset="0"/>
            </a:endParaRPr>
          </a:p>
          <a:p>
            <a:pPr marL="109728" indent="0">
              <a:buClr>
                <a:srgbClr val="0033CC"/>
              </a:buClr>
              <a:buNone/>
              <a:defRPr/>
            </a:pPr>
            <a:endParaRPr lang="tr-TR" sz="2400" dirty="0">
              <a:solidFill>
                <a:srgbClr val="000000"/>
              </a:solidFill>
              <a:cs typeface="Tahoma" pitchFamily="34" charset="0"/>
            </a:endParaRPr>
          </a:p>
          <a:p>
            <a:pPr marL="109728" indent="0">
              <a:buNone/>
            </a:pPr>
            <a:endParaRPr lang="tr-TR"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1-HAVA SICAKLIĞI</a:t>
            </a:r>
            <a:endParaRPr lang="tr-TR" b="1" dirty="0">
              <a:solidFill>
                <a:srgbClr val="0070C0"/>
              </a:solidFill>
            </a:endParaRPr>
          </a:p>
        </p:txBody>
      </p:sp>
    </p:spTree>
    <p:extLst>
      <p:ext uri="{BB962C8B-B14F-4D97-AF65-F5344CB8AC3E}">
        <p14:creationId xmlns:p14="http://schemas.microsoft.com/office/powerpoint/2010/main" val="3605162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TERMAL KONFOR ŞARTLARI</a:t>
            </a:r>
            <a:endParaRPr lang="tr-TR" dirty="0"/>
          </a:p>
        </p:txBody>
      </p:sp>
      <p:sp>
        <p:nvSpPr>
          <p:cNvPr id="3" name="İçerik Yer Tutucusu 2"/>
          <p:cNvSpPr>
            <a:spLocks noGrp="1"/>
          </p:cNvSpPr>
          <p:nvPr>
            <p:ph idx="1"/>
          </p:nvPr>
        </p:nvSpPr>
        <p:spPr>
          <a:xfrm>
            <a:off x="-94636" y="1844824"/>
            <a:ext cx="9253536" cy="4237931"/>
          </a:xfrm>
        </p:spPr>
        <p:txBody>
          <a:bodyPr>
            <a:normAutofit/>
          </a:bodyPr>
          <a:lstStyle/>
          <a:p>
            <a:pPr marL="109728" indent="0">
              <a:buClr>
                <a:schemeClr val="hlink"/>
              </a:buClr>
              <a:buNone/>
            </a:pPr>
            <a:r>
              <a:rPr lang="tr-TR" sz="2400" dirty="0" smtClean="0">
                <a:solidFill>
                  <a:srgbClr val="000000"/>
                </a:solidFill>
                <a:cs typeface="Tahoma" pitchFamily="34" charset="0"/>
              </a:rPr>
              <a:t>    Çalışma yükü aşağıdaki kategorilerde incelenebilir:</a:t>
            </a:r>
          </a:p>
          <a:p>
            <a:pPr marL="109728" indent="0">
              <a:buClr>
                <a:schemeClr val="hlink"/>
              </a:buClr>
              <a:buNone/>
            </a:pPr>
            <a:endParaRPr lang="tr-TR" sz="2400" dirty="0" smtClean="0">
              <a:solidFill>
                <a:srgbClr val="000000"/>
              </a:solidFill>
              <a:cs typeface="Tahoma" pitchFamily="34" charset="0"/>
            </a:endParaRPr>
          </a:p>
          <a:p>
            <a:pPr marL="566928" indent="-457200">
              <a:buClr>
                <a:srgbClr val="0070C0"/>
              </a:buClr>
              <a:buFont typeface="+mj-lt"/>
              <a:buAutoNum type="arabicPeriod"/>
            </a:pPr>
            <a:r>
              <a:rPr lang="tr-TR" sz="2400" dirty="0" smtClean="0">
                <a:solidFill>
                  <a:srgbClr val="000000"/>
                </a:solidFill>
                <a:cs typeface="Tahoma" pitchFamily="34" charset="0"/>
              </a:rPr>
              <a:t>Uyku ve oturma halinde … 63/100 </a:t>
            </a:r>
            <a:r>
              <a:rPr lang="tr-TR" sz="2400" dirty="0" err="1" smtClean="0">
                <a:solidFill>
                  <a:srgbClr val="000000"/>
                </a:solidFill>
                <a:cs typeface="Tahoma" pitchFamily="34" charset="0"/>
              </a:rPr>
              <a:t>Kcal</a:t>
            </a:r>
            <a:r>
              <a:rPr lang="tr-TR" sz="2400" dirty="0" smtClean="0">
                <a:solidFill>
                  <a:srgbClr val="000000"/>
                </a:solidFill>
                <a:cs typeface="Tahoma" pitchFamily="34" charset="0"/>
              </a:rPr>
              <a:t>/Saat,</a:t>
            </a:r>
          </a:p>
          <a:p>
            <a:pPr marL="566928" indent="-457200">
              <a:buClr>
                <a:srgbClr val="0070C0"/>
              </a:buClr>
              <a:buFont typeface="+mj-lt"/>
              <a:buAutoNum type="arabicPeriod"/>
            </a:pPr>
            <a:endParaRPr lang="tr-TR" sz="2400" dirty="0" smtClean="0">
              <a:solidFill>
                <a:srgbClr val="000000"/>
              </a:solidFill>
              <a:cs typeface="Tahoma" pitchFamily="34" charset="0"/>
            </a:endParaRPr>
          </a:p>
          <a:p>
            <a:pPr marL="566928" indent="-457200">
              <a:buClr>
                <a:srgbClr val="0070C0"/>
              </a:buClr>
              <a:buFont typeface="+mj-lt"/>
              <a:buAutoNum type="arabicPeriod"/>
            </a:pPr>
            <a:r>
              <a:rPr lang="tr-TR" sz="2400" dirty="0" smtClean="0">
                <a:solidFill>
                  <a:srgbClr val="000000"/>
                </a:solidFill>
                <a:cs typeface="Tahoma" pitchFamily="34" charset="0"/>
              </a:rPr>
              <a:t>Hafif işlerde</a:t>
            </a:r>
            <a:r>
              <a:rPr lang="tr-TR" sz="1200" dirty="0" smtClean="0">
                <a:solidFill>
                  <a:srgbClr val="000000"/>
                </a:solidFill>
                <a:cs typeface="Tahoma" pitchFamily="34" charset="0"/>
              </a:rPr>
              <a:t>(</a:t>
            </a:r>
            <a:r>
              <a:rPr lang="tr-TR" sz="1200" dirty="0" err="1" smtClean="0">
                <a:solidFill>
                  <a:srgbClr val="000000"/>
                </a:solidFill>
                <a:cs typeface="Tahoma" pitchFamily="34" charset="0"/>
              </a:rPr>
              <a:t>oturma,ayakta</a:t>
            </a:r>
            <a:r>
              <a:rPr lang="tr-TR" sz="1200" dirty="0" smtClean="0">
                <a:solidFill>
                  <a:srgbClr val="000000"/>
                </a:solidFill>
                <a:cs typeface="Tahoma" pitchFamily="34" charset="0"/>
              </a:rPr>
              <a:t> makine </a:t>
            </a:r>
            <a:r>
              <a:rPr lang="tr-TR" sz="1200" dirty="0" err="1" smtClean="0">
                <a:solidFill>
                  <a:srgbClr val="000000"/>
                </a:solidFill>
                <a:cs typeface="Tahoma" pitchFamily="34" charset="0"/>
              </a:rPr>
              <a:t>kontrolü,hafif</a:t>
            </a:r>
            <a:r>
              <a:rPr lang="tr-TR" sz="1200" dirty="0" smtClean="0">
                <a:solidFill>
                  <a:srgbClr val="000000"/>
                </a:solidFill>
                <a:cs typeface="Tahoma" pitchFamily="34" charset="0"/>
              </a:rPr>
              <a:t> el ve ayak çalışması)</a:t>
            </a:r>
            <a:r>
              <a:rPr lang="tr-TR" sz="2400" dirty="0" smtClean="0">
                <a:solidFill>
                  <a:srgbClr val="000000"/>
                </a:solidFill>
                <a:cs typeface="Tahoma" pitchFamily="34" charset="0"/>
              </a:rPr>
              <a:t>…200 </a:t>
            </a:r>
            <a:r>
              <a:rPr lang="tr-TR" sz="2400" dirty="0" err="1" smtClean="0">
                <a:solidFill>
                  <a:srgbClr val="000000"/>
                </a:solidFill>
                <a:cs typeface="Tahoma" pitchFamily="34" charset="0"/>
              </a:rPr>
              <a:t>Kcal</a:t>
            </a:r>
            <a:r>
              <a:rPr lang="tr-TR" sz="2400" dirty="0" smtClean="0">
                <a:solidFill>
                  <a:srgbClr val="000000"/>
                </a:solidFill>
                <a:cs typeface="Tahoma" pitchFamily="34" charset="0"/>
              </a:rPr>
              <a:t>/Saat</a:t>
            </a:r>
          </a:p>
          <a:p>
            <a:pPr marL="566928" indent="-457200">
              <a:buClr>
                <a:srgbClr val="0070C0"/>
              </a:buClr>
              <a:buFont typeface="+mj-lt"/>
              <a:buAutoNum type="arabicPeriod"/>
            </a:pPr>
            <a:endParaRPr lang="tr-TR" sz="2400" dirty="0" smtClean="0">
              <a:solidFill>
                <a:srgbClr val="000000"/>
              </a:solidFill>
              <a:cs typeface="Tahoma" pitchFamily="34" charset="0"/>
            </a:endParaRPr>
          </a:p>
          <a:p>
            <a:pPr marL="566928" indent="-457200">
              <a:buClr>
                <a:srgbClr val="0070C0"/>
              </a:buClr>
              <a:buFont typeface="+mj-lt"/>
              <a:buAutoNum type="arabicPeriod"/>
            </a:pPr>
            <a:r>
              <a:rPr lang="tr-TR" sz="2400" dirty="0" smtClean="0">
                <a:solidFill>
                  <a:srgbClr val="000000"/>
                </a:solidFill>
                <a:cs typeface="Tahoma" pitchFamily="34" charset="0"/>
              </a:rPr>
              <a:t>Orta ağır işlerde </a:t>
            </a:r>
            <a:r>
              <a:rPr lang="tr-TR" sz="1200" dirty="0" smtClean="0">
                <a:solidFill>
                  <a:srgbClr val="000000"/>
                </a:solidFill>
                <a:cs typeface="Tahoma" pitchFamily="34" charset="0"/>
              </a:rPr>
              <a:t>(oturarak ağır el ve ayak hareketi,</a:t>
            </a:r>
            <a:r>
              <a:rPr lang="tr-TR" sz="800" dirty="0">
                <a:solidFill>
                  <a:srgbClr val="000000"/>
                </a:solidFill>
                <a:cs typeface="Tahoma" pitchFamily="34" charset="0"/>
              </a:rPr>
              <a:t> </a:t>
            </a:r>
            <a:r>
              <a:rPr lang="tr-TR" sz="2400" dirty="0" smtClean="0">
                <a:solidFill>
                  <a:srgbClr val="000000"/>
                </a:solidFill>
                <a:cs typeface="Tahoma" pitchFamily="34" charset="0"/>
              </a:rPr>
              <a:t>…</a:t>
            </a:r>
            <a:r>
              <a:rPr lang="tr-TR" sz="2400" dirty="0">
                <a:solidFill>
                  <a:srgbClr val="000000"/>
                </a:solidFill>
                <a:cs typeface="Tahoma" pitchFamily="34" charset="0"/>
              </a:rPr>
              <a:t>200/350 </a:t>
            </a:r>
            <a:r>
              <a:rPr lang="tr-TR" sz="2400" dirty="0" err="1" smtClean="0">
                <a:solidFill>
                  <a:srgbClr val="000000"/>
                </a:solidFill>
                <a:cs typeface="Tahoma" pitchFamily="34" charset="0"/>
              </a:rPr>
              <a:t>Kcal</a:t>
            </a:r>
            <a:r>
              <a:rPr lang="tr-TR" sz="2400" dirty="0" smtClean="0">
                <a:solidFill>
                  <a:srgbClr val="000000"/>
                </a:solidFill>
                <a:cs typeface="Tahoma" pitchFamily="34" charset="0"/>
              </a:rPr>
              <a:t>/Saat</a:t>
            </a:r>
          </a:p>
          <a:p>
            <a:pPr marL="109728" indent="0">
              <a:buClr>
                <a:srgbClr val="0070C0"/>
              </a:buClr>
              <a:buNone/>
            </a:pPr>
            <a:r>
              <a:rPr lang="tr-TR" sz="2400" dirty="0">
                <a:solidFill>
                  <a:srgbClr val="000000"/>
                </a:solidFill>
                <a:cs typeface="Tahoma" pitchFamily="34" charset="0"/>
              </a:rPr>
              <a:t> </a:t>
            </a:r>
            <a:r>
              <a:rPr lang="tr-TR" sz="2400" dirty="0" smtClean="0">
                <a:solidFill>
                  <a:srgbClr val="000000"/>
                </a:solidFill>
                <a:cs typeface="Tahoma" pitchFamily="34" charset="0"/>
              </a:rPr>
              <a:t>                    </a:t>
            </a:r>
            <a:r>
              <a:rPr lang="tr-TR" sz="1200" dirty="0" smtClean="0">
                <a:solidFill>
                  <a:srgbClr val="000000"/>
                </a:solidFill>
                <a:cs typeface="Tahoma" pitchFamily="34" charset="0"/>
              </a:rPr>
              <a:t>  ayakta makine kullanmak orta derecede bir ağırlık taşımak)</a:t>
            </a:r>
          </a:p>
          <a:p>
            <a:pPr marL="109728" indent="0">
              <a:buClr>
                <a:srgbClr val="0070C0"/>
              </a:buClr>
              <a:buNone/>
            </a:pPr>
            <a:endParaRPr lang="tr-TR" sz="1200" dirty="0" smtClean="0">
              <a:solidFill>
                <a:srgbClr val="000000"/>
              </a:solidFill>
              <a:cs typeface="Tahoma" pitchFamily="34" charset="0"/>
            </a:endParaRPr>
          </a:p>
          <a:p>
            <a:pPr marL="338328" indent="-228600">
              <a:buClr>
                <a:srgbClr val="0070C0"/>
              </a:buClr>
              <a:buFont typeface="+mj-lt"/>
              <a:buAutoNum type="arabicPeriod" startAt="4"/>
            </a:pPr>
            <a:r>
              <a:rPr lang="tr-TR" sz="2400" dirty="0" smtClean="0">
                <a:solidFill>
                  <a:srgbClr val="000000"/>
                </a:solidFill>
                <a:cs typeface="Tahoma" pitchFamily="34" charset="0"/>
              </a:rPr>
              <a:t>Ağır işlerde </a:t>
            </a:r>
            <a:r>
              <a:rPr lang="tr-TR" sz="1200" dirty="0" smtClean="0">
                <a:solidFill>
                  <a:srgbClr val="000000"/>
                </a:solidFill>
                <a:cs typeface="Tahoma" pitchFamily="34" charset="0"/>
              </a:rPr>
              <a:t>(ağır bir malzemeyi taşımak veya itmek) </a:t>
            </a:r>
            <a:r>
              <a:rPr lang="tr-TR" sz="2400" dirty="0" smtClean="0">
                <a:solidFill>
                  <a:srgbClr val="000000"/>
                </a:solidFill>
                <a:cs typeface="Tahoma" pitchFamily="34" charset="0"/>
              </a:rPr>
              <a:t> … 350/500 </a:t>
            </a:r>
            <a:r>
              <a:rPr lang="tr-TR" sz="2400" dirty="0" err="1" smtClean="0">
                <a:solidFill>
                  <a:srgbClr val="000000"/>
                </a:solidFill>
                <a:cs typeface="Tahoma" pitchFamily="34" charset="0"/>
              </a:rPr>
              <a:t>Kcal</a:t>
            </a:r>
            <a:r>
              <a:rPr lang="tr-TR" sz="2400" dirty="0" smtClean="0">
                <a:solidFill>
                  <a:srgbClr val="000000"/>
                </a:solidFill>
                <a:cs typeface="Tahoma" pitchFamily="34" charset="0"/>
              </a:rPr>
              <a:t>/Saat</a:t>
            </a:r>
            <a:endParaRPr lang="tr-TR" sz="1200" dirty="0" smtClean="0">
              <a:solidFill>
                <a:srgbClr val="000000"/>
              </a:solidFill>
              <a:cs typeface="Tahoma" pitchFamily="34" charset="0"/>
            </a:endParaRPr>
          </a:p>
          <a:p>
            <a:pPr marL="109728" indent="0">
              <a:buClr>
                <a:srgbClr val="0070C0"/>
              </a:buClr>
              <a:buNone/>
            </a:pPr>
            <a:endParaRPr lang="tr-TR" sz="1200" dirty="0" smtClean="0">
              <a:solidFill>
                <a:srgbClr val="000000"/>
              </a:solidFill>
              <a:cs typeface="Tahoma" pitchFamily="34" charset="0"/>
            </a:endParaRPr>
          </a:p>
          <a:p>
            <a:pPr marL="566928" indent="-457200">
              <a:buClr>
                <a:schemeClr val="hlink"/>
              </a:buClr>
              <a:buFont typeface="+mj-lt"/>
              <a:buAutoNum type="arabicPeriod"/>
            </a:pPr>
            <a:endParaRPr lang="tr-TR" sz="2400" dirty="0" smtClean="0">
              <a:solidFill>
                <a:srgbClr val="000000"/>
              </a:solidFill>
              <a:cs typeface="Tahoma" pitchFamily="34" charset="0"/>
            </a:endParaRPr>
          </a:p>
          <a:p>
            <a:pPr marL="109728" indent="0">
              <a:buNone/>
            </a:pPr>
            <a:endParaRPr lang="tr-TR" dirty="0" smtClean="0"/>
          </a:p>
        </p:txBody>
      </p:sp>
      <p:sp>
        <p:nvSpPr>
          <p:cNvPr id="5" name="Metin kutusu 4"/>
          <p:cNvSpPr txBox="1"/>
          <p:nvPr/>
        </p:nvSpPr>
        <p:spPr>
          <a:xfrm>
            <a:off x="683568" y="1196752"/>
            <a:ext cx="3312368" cy="369332"/>
          </a:xfrm>
          <a:prstGeom prst="rect">
            <a:avLst/>
          </a:prstGeom>
          <a:noFill/>
        </p:spPr>
        <p:txBody>
          <a:bodyPr wrap="square" rtlCol="0">
            <a:spAutoFit/>
          </a:bodyPr>
          <a:lstStyle/>
          <a:p>
            <a:r>
              <a:rPr lang="tr-TR" b="1" dirty="0" smtClean="0">
                <a:solidFill>
                  <a:srgbClr val="0070C0"/>
                </a:solidFill>
              </a:rPr>
              <a:t>1-HAVA SICAKLIĞI</a:t>
            </a:r>
            <a:endParaRPr lang="tr-TR" b="1" dirty="0">
              <a:solidFill>
                <a:srgbClr val="0070C0"/>
              </a:solidFill>
            </a:endParaRPr>
          </a:p>
        </p:txBody>
      </p:sp>
    </p:spTree>
    <p:extLst>
      <p:ext uri="{BB962C8B-B14F-4D97-AF65-F5344CB8AC3E}">
        <p14:creationId xmlns:p14="http://schemas.microsoft.com/office/powerpoint/2010/main" val="11564162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1592</TotalTime>
  <Words>1509</Words>
  <Application>Microsoft Office PowerPoint</Application>
  <PresentationFormat>Ekran Gösterisi (4:3)</PresentationFormat>
  <Paragraphs>327</Paragraphs>
  <Slides>45</Slides>
  <Notes>39</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Kalabalık</vt:lpstr>
      <vt:lpstr>PowerPoint Sunusu</vt:lpstr>
      <vt:lpstr>İÇİNDEKİLER</vt:lpstr>
      <vt:lpstr>A- TERMAL KONFOR NEDİR?</vt:lpstr>
      <vt:lpstr>A- TERMAL KONFOR NEDİR?</vt:lpstr>
      <vt:lpstr>A- TERMAL KONFOR NEDİR?</vt:lpstr>
      <vt:lpstr>B- TERMAL KONFOR ŞARTLARI</vt:lpstr>
      <vt:lpstr>B- TERMAL KONFOR ŞARTLARI</vt:lpstr>
      <vt:lpstr>B- TERMAL KONFOR ŞARTLARI</vt:lpstr>
      <vt:lpstr>B- TERMAL KONFOR ŞARTLARI</vt:lpstr>
      <vt:lpstr>B- TERMAL KONFOR ŞARTLARI</vt:lpstr>
      <vt:lpstr>B- TERMAL KONFOR ŞARTLARI</vt:lpstr>
      <vt:lpstr>B- TERMAL KONFOR ŞARTLARI</vt:lpstr>
      <vt:lpstr>B- TERMAL KONFOR ŞARTLARI</vt:lpstr>
      <vt:lpstr>B- TERMAL KONFOR ŞARTLARI</vt:lpstr>
      <vt:lpstr>B- TERMAL KONFOR ŞARTLARI</vt:lpstr>
      <vt:lpstr>B- TERMAL KONFOR ŞARTLARI</vt:lpstr>
      <vt:lpstr>B- TERMAL KONFOR ŞARTLARI</vt:lpstr>
      <vt:lpstr>B- TERMAL KONFOR ŞARTLARI</vt:lpstr>
      <vt:lpstr>B- TERMAL KONFOR ŞARTLARI</vt:lpstr>
      <vt:lpstr>B- TERMAL KONFOR ŞARTLARI</vt:lpstr>
      <vt:lpstr>C- TERMAL KONFOR BÖLGESİ</vt:lpstr>
      <vt:lpstr>C- TERMAL KONFOR BÖLGESİ</vt:lpstr>
      <vt:lpstr>C- TERMAL KONFOR BÖLGESİ</vt:lpstr>
      <vt:lpstr>C- TERMAL KONFOR BÖLGESİ</vt:lpstr>
      <vt:lpstr>C- TERMAL KONFOR BÖLGESİ</vt:lpstr>
      <vt:lpstr>D- ÇALIŞMA ALANLARINDA TERMAL  KONFOR DEĞERLENDİRMESİ</vt:lpstr>
      <vt:lpstr>D- ÇALIŞMA ALANLARINDA TERMAL  KONFOR DEĞERLENDİRMESİ</vt:lpstr>
      <vt:lpstr>D- ÇALIŞMA ALANLARINDA TERMAL  KONFOR DEĞERLENDİRMESİ</vt:lpstr>
      <vt:lpstr>D- ÇALIŞMA ALANLARINDA TERMAL  KONFOR DEĞERLENDİRMESİ</vt:lpstr>
      <vt:lpstr>D- ÇALIŞMA ALANLARINDA TERMAL  KONFOR DEĞERLENDİRMESİ</vt:lpstr>
      <vt:lpstr>D- ÇALIŞMA ALANLARINDA TERMAL  KONFOR DEĞERLENDİRMESİ</vt:lpstr>
      <vt:lpstr>D- ÇALIŞMA ALANLARINDA TERMAL  KONFOR DEĞERLENDİRMESİ</vt:lpstr>
      <vt:lpstr>D- ÇALIŞMA ALANLARINDA TERMAL  KONFOR DEĞERLENDİRMESİ</vt:lpstr>
      <vt:lpstr>D- ÇALIŞMA ALANLARINDA TERMAL  KONFOR DEĞERLENDİRMESİ</vt:lpstr>
      <vt:lpstr>D- ÇALIŞMA ALANLARINDA TERMAL  KONFOR DEĞERLENDİRMESİ</vt:lpstr>
      <vt:lpstr>E- UYGULAMA ÖRNEĞİ</vt:lpstr>
      <vt:lpstr>E- UYGULAMA ÖRNEĞİ</vt:lpstr>
      <vt:lpstr>E- UYGULAMA ÖRNEĞİ</vt:lpstr>
      <vt:lpstr>E- UYGULAMA ÖRNEĞİ</vt:lpstr>
      <vt:lpstr>E- UYGULAMA ÖRNEĞİ</vt:lpstr>
      <vt:lpstr>E- UYGULAMA ÖRNEĞİ</vt:lpstr>
      <vt:lpstr>E- UYGULAMA ÖRNEĞİ</vt:lpstr>
      <vt:lpstr>E- UYGULAMA ÖRNEĞİ</vt:lpstr>
      <vt:lpstr>E- UYGULAMA ÖRNEĞİ</vt:lpstr>
      <vt:lpstr>F- 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Murat TÜRKYILMAZ</cp:lastModifiedBy>
  <cp:revision>28</cp:revision>
  <dcterms:modified xsi:type="dcterms:W3CDTF">2014-03-28T21:12:19Z</dcterms:modified>
</cp:coreProperties>
</file>