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57" r:id="rId4"/>
    <p:sldId id="258" r:id="rId5"/>
    <p:sldId id="260" r:id="rId6"/>
    <p:sldId id="292" r:id="rId7"/>
    <p:sldId id="261" r:id="rId8"/>
    <p:sldId id="262" r:id="rId9"/>
    <p:sldId id="263" r:id="rId10"/>
    <p:sldId id="264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E088-485F-46AC-89CB-4F577E9DA0EE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04F0-9065-422B-920A-CEC0FBEE07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2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04F0-9065-422B-920A-CEC0FBEE07D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43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04F0-9065-422B-920A-CEC0FBEE07DE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7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4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78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9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3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36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8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31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35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9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46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8470-A717-4189-B56E-6784BE363707}" type="datetimeFigureOut">
              <a:rPr lang="tr-TR" smtClean="0"/>
              <a:t>7.11.2014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7785-A85A-4ABD-931C-ED9D3ED82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7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frm/" TargetMode="External"/><Relationship Id="rId2" Type="http://schemas.openxmlformats.org/officeDocument/2006/relationships/hyperlink" Target="http://www.busiad.org.tr/admin/Files/My%20Documents/File/Dr.M.%20Tamer%20Susmus%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ha.europa.eu/fop/turkey/tr/publications/oshayayin/cv_fs_74.pdf" TargetMode="External"/><Relationship Id="rId4" Type="http://schemas.openxmlformats.org/officeDocument/2006/relationships/hyperlink" Target="http://www.turgutozal.edu.tr/sabahattin/...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/>
          <a:lstStyle/>
          <a:p>
            <a:r>
              <a:rPr lang="tr-TR" dirty="0" smtClean="0"/>
              <a:t>ELLE KALDIRMADA DOĞRU TEKNİKLER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chemeClr val="tx1"/>
                </a:solidFill>
              </a:rPr>
              <a:t>HAZIRLAYAN:SÜMEYRA YANIK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38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4. İşin gerekleri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    Aşağıda </a:t>
            </a:r>
            <a:r>
              <a:rPr lang="tr-TR" dirty="0"/>
              <a:t>belirtilen çalışma şekillerinden bir veya birden fazlasını gerektiren işler bilhassa sırt ve bel incinmesi riskine neden olabilir.</a:t>
            </a:r>
          </a:p>
          <a:p>
            <a:r>
              <a:rPr lang="tr-TR" dirty="0"/>
              <a:t>- Özellikle vücudun belden dönmesini gerektiren aşırı sık veya aşırı uzun süreli bedensel çalışmalar,</a:t>
            </a:r>
          </a:p>
          <a:p>
            <a:r>
              <a:rPr lang="tr-TR" dirty="0"/>
              <a:t>- Yetersiz ara ve dinlenme süresi,</a:t>
            </a:r>
          </a:p>
          <a:p>
            <a:r>
              <a:rPr lang="tr-TR" dirty="0"/>
              <a:t>- Aşırı kaldırma, indirme veya taşıma mesafeleri,</a:t>
            </a:r>
          </a:p>
          <a:p>
            <a:r>
              <a:rPr lang="tr-TR" dirty="0"/>
              <a:t>- İşin gerektirdiği, çalışan tarafından değiştirilemeyen çalışma temposu.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52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6331 SAYILI KANUNUN 30UNCU MADDESİNE DAYANARAK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EK_2 LİSTESİ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320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BİREYSEL RİSK FAKTÖRLERİ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tr-TR" sz="2400" dirty="0"/>
              <a:t>Çalışanlar;</a:t>
            </a:r>
          </a:p>
          <a:p>
            <a:r>
              <a:rPr lang="tr-TR" sz="2400" dirty="0"/>
              <a:t>- Yapılacak işi yürütmeye fiziki yapılarının uygun olmaması,</a:t>
            </a:r>
          </a:p>
          <a:p>
            <a:r>
              <a:rPr lang="tr-TR" sz="2400" dirty="0"/>
              <a:t>- Uygun olmayan giysi, ayakkabı veya diğer kişisel eşyaları kullanmaları,</a:t>
            </a:r>
          </a:p>
          <a:p>
            <a:r>
              <a:rPr lang="tr-TR" sz="2400" dirty="0"/>
              <a:t>- Yeterli ve uygun bilgi ve eğitime sahip olmamaları,</a:t>
            </a:r>
          </a:p>
          <a:p>
            <a:r>
              <a:rPr lang="tr-TR" sz="2400" dirty="0"/>
              <a:t>durumunda risk altında olabilirler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808312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3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kern="0" dirty="0"/>
              <a:t>KALDIRMA TEKNİKLERİ</a:t>
            </a:r>
            <a:r>
              <a:rPr lang="tr-TR" sz="3600" b="1" kern="0" dirty="0">
                <a:solidFill>
                  <a:srgbClr val="D4DEBA"/>
                </a:solidFill>
              </a:rPr>
              <a:t>  </a:t>
            </a:r>
            <a:r>
              <a:rPr lang="de-DE" sz="3600" b="1" kern="0" dirty="0">
                <a:solidFill>
                  <a:srgbClr val="D4DEBA"/>
                </a:solidFill>
              </a:rPr>
              <a:t/>
            </a:r>
            <a:br>
              <a:rPr lang="de-DE" sz="3600" b="1" kern="0" dirty="0">
                <a:solidFill>
                  <a:srgbClr val="D4DEBA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143000" y="2057400"/>
            <a:ext cx="7239000" cy="4375150"/>
            <a:chOff x="222" y="816"/>
            <a:chExt cx="5260" cy="249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22" y="816"/>
              <a:ext cx="194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/>
                <a:t>Doğru Kaldırma</a:t>
              </a:r>
              <a:endParaRPr lang="de-DE" altLang="tr-TR" sz="2000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880" y="816"/>
              <a:ext cx="19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2000">
                  <a:solidFill>
                    <a:srgbClr val="FF0000"/>
                  </a:solidFill>
                </a:rPr>
                <a:t>Yanlış Kaldırma</a:t>
              </a:r>
              <a:endParaRPr lang="de-DE" altLang="tr-TR" sz="2000">
                <a:solidFill>
                  <a:srgbClr val="FF0000"/>
                </a:solidFill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1200"/>
              <a:ext cx="107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1104"/>
              <a:ext cx="1349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1546"/>
              <a:ext cx="946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1536"/>
              <a:ext cx="1140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131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Yükün Kaldırılması ve İndirilmesi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69568" b="48746"/>
          <a:stretch>
            <a:fillRect/>
          </a:stretch>
        </p:blipFill>
        <p:spPr bwMode="auto">
          <a:xfrm>
            <a:off x="539552" y="1124744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6" t="23105"/>
          <a:stretch>
            <a:fillRect/>
          </a:stretch>
        </p:blipFill>
        <p:spPr bwMode="auto">
          <a:xfrm>
            <a:off x="5220072" y="2780928"/>
            <a:ext cx="3168352" cy="328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1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kern="0" dirty="0" smtClean="0">
                <a:solidFill>
                  <a:srgbClr val="000000"/>
                </a:solidFill>
                <a:latin typeface="Arial"/>
                <a:cs typeface="Arial"/>
              </a:rPr>
              <a:t> Yükün İtilmesi ve Çekilmesi</a:t>
            </a:r>
            <a:endParaRPr lang="tr-TR" dirty="0"/>
          </a:p>
        </p:txBody>
      </p:sp>
      <p:pic>
        <p:nvPicPr>
          <p:cNvPr id="5" name="Picture 4" descr="İT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98">
            <a:off x="467545" y="1412776"/>
            <a:ext cx="4320479" cy="412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833">
            <a:off x="5241552" y="1636713"/>
            <a:ext cx="3434904" cy="43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2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sz="49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Başka Bir Yere Götürülmesi</a:t>
            </a:r>
            <a:r>
              <a:rPr lang="tr-TR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tr-TR" kern="0" dirty="0">
                <a:solidFill>
                  <a:srgbClr val="000000"/>
                </a:solidFill>
                <a:latin typeface="Arial"/>
                <a:cs typeface="Arial"/>
              </a:rPr>
            </a:b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0667" r="62842" b="44247"/>
          <a:stretch>
            <a:fillRect/>
          </a:stretch>
        </p:blipFill>
        <p:spPr bwMode="auto">
          <a:xfrm>
            <a:off x="1043608" y="1628800"/>
            <a:ext cx="57606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4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Veya </a:t>
            </a:r>
            <a:r>
              <a:rPr lang="tr-TR" dirty="0"/>
              <a:t>H</a:t>
            </a:r>
            <a:r>
              <a:rPr lang="tr-TR" dirty="0" smtClean="0"/>
              <a:t>areket </a:t>
            </a:r>
            <a:r>
              <a:rPr lang="tr-TR" dirty="0"/>
              <a:t>E</a:t>
            </a:r>
            <a:r>
              <a:rPr lang="tr-TR" dirty="0" smtClean="0"/>
              <a:t>ttirilmesi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8570" r="19261"/>
          <a:stretch>
            <a:fillRect/>
          </a:stretch>
        </p:blipFill>
        <p:spPr bwMode="auto">
          <a:xfrm>
            <a:off x="1547664" y="2132856"/>
            <a:ext cx="66247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8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>ULUSLAR </a:t>
            </a:r>
            <a:r>
              <a:rPr lang="tr-TR" altLang="tr-TR" dirty="0"/>
              <a:t>ARASI ÇALIŞMA ÖRGÜTÜ (ILO)</a:t>
            </a:r>
            <a:r>
              <a:rPr lang="tr-TR" altLang="tr-TR" dirty="0">
                <a:solidFill>
                  <a:srgbClr val="FF3300"/>
                </a:solidFill>
              </a:rPr>
              <a:t/>
            </a:r>
            <a:br>
              <a:rPr lang="tr-TR" altLang="tr-TR" dirty="0">
                <a:solidFill>
                  <a:srgbClr val="FF3300"/>
                </a:solidFill>
              </a:rPr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tr-TR" altLang="tr-TR" dirty="0">
                <a:cs typeface="Times New Roman" pitchFamily="18" charset="0"/>
              </a:rPr>
              <a:t>       </a:t>
            </a:r>
            <a:r>
              <a:rPr lang="tr-TR" altLang="tr-TR" sz="2800" dirty="0"/>
              <a:t>	</a:t>
            </a:r>
            <a:r>
              <a:rPr lang="tr-TR" altLang="tr-TR" sz="2800" dirty="0">
                <a:cs typeface="Arial" charset="0"/>
              </a:rPr>
              <a:t>127 SAYILI SÖZLEŞME (1967- kabul tarihi: 1974): Tek işçinin taşıyabileceği yükün azami  ağırlığı hakkında 127 sayılı sözleşme;</a:t>
            </a:r>
            <a:endParaRPr lang="tr-TR" altLang="tr-TR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tr-TR" altLang="tr-TR" sz="2400" dirty="0"/>
              <a:t>	</a:t>
            </a:r>
            <a:r>
              <a:rPr lang="tr-TR" altLang="tr-TR" sz="2400" dirty="0">
                <a:cs typeface="Arial" charset="0"/>
              </a:rPr>
              <a:t>Yüklerin devamlı olarak bedenen taşınması </a:t>
            </a:r>
            <a:endParaRPr lang="tr-TR" altLang="tr-TR" sz="24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tr-TR" altLang="tr-TR" sz="2400" dirty="0"/>
              <a:t>	</a:t>
            </a:r>
            <a:r>
              <a:rPr lang="tr-TR" altLang="tr-TR" sz="2400" dirty="0">
                <a:cs typeface="Arial" charset="0"/>
              </a:rPr>
              <a:t>Eğitim ve talimat</a:t>
            </a:r>
            <a:endParaRPr lang="tr-TR" altLang="tr-TR" sz="24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tr-TR" altLang="tr-TR" sz="2400" dirty="0"/>
              <a:t>	</a:t>
            </a:r>
            <a:r>
              <a:rPr lang="tr-TR" altLang="tr-TR" sz="2400" dirty="0">
                <a:cs typeface="Arial" charset="0"/>
              </a:rPr>
              <a:t>Yüklerin bedenen taşınması uygun teknik  araçlarla sınırlandırılması</a:t>
            </a:r>
            <a:endParaRPr lang="tr-TR" altLang="tr-TR" sz="24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tr-TR" altLang="tr-TR" sz="2400" dirty="0"/>
              <a:t>	</a:t>
            </a:r>
            <a:r>
              <a:rPr lang="tr-TR" altLang="tr-TR" sz="2400" dirty="0">
                <a:cs typeface="Arial" charset="0"/>
              </a:rPr>
              <a:t>Hafif olmayan ağır yüklerin kadın </a:t>
            </a:r>
            <a:r>
              <a:rPr lang="tr-TR" altLang="tr-TR" sz="2400" dirty="0" smtClean="0">
                <a:cs typeface="Arial" charset="0"/>
              </a:rPr>
              <a:t>ve  </a:t>
            </a:r>
            <a:r>
              <a:rPr lang="tr-TR" altLang="tr-TR" sz="2400" dirty="0">
                <a:cs typeface="Arial" charset="0"/>
              </a:rPr>
              <a:t>çocuklar </a:t>
            </a:r>
            <a:r>
              <a:rPr lang="tr-TR" altLang="tr-TR" sz="2400" dirty="0"/>
              <a:t> </a:t>
            </a:r>
            <a:r>
              <a:rPr lang="tr-TR" altLang="tr-TR" sz="2400" dirty="0" smtClean="0">
                <a:cs typeface="Arial" charset="0"/>
              </a:rPr>
              <a:t>tarafından </a:t>
            </a:r>
            <a:r>
              <a:rPr lang="tr-TR" altLang="tr-TR" sz="2400" dirty="0">
                <a:cs typeface="Arial" charset="0"/>
              </a:rPr>
              <a:t>taşınmasına sınırlama getirilmesi,  yüklerin taşınması durumunda erkek işçiler  için kabul edilen ağırlıktan bariz bir şekilde az  olması</a:t>
            </a:r>
            <a:r>
              <a:rPr lang="tr-TR" altLang="tr-TR" dirty="0">
                <a:cs typeface="Arial" charset="0"/>
              </a:rPr>
              <a:t> .</a:t>
            </a:r>
            <a:r>
              <a:rPr lang="tr-TR" altLang="tr-TR" dirty="0">
                <a:cs typeface="Times New Roman" pitchFamily="18" charset="0"/>
              </a:rPr>
              <a:t>     </a:t>
            </a: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1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tr-TR" altLang="tr-TR" dirty="0">
                <a:cs typeface="Arial" charset="0"/>
              </a:rPr>
              <a:t>128 SAYILI TAVSİYE KARARI: </a:t>
            </a:r>
            <a:endParaRPr lang="tr-TR" altLang="tr-TR" dirty="0"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altLang="tr-TR" dirty="0">
                <a:cs typeface="Arial" charset="0"/>
              </a:rPr>
              <a:t>Erkek işçiler için azami yük ağırlığı: 55 kg</a:t>
            </a:r>
            <a:endParaRPr lang="tr-TR" altLang="tr-TR" dirty="0"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77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EĞİTİMİN </a:t>
            </a:r>
            <a:r>
              <a:rPr lang="tr-TR" dirty="0"/>
              <a:t>AMACI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Elle kaldırma ve taşıma işlerinde iş sağlığı ve güvenliği hakkında bilgi </a:t>
            </a:r>
            <a:r>
              <a:rPr lang="tr-TR" dirty="0" smtClean="0"/>
              <a:t>edinmek</a:t>
            </a:r>
          </a:p>
          <a:p>
            <a:pPr marL="0" indent="0">
              <a:buNone/>
            </a:pPr>
            <a:r>
              <a:rPr lang="tr-TR" b="1" dirty="0"/>
              <a:t>Öğrenim Hedeflerimiz </a:t>
            </a:r>
          </a:p>
          <a:p>
            <a:r>
              <a:rPr lang="tr-TR" dirty="0"/>
              <a:t>Elle kaldırma ve taşıma işlerinden kaynaklanabilecek iş sağlığı ve güvenliği riskleri, </a:t>
            </a:r>
          </a:p>
          <a:p>
            <a:r>
              <a:rPr lang="tr-TR" dirty="0"/>
              <a:t>Alınması gerekli önlemler, </a:t>
            </a:r>
          </a:p>
          <a:p>
            <a:r>
              <a:rPr lang="tr-TR" dirty="0"/>
              <a:t>İlgili mevzuat hakkında bilgi sahibi olmak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240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Elle </a:t>
            </a:r>
            <a:r>
              <a:rPr lang="tr-TR" b="1" dirty="0"/>
              <a:t>Taşımada Uyulabilecek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b="1" dirty="0"/>
              <a:t>1. Kaldırma işini planlayın</a:t>
            </a:r>
            <a:endParaRPr lang="tr-TR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/>
              <a:t>Yük nereye konacak.</a:t>
            </a:r>
            <a:endParaRPr lang="en-US" b="1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/>
              <a:t>Eğer mümkünse uygun kaldırma için yardımcı malzemeler kullanın. (manivela , takoz vb.)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/>
              <a:t>Kaldırma yaparken yardıma ihtiyacınız var mı?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/>
              <a:t>Engelleri kaldırın. (Kullanılmayan örtüler gibi).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/>
              <a:t>Kaldırmak istediğiniz cisim omuz boyunuza göre uzun ise (döşeme gibi) yükü götüreceğiniz yolun yarısı kadar mesafede masa üzerinde bırakacak şekilde plan yapın veya taşıma pozisyonunu </a:t>
            </a:r>
            <a:r>
              <a:rPr lang="tr-TR" dirty="0" smtClean="0"/>
              <a:t>değiştirin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tr-TR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tr-TR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tr-TR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tr-TR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tr-TR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8264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4075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91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r>
              <a:rPr lang="tr-TR" altLang="tr-TR" b="1" dirty="0" smtClean="0"/>
              <a:t>2. </a:t>
            </a:r>
            <a:r>
              <a:rPr lang="tr-TR" altLang="tr-TR" b="1" dirty="0"/>
              <a:t>Ayakların arasında mesafe bırakın</a:t>
            </a:r>
            <a:endParaRPr lang="tr-TR" altLang="tr-TR" dirty="0"/>
          </a:p>
          <a:p>
            <a:pPr marL="609600" indent="-609600"/>
            <a:r>
              <a:rPr lang="tr-TR" altLang="tr-TR" dirty="0"/>
              <a:t>Kaldırma için dengeli ve sabit bir yüzey sağlayın (Dar kenar ve uygun olmayan ayakkabı bunu güçleştirir.)</a:t>
            </a:r>
          </a:p>
          <a:p>
            <a:pPr marL="609600" indent="-609600"/>
            <a:r>
              <a:rPr lang="tr-TR" altLang="tr-TR" dirty="0"/>
              <a:t>İlerideki ayak gerideki ile arada mesafeli ve rahat </a:t>
            </a:r>
            <a:r>
              <a:rPr lang="tr-TR" altLang="tr-TR" dirty="0" err="1"/>
              <a:t>olmalıdır.Mümkünse</a:t>
            </a:r>
            <a:r>
              <a:rPr lang="tr-TR" altLang="tr-TR" dirty="0"/>
              <a:t> gerideki ayak yükü götüreceğiniz yönü göstermelidir.</a:t>
            </a:r>
            <a:r>
              <a:rPr lang="tr-TR" altLang="tr-TR" sz="2800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025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b="1" dirty="0"/>
              <a:t>3. Uygun Kaldırma Pozisyonuna Hazırlanın</a:t>
            </a:r>
            <a:endParaRPr lang="tr-TR" dirty="0"/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tr-TR" dirty="0"/>
              <a:t>Alçak mesafede bir yük kaldıracaksanız dizlerinizi bükün, Fakat , tamamen diz çökmeyin veya dizleriniz çok fazla eğmeyin. Arkanızı düz tutun(vücudun doğal yuvarlak arka şeklini korumak için çeneyi içeri çekmek faydalı olur)</a:t>
            </a:r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tr-TR" dirty="0"/>
              <a:t>Yükü kavramak için ileri doğru yükün üzerine hafifçe eğilin. Omuz seviyesini koruyun ve kalçanızla aynı yönde tutun.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93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832648" cy="4104456"/>
          </a:xfrm>
        </p:spPr>
      </p:pic>
    </p:spTree>
    <p:extLst>
      <p:ext uri="{BB962C8B-B14F-4D97-AF65-F5344CB8AC3E}">
        <p14:creationId xmlns:p14="http://schemas.microsoft.com/office/powerpoint/2010/main" val="41655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548680"/>
            <a:ext cx="63367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908720"/>
            <a:ext cx="7560840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692696"/>
            <a:ext cx="720080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980728"/>
            <a:ext cx="705678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980728"/>
            <a:ext cx="705678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9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sz="3100" dirty="0" smtClean="0"/>
              <a:t>Bazıları bir dünyayı kaldırır bir şey olmaz, ama bazımız da en ufak bir ağırlık kaldırırsak kendimize zarar </a:t>
            </a:r>
            <a:r>
              <a:rPr lang="tr-TR" altLang="tr-TR" dirty="0" smtClean="0"/>
              <a:t>veririz.</a:t>
            </a:r>
            <a:br>
              <a:rPr lang="tr-TR" alt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5 Resim" descr="DogruKal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739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22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5.Uzun bir yükün iki kişiyle kaldırılması</a:t>
            </a:r>
          </a:p>
        </p:txBody>
      </p:sp>
      <p:pic>
        <p:nvPicPr>
          <p:cNvPr id="7" name="3 İçerik Yer Tutucusu" descr="4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00200"/>
            <a:ext cx="7776864" cy="4525963"/>
          </a:xfrm>
        </p:spPr>
      </p:pic>
    </p:spTree>
    <p:extLst>
      <p:ext uri="{BB962C8B-B14F-4D97-AF65-F5344CB8AC3E}">
        <p14:creationId xmlns:p14="http://schemas.microsoft.com/office/powerpoint/2010/main" val="348379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49926"/>
            <a:ext cx="7488831" cy="50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7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7.Tek başına uzun bir yükü kaldırma</a:t>
            </a:r>
          </a:p>
        </p:txBody>
      </p:sp>
      <p:pic>
        <p:nvPicPr>
          <p:cNvPr id="5" name="3 İçerik Yer Tutucusu" descr="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34073"/>
            <a:ext cx="7416823" cy="4058217"/>
          </a:xfrm>
        </p:spPr>
      </p:pic>
    </p:spTree>
    <p:extLst>
      <p:ext uri="{BB962C8B-B14F-4D97-AF65-F5344CB8AC3E}">
        <p14:creationId xmlns:p14="http://schemas.microsoft.com/office/powerpoint/2010/main" val="3985570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52736"/>
            <a:ext cx="748883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32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836712"/>
            <a:ext cx="7488832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9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İçerik Yer Tutucusu" descr="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980728"/>
            <a:ext cx="6336704" cy="50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2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96752"/>
            <a:ext cx="83529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1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NIOSH(YÜK KALDIRMA REHBERİ)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 NIOSH </a:t>
            </a:r>
            <a:r>
              <a:rPr lang="tr-TR" dirty="0"/>
              <a:t>tarafından yayınlanan </a:t>
            </a:r>
            <a:r>
              <a:rPr lang="tr-TR" dirty="0" smtClean="0"/>
              <a:t>yük  </a:t>
            </a:r>
            <a:r>
              <a:rPr lang="it-IT" dirty="0" smtClean="0"/>
              <a:t>kaldırma </a:t>
            </a:r>
            <a:r>
              <a:rPr lang="it-IT" dirty="0"/>
              <a:t>ile ilgili rehberde, </a:t>
            </a:r>
            <a:r>
              <a:rPr lang="it-IT" dirty="0" smtClean="0"/>
              <a:t>ideal</a:t>
            </a:r>
            <a:r>
              <a:rPr lang="tr-TR" dirty="0" smtClean="0"/>
              <a:t> koşullarda </a:t>
            </a:r>
            <a:r>
              <a:rPr lang="tr-TR" dirty="0"/>
              <a:t>kullanılması tavsiye </a:t>
            </a:r>
            <a:r>
              <a:rPr lang="tr-TR" dirty="0" smtClean="0"/>
              <a:t>edilen  standart </a:t>
            </a:r>
            <a:r>
              <a:rPr lang="tr-TR" dirty="0"/>
              <a:t>değerler</a:t>
            </a:r>
          </a:p>
          <a:p>
            <a:r>
              <a:rPr lang="tr-TR" dirty="0" smtClean="0"/>
              <a:t>Erkek </a:t>
            </a:r>
            <a:r>
              <a:rPr lang="tr-TR" dirty="0"/>
              <a:t>için </a:t>
            </a:r>
            <a:r>
              <a:rPr lang="tr-TR" dirty="0">
                <a:solidFill>
                  <a:srgbClr val="FF0000"/>
                </a:solidFill>
              </a:rPr>
              <a:t>30</a:t>
            </a:r>
            <a:r>
              <a:rPr lang="tr-TR" dirty="0"/>
              <a:t> kg</a:t>
            </a:r>
          </a:p>
          <a:p>
            <a:r>
              <a:rPr lang="tr-TR" dirty="0" smtClean="0"/>
              <a:t> </a:t>
            </a:r>
            <a:r>
              <a:rPr lang="tr-TR" dirty="0"/>
              <a:t>Kadın için </a:t>
            </a:r>
            <a:r>
              <a:rPr lang="tr-TR" dirty="0">
                <a:solidFill>
                  <a:srgbClr val="FF0000"/>
                </a:solidFill>
              </a:rPr>
              <a:t>20</a:t>
            </a:r>
            <a:r>
              <a:rPr lang="tr-TR" dirty="0"/>
              <a:t> kg</a:t>
            </a:r>
          </a:p>
          <a:p>
            <a:r>
              <a:rPr lang="tr-TR" dirty="0" smtClean="0"/>
              <a:t> </a:t>
            </a:r>
            <a:r>
              <a:rPr lang="tr-TR" dirty="0"/>
              <a:t>Revize NIOSH standart değeri ise erkek</a:t>
            </a:r>
          </a:p>
          <a:p>
            <a:pPr marL="0" indent="0">
              <a:buNone/>
            </a:pPr>
            <a:r>
              <a:rPr lang="tr-TR" dirty="0"/>
              <a:t>ve kadın için </a:t>
            </a:r>
            <a:r>
              <a:rPr lang="tr-TR" dirty="0">
                <a:solidFill>
                  <a:srgbClr val="FF0000"/>
                </a:solidFill>
              </a:rPr>
              <a:t>23</a:t>
            </a:r>
            <a:r>
              <a:rPr lang="tr-TR" dirty="0"/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485581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GELİŞMİŞ ÜLKELER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Başta </a:t>
            </a:r>
            <a:r>
              <a:rPr lang="tr-TR" dirty="0"/>
              <a:t>bazı Kuzey Avrupa ülkeleri olmak</a:t>
            </a:r>
          </a:p>
          <a:p>
            <a:pPr marL="0" indent="0">
              <a:buNone/>
            </a:pPr>
            <a:r>
              <a:rPr lang="tr-TR" dirty="0"/>
              <a:t>üzere, gelişmiş ülkelerde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12</a:t>
            </a:r>
            <a:r>
              <a:rPr lang="tr-TR" dirty="0" smtClean="0"/>
              <a:t> </a:t>
            </a:r>
            <a:r>
              <a:rPr lang="tr-TR" dirty="0"/>
              <a:t>kg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15</a:t>
            </a:r>
            <a:r>
              <a:rPr lang="tr-TR" dirty="0" smtClean="0"/>
              <a:t> </a:t>
            </a:r>
            <a:r>
              <a:rPr lang="tr-TR" dirty="0"/>
              <a:t>kg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18</a:t>
            </a:r>
            <a:r>
              <a:rPr lang="tr-TR" dirty="0" smtClean="0"/>
              <a:t> </a:t>
            </a:r>
            <a:r>
              <a:rPr lang="tr-TR" dirty="0"/>
              <a:t>kg sınırları telaffuz edilmektedir.</a:t>
            </a:r>
          </a:p>
        </p:txBody>
      </p:sp>
    </p:spTree>
    <p:extLst>
      <p:ext uri="{BB962C8B-B14F-4D97-AF65-F5344CB8AC3E}">
        <p14:creationId xmlns:p14="http://schemas.microsoft.com/office/powerpoint/2010/main" val="1548839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SUVA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İsviçre kaza sigortaları kurumu SUVA</a:t>
            </a:r>
          </a:p>
          <a:p>
            <a:pPr marL="0" indent="0">
              <a:buNone/>
            </a:pPr>
            <a:r>
              <a:rPr lang="tr-TR" dirty="0"/>
              <a:t>tarafından yayınlanan elle taşıma işleri ile</a:t>
            </a:r>
          </a:p>
          <a:p>
            <a:pPr marL="0" indent="0">
              <a:buNone/>
            </a:pPr>
            <a:r>
              <a:rPr lang="tr-TR" dirty="0"/>
              <a:t>ilgili </a:t>
            </a:r>
            <a:r>
              <a:rPr lang="tr-TR" dirty="0" err="1"/>
              <a:t>check-list</a:t>
            </a:r>
            <a:r>
              <a:rPr lang="tr-TR" dirty="0"/>
              <a:t> içinde yer alan bir soru: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Çalışanın bir defada kaldırabileceği,</a:t>
            </a:r>
          </a:p>
          <a:p>
            <a:pPr marL="0" indent="0">
              <a:buNone/>
            </a:pPr>
            <a:r>
              <a:rPr lang="tr-TR" dirty="0"/>
              <a:t>taşıyabileceği </a:t>
            </a:r>
            <a:r>
              <a:rPr lang="tr-TR" dirty="0" err="1"/>
              <a:t>max</a:t>
            </a:r>
            <a:r>
              <a:rPr lang="tr-TR" dirty="0"/>
              <a:t>. ağırlık ile </a:t>
            </a:r>
            <a:r>
              <a:rPr lang="tr-TR" dirty="0" smtClean="0"/>
              <a:t>ilgili   kurallara </a:t>
            </a:r>
            <a:r>
              <a:rPr lang="tr-TR" dirty="0"/>
              <a:t>uyuluyor mu?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Sorunun cevabı için ekinde bir tablo yer</a:t>
            </a:r>
          </a:p>
          <a:p>
            <a:pPr marL="0" indent="0">
              <a:buNone/>
            </a:pPr>
            <a:r>
              <a:rPr lang="tr-TR" dirty="0"/>
              <a:t>alır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8050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sz="3100" dirty="0" smtClean="0"/>
              <a:t>6331 sayılı kanunun </a:t>
            </a:r>
            <a:r>
              <a:rPr lang="tr-TR" sz="3100" dirty="0" err="1"/>
              <a:t>Kanunun</a:t>
            </a:r>
            <a:r>
              <a:rPr lang="tr-TR" sz="3100" dirty="0"/>
              <a:t> 30 uncu maddesine dayanılarak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/>
          </a:bodyPr>
          <a:lstStyle/>
          <a:p>
            <a:r>
              <a:rPr lang="tr-TR" sz="2400" dirty="0"/>
              <a:t>Avrupa Birliğinin 29/5/1990 tarihli ve 90/269/EEC sayılı Konsey Direktifine paralel </a:t>
            </a:r>
            <a:r>
              <a:rPr lang="tr-TR" sz="2400" dirty="0" smtClean="0"/>
              <a:t>olarak, hazırlanmıştır</a:t>
            </a:r>
            <a:r>
              <a:rPr lang="tr-TR" sz="2400" dirty="0"/>
              <a:t>.</a:t>
            </a:r>
          </a:p>
          <a:p>
            <a:r>
              <a:rPr lang="tr-TR" b="1" i="1" dirty="0" smtClean="0"/>
              <a:t>Elle Taşıma İşi            </a:t>
            </a:r>
          </a:p>
          <a:p>
            <a:r>
              <a:rPr lang="tr-TR" sz="1600" dirty="0" smtClean="0"/>
              <a:t>Bir </a:t>
            </a:r>
            <a:r>
              <a:rPr lang="tr-TR" sz="1600" dirty="0"/>
              <a:t>veya daha fazla çalışanın bir yükü kaldırması, </a:t>
            </a:r>
            <a:r>
              <a:rPr lang="tr-TR" sz="1600" dirty="0" smtClean="0"/>
              <a:t>           </a:t>
            </a:r>
            <a:endParaRPr lang="tr-TR" sz="1600" b="1" i="1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İndirmesi</a:t>
            </a:r>
          </a:p>
          <a:p>
            <a:r>
              <a:rPr lang="tr-TR" sz="1600" dirty="0" smtClean="0"/>
              <a:t>İtmesi</a:t>
            </a:r>
          </a:p>
          <a:p>
            <a:r>
              <a:rPr lang="tr-TR" sz="1600" dirty="0" smtClean="0"/>
              <a:t>Çekmesi</a:t>
            </a:r>
          </a:p>
          <a:p>
            <a:r>
              <a:rPr lang="tr-TR" sz="1600" dirty="0" smtClean="0"/>
              <a:t>Taşıması </a:t>
            </a:r>
            <a:r>
              <a:rPr lang="tr-TR" sz="1600" dirty="0"/>
              <a:t>veya hareket ettirmesi gibi işler </a:t>
            </a:r>
            <a:r>
              <a:rPr lang="tr-TR" sz="1600" dirty="0" smtClean="0"/>
              <a:t>esnasında</a:t>
            </a:r>
          </a:p>
          <a:p>
            <a:r>
              <a:rPr lang="tr-TR" sz="1600" dirty="0" smtClean="0"/>
              <a:t>İşin </a:t>
            </a:r>
            <a:r>
              <a:rPr lang="tr-TR" sz="1600" dirty="0"/>
              <a:t>niteliği veya uygun olmayan ergonomik koşullar nedeniyle özellikle bel veya sırtının incinmesiyle sonuçlanabilecek riskleri kapsayan nakletme veya destekleme işlerini ifade eder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endParaRPr lang="tr-TR" sz="1600" b="1" i="1" dirty="0" smtClean="0"/>
          </a:p>
        </p:txBody>
      </p:sp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819400"/>
            <a:ext cx="792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68960"/>
            <a:ext cx="1080120" cy="17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5229200"/>
            <a:ext cx="15439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34000"/>
            <a:ext cx="113630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751">
            <a:off x="123884" y="404664"/>
            <a:ext cx="91972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35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SUVA CHECK-LİST TABLO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302569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ERKEK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KADIN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16_18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kg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kg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&gt;18 - 20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14kg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&gt;20 - 35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kg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&gt;35 - 50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13kg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10kg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228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dirty="0"/>
              <a:t>NIOSH yük kaldırma rehberi (kaldırma eşiti)</a:t>
            </a:r>
          </a:p>
          <a:p>
            <a:r>
              <a:rPr lang="de-DE" dirty="0" smtClean="0"/>
              <a:t> </a:t>
            </a:r>
            <a:r>
              <a:rPr lang="de-DE" dirty="0"/>
              <a:t>LMM HHT (Leitmerkmalmethode für </a:t>
            </a:r>
            <a:r>
              <a:rPr lang="de-DE" dirty="0" err="1"/>
              <a:t>Heben,Halten,Tragen</a:t>
            </a:r>
            <a:r>
              <a:rPr lang="de-DE" dirty="0"/>
              <a:t>)</a:t>
            </a:r>
          </a:p>
          <a:p>
            <a:r>
              <a:rPr lang="de-DE" dirty="0" smtClean="0"/>
              <a:t> </a:t>
            </a:r>
            <a:r>
              <a:rPr lang="de-DE" dirty="0"/>
              <a:t>LMM ZS (Leitmerkmalmethode für </a:t>
            </a:r>
            <a:r>
              <a:rPr lang="de-DE" dirty="0" err="1"/>
              <a:t>Ziehen,Schieben</a:t>
            </a:r>
            <a:r>
              <a:rPr lang="de-DE" dirty="0"/>
              <a:t>)</a:t>
            </a:r>
          </a:p>
          <a:p>
            <a:r>
              <a:rPr lang="tr-TR" dirty="0" smtClean="0"/>
              <a:t> </a:t>
            </a:r>
            <a:r>
              <a:rPr lang="tr-TR" dirty="0"/>
              <a:t>KIM (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Indicator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)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Ergo</a:t>
            </a:r>
            <a:r>
              <a:rPr lang="tr-TR" dirty="0" smtClean="0"/>
              <a:t>-Test </a:t>
            </a:r>
            <a:r>
              <a:rPr lang="tr-TR" dirty="0"/>
              <a:t>HHT</a:t>
            </a:r>
          </a:p>
          <a:p>
            <a:r>
              <a:rPr lang="tr-TR" dirty="0"/>
              <a:t> </a:t>
            </a:r>
            <a:r>
              <a:rPr lang="tr-TR" dirty="0" err="1" smtClean="0"/>
              <a:t>Ergo</a:t>
            </a:r>
            <a:r>
              <a:rPr lang="tr-TR" dirty="0" smtClean="0"/>
              <a:t>-Test </a:t>
            </a:r>
            <a:r>
              <a:rPr lang="tr-TR" dirty="0"/>
              <a:t>ZS</a:t>
            </a:r>
          </a:p>
          <a:p>
            <a:r>
              <a:rPr lang="tr-TR" dirty="0"/>
              <a:t> </a:t>
            </a:r>
            <a:r>
              <a:rPr lang="tr-TR" dirty="0" smtClean="0"/>
              <a:t>MAC </a:t>
            </a:r>
            <a:r>
              <a:rPr lang="tr-TR" dirty="0" err="1"/>
              <a:t>Tool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573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NIOSH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 </a:t>
            </a:r>
            <a:r>
              <a:rPr lang="tr-TR" dirty="0" err="1"/>
              <a:t>Taşıma,tutma,itme,çekme</a:t>
            </a:r>
            <a:r>
              <a:rPr lang="tr-TR" dirty="0"/>
              <a:t> işlemleri değerlendirilemez.</a:t>
            </a:r>
          </a:p>
          <a:p>
            <a:r>
              <a:rPr lang="tr-TR" dirty="0" smtClean="0"/>
              <a:t> </a:t>
            </a:r>
            <a:r>
              <a:rPr lang="tr-TR" dirty="0"/>
              <a:t>Sadece </a:t>
            </a:r>
            <a:r>
              <a:rPr lang="tr-TR" b="1" dirty="0"/>
              <a:t>kaldırma </a:t>
            </a:r>
            <a:r>
              <a:rPr lang="tr-TR" dirty="0"/>
              <a:t>işlemleri değerlendirilebilir.</a:t>
            </a:r>
          </a:p>
          <a:p>
            <a:r>
              <a:rPr lang="tr-TR" dirty="0" smtClean="0"/>
              <a:t> </a:t>
            </a:r>
            <a:r>
              <a:rPr lang="tr-TR" dirty="0"/>
              <a:t>Sadece 8 saate kadar süren işler değerlendirilebilir.</a:t>
            </a:r>
          </a:p>
          <a:p>
            <a:r>
              <a:rPr lang="tr-TR" dirty="0" smtClean="0"/>
              <a:t> </a:t>
            </a:r>
            <a:r>
              <a:rPr lang="tr-TR" dirty="0"/>
              <a:t>Sadece 2 elle yük kaldırma işlemleri değerlendirilebilir.</a:t>
            </a:r>
          </a:p>
          <a:p>
            <a:r>
              <a:rPr lang="tr-TR" dirty="0" smtClean="0"/>
              <a:t> </a:t>
            </a:r>
            <a:r>
              <a:rPr lang="tr-TR" dirty="0"/>
              <a:t>Sadece ağırlık merkezi sabit yükler değerlendirilebilir</a:t>
            </a:r>
          </a:p>
        </p:txBody>
      </p:sp>
    </p:spTree>
    <p:extLst>
      <p:ext uri="{BB962C8B-B14F-4D97-AF65-F5344CB8AC3E}">
        <p14:creationId xmlns:p14="http://schemas.microsoft.com/office/powerpoint/2010/main" val="4178723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LMM HHT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Kaldırma, tutma, taşıma işleri ayrı ayrı ya da bir arada</a:t>
            </a:r>
          </a:p>
          <a:p>
            <a:pPr marL="0" indent="0">
              <a:buNone/>
            </a:pPr>
            <a:r>
              <a:rPr lang="tr-TR" dirty="0"/>
              <a:t>değerlendirilebilir.</a:t>
            </a:r>
          </a:p>
          <a:p>
            <a:r>
              <a:rPr lang="tr-TR" dirty="0" smtClean="0"/>
              <a:t>Değerlendirmede </a:t>
            </a:r>
            <a:r>
              <a:rPr lang="tr-TR" dirty="0"/>
              <a:t>günlük toplam süre </a:t>
            </a:r>
            <a:r>
              <a:rPr lang="tr-TR" dirty="0" smtClean="0"/>
              <a:t>sınırlaması</a:t>
            </a:r>
          </a:p>
          <a:p>
            <a:pPr marL="0" indent="0">
              <a:buNone/>
            </a:pPr>
            <a:r>
              <a:rPr lang="tr-TR" dirty="0" smtClean="0"/>
              <a:t>yoktur.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İşlem tek elle de yapılsa, yükün ağırlık merkezi</a:t>
            </a:r>
          </a:p>
          <a:p>
            <a:pPr marL="0" indent="0">
              <a:buNone/>
            </a:pPr>
            <a:r>
              <a:rPr lang="tr-TR" dirty="0"/>
              <a:t>değişken de olsa değerlendirilebilir.</a:t>
            </a:r>
          </a:p>
          <a:p>
            <a:r>
              <a:rPr lang="tr-TR" dirty="0" smtClean="0"/>
              <a:t> </a:t>
            </a:r>
            <a:r>
              <a:rPr lang="tr-TR" dirty="0"/>
              <a:t>AB direktifleri uyarınca göz önünde bulundurulması</a:t>
            </a:r>
          </a:p>
          <a:p>
            <a:pPr marL="0" indent="0">
              <a:buNone/>
            </a:pPr>
            <a:r>
              <a:rPr lang="tr-TR" dirty="0"/>
              <a:t>gereken tüm faktörleri (frekans, birim yük, </a:t>
            </a:r>
            <a:r>
              <a:rPr lang="tr-TR" dirty="0" err="1" smtClean="0"/>
              <a:t>postür</a:t>
            </a:r>
            <a:r>
              <a:rPr lang="tr-TR" dirty="0" smtClean="0"/>
              <a:t>,  ortam/çevre </a:t>
            </a:r>
            <a:r>
              <a:rPr lang="tr-TR" dirty="0"/>
              <a:t>koşulları) kapsar.</a:t>
            </a:r>
          </a:p>
          <a:p>
            <a:r>
              <a:rPr lang="tr-TR" dirty="0" smtClean="0"/>
              <a:t> </a:t>
            </a:r>
            <a:r>
              <a:rPr lang="tr-TR" dirty="0"/>
              <a:t>Akseptans, </a:t>
            </a:r>
            <a:r>
              <a:rPr lang="tr-TR" dirty="0" err="1"/>
              <a:t>validite</a:t>
            </a:r>
            <a:r>
              <a:rPr lang="tr-TR" dirty="0"/>
              <a:t>, </a:t>
            </a:r>
            <a:r>
              <a:rPr lang="tr-TR" dirty="0" err="1"/>
              <a:t>reliabilite</a:t>
            </a:r>
            <a:r>
              <a:rPr lang="tr-TR" dirty="0"/>
              <a:t> yüksek seviyede tespit</a:t>
            </a:r>
          </a:p>
          <a:p>
            <a:pPr marL="0" indent="0">
              <a:buNone/>
            </a:pPr>
            <a:r>
              <a:rPr lang="tr-TR" dirty="0"/>
              <a:t>edilmiştir.</a:t>
            </a:r>
          </a:p>
        </p:txBody>
      </p:sp>
    </p:spTree>
    <p:extLst>
      <p:ext uri="{BB962C8B-B14F-4D97-AF65-F5344CB8AC3E}">
        <p14:creationId xmlns:p14="http://schemas.microsoft.com/office/powerpoint/2010/main" val="3343310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tr-TR" b="1" dirty="0"/>
              <a:t>LMM ZS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259228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6783263" cy="50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70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LMM GÜVENİLİRLİK ÇALIŞMASI RAPORU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/>
              <a:t>Bir günde (vardiyada) elle taşıma işi </a:t>
            </a:r>
            <a:r>
              <a:rPr lang="tr-TR" b="1" dirty="0"/>
              <a:t>10 ton</a:t>
            </a:r>
          </a:p>
          <a:p>
            <a:pPr marL="0" indent="0">
              <a:buNone/>
            </a:pPr>
            <a:r>
              <a:rPr lang="tr-TR" dirty="0"/>
              <a:t>seviyesine ulaşıyorsa:</a:t>
            </a:r>
          </a:p>
          <a:p>
            <a:r>
              <a:rPr lang="tr-TR" dirty="0"/>
              <a:t>Yakın sağlık gözetimi</a:t>
            </a:r>
          </a:p>
          <a:p>
            <a:r>
              <a:rPr lang="tr-TR" dirty="0" smtClean="0"/>
              <a:t>Bir </a:t>
            </a:r>
            <a:r>
              <a:rPr lang="tr-TR" dirty="0"/>
              <a:t>günde (vardiyada) elle taşıma işi </a:t>
            </a:r>
            <a:r>
              <a:rPr lang="tr-TR" b="1" dirty="0"/>
              <a:t>15 ton</a:t>
            </a:r>
          </a:p>
          <a:p>
            <a:pPr marL="0" indent="0">
              <a:buNone/>
            </a:pPr>
            <a:r>
              <a:rPr lang="tr-TR" dirty="0"/>
              <a:t>seviyesine ulaşıyorsa: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HAYATİ TEHLİKE, İŞİ DURDUR</a:t>
            </a:r>
          </a:p>
        </p:txBody>
      </p:sp>
    </p:spTree>
    <p:extLst>
      <p:ext uri="{BB962C8B-B14F-4D97-AF65-F5344CB8AC3E}">
        <p14:creationId xmlns:p14="http://schemas.microsoft.com/office/powerpoint/2010/main" val="3710940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YARARLANILAN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hlinkClick r:id="rId2"/>
              </a:rPr>
              <a:t>http://www.busiad.org.tr/admin/Files/My%20Documents/File/Dr.M.%20Tamer%20Susmus</a:t>
            </a:r>
            <a:r>
              <a:rPr lang="tr-TR" dirty="0" smtClean="0">
                <a:hlinkClick r:id="rId2"/>
              </a:rPr>
              <a:t>%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201.Pdf</a:t>
            </a:r>
          </a:p>
          <a:p>
            <a:r>
              <a:rPr lang="tr-TR" i="1" dirty="0" smtClean="0">
                <a:hlinkClick r:id="rId3"/>
              </a:rPr>
              <a:t>www.isgfrm</a:t>
            </a:r>
            <a:r>
              <a:rPr lang="tr-TR" i="1" dirty="0" smtClean="0"/>
              <a:t>.com ›</a:t>
            </a:r>
          </a:p>
          <a:p>
            <a:r>
              <a:rPr lang="tr-TR" i="1" dirty="0">
                <a:hlinkClick r:id="rId4"/>
              </a:rPr>
              <a:t>www.turgutozal.edu.tr/</a:t>
            </a:r>
            <a:r>
              <a:rPr lang="tr-TR" i="1" dirty="0" err="1">
                <a:hlinkClick r:id="rId4"/>
              </a:rPr>
              <a:t>sabahattin</a:t>
            </a:r>
            <a:r>
              <a:rPr lang="tr-TR" i="1" dirty="0" smtClean="0">
                <a:hlinkClick r:id="rId4"/>
              </a:rPr>
              <a:t>/.../</a:t>
            </a:r>
            <a:endParaRPr lang="tr-TR" i="1" dirty="0" smtClean="0"/>
          </a:p>
          <a:p>
            <a:r>
              <a:rPr lang="tr-TR" i="1" dirty="0"/>
              <a:t>www.resmigazete.gov.tr/eskiler/2013/07/20130724-24.htm</a:t>
            </a:r>
            <a:endParaRPr lang="tr-TR" dirty="0"/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osha.europa.eu/fop/turkey/tr/publications/oshayayin/cv_fs_74.pdf</a:t>
            </a:r>
            <a:endParaRPr lang="tr-TR" dirty="0" smtClean="0"/>
          </a:p>
          <a:p>
            <a:r>
              <a:rPr lang="tr-TR" i="1" dirty="0"/>
              <a:t>www.</a:t>
            </a:r>
            <a:r>
              <a:rPr lang="tr-TR" b="1" i="1" dirty="0"/>
              <a:t>tekevis</a:t>
            </a:r>
            <a:r>
              <a:rPr lang="tr-TR" i="1" dirty="0"/>
              <a:t>g.com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664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Çalışma Hayatında Fiziksel ya da Ruhsal Sağlığı Etkileyen Elverişsiz Faktörlere Maruz Kalanların</a:t>
            </a:r>
            <a:br>
              <a:rPr lang="tr-TR" sz="2800" b="1" dirty="0"/>
            </a:br>
            <a:r>
              <a:rPr lang="tr-TR" sz="2800" b="1" dirty="0"/>
              <a:t>Toplam İstihdam İçindeki Oranı, 2013</a:t>
            </a:r>
            <a:endParaRPr lang="tr-TR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1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6331 SAYILI KANUNUN 30UNCU MADDESİNE DAYANARAK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EK_1 LİSTESİ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555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YÜKLE İLGİLİ RİSK FAKTÖRLERİ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1. Yükün </a:t>
            </a:r>
            <a:r>
              <a:rPr lang="tr-TR" b="1" dirty="0" smtClean="0"/>
              <a:t>özellikleri              </a:t>
            </a:r>
            <a:endParaRPr lang="tr-TR" dirty="0"/>
          </a:p>
          <a:p>
            <a:r>
              <a:rPr lang="tr-TR" sz="2800" dirty="0"/>
              <a:t>Yük;</a:t>
            </a:r>
          </a:p>
          <a:p>
            <a:r>
              <a:rPr lang="tr-TR" sz="2800" dirty="0"/>
              <a:t>- Çok ağır veya çok büyükse,</a:t>
            </a:r>
          </a:p>
          <a:p>
            <a:r>
              <a:rPr lang="tr-TR" sz="2800" dirty="0"/>
              <a:t>- Kaba veya </a:t>
            </a:r>
            <a:r>
              <a:rPr lang="tr-TR" sz="2800" dirty="0" err="1"/>
              <a:t>kavranılması</a:t>
            </a:r>
            <a:r>
              <a:rPr lang="tr-TR" sz="2800" dirty="0"/>
              <a:t> zorsa,</a:t>
            </a:r>
          </a:p>
          <a:p>
            <a:r>
              <a:rPr lang="tr-TR" sz="2800" dirty="0"/>
              <a:t>- Dengesiz veya içindekiler yer değiştiriyorsa,</a:t>
            </a:r>
          </a:p>
          <a:p>
            <a:r>
              <a:rPr lang="tr-TR" sz="2800" dirty="0"/>
              <a:t>- Vücuttan uzakta tutulmasını veya vücudun eğilmesini veya bükülmesini gerektiren bir konumdaysa,</a:t>
            </a:r>
          </a:p>
          <a:p>
            <a:r>
              <a:rPr lang="tr-TR" sz="2800" dirty="0"/>
              <a:t>- Özellikle bir çarpma halinde yaralanmaya neden olabilecek yoğunluk ve şekildeyse,</a:t>
            </a:r>
          </a:p>
          <a:p>
            <a:r>
              <a:rPr lang="tr-TR" sz="2800" dirty="0"/>
              <a:t>elle taşınması, bilhassa sırt ve bel incinmesi riskine neden olabilir.</a:t>
            </a:r>
          </a:p>
          <a:p>
            <a:endParaRPr lang="tr-TR" dirty="0"/>
          </a:p>
        </p:txBody>
      </p:sp>
      <p:pic>
        <p:nvPicPr>
          <p:cNvPr id="4" name="8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300">
            <a:off x="7164288" y="188640"/>
            <a:ext cx="179320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8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2. Fiziksel güç gereksinimi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İş;</a:t>
            </a:r>
          </a:p>
          <a:p>
            <a:r>
              <a:rPr lang="tr-TR" sz="2400" dirty="0"/>
              <a:t>- Çok yorucu ise,</a:t>
            </a:r>
          </a:p>
          <a:p>
            <a:r>
              <a:rPr lang="tr-TR" sz="2400" dirty="0"/>
              <a:t>- Sadece vücudun bükülmesi ile yapılabiliyorsa,</a:t>
            </a:r>
          </a:p>
          <a:p>
            <a:r>
              <a:rPr lang="tr-TR" sz="2400" dirty="0"/>
              <a:t>- Yükün ani hareketi ile sonuçlanıyorsa,</a:t>
            </a:r>
          </a:p>
          <a:p>
            <a:r>
              <a:rPr lang="tr-TR" sz="2400" dirty="0"/>
              <a:t>- Vücut dengesiz bir pozisyonda iken yapılıyorsa,</a:t>
            </a:r>
          </a:p>
          <a:p>
            <a:r>
              <a:rPr lang="tr-TR" sz="2400" dirty="0"/>
              <a:t>bedenen çalışma şekli ve harcanan güç, bilhassa sırt ve bel incinmesi riskine neden olabilir.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6102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3. Çalışma ortamının özellikleri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- </a:t>
            </a:r>
            <a:r>
              <a:rPr lang="tr-TR" sz="3100" dirty="0"/>
              <a:t>Çalışılan yer, işi yapmak için yeterli genişlik ve yükseklikte değil ise,</a:t>
            </a:r>
          </a:p>
          <a:p>
            <a:r>
              <a:rPr lang="tr-TR" sz="3100" dirty="0"/>
              <a:t>- Zeminin düz olmamasından kaynaklanan düşme veya kayma tehlikesi varsa,</a:t>
            </a:r>
          </a:p>
          <a:p>
            <a:r>
              <a:rPr lang="tr-TR" sz="3100" dirty="0"/>
              <a:t>- Çalışma ortam ve şartları, çalışanların yükleri güvenli bir yükseklikte veya uygun bir vücut pozisyonunda taşımasına uygun değil ise,</a:t>
            </a:r>
          </a:p>
          <a:p>
            <a:r>
              <a:rPr lang="tr-TR" sz="3100" dirty="0"/>
              <a:t>- İşyeri tabanında veya çalışılan zeminlerde yüklerin indirilip kaldırılmasını gerektiren seviye farkı varsa,</a:t>
            </a:r>
          </a:p>
          <a:p>
            <a:r>
              <a:rPr lang="tr-TR" sz="3100" dirty="0"/>
              <a:t>- Zemin veya üzerinde durulan yer dengesiz ise,</a:t>
            </a:r>
          </a:p>
          <a:p>
            <a:r>
              <a:rPr lang="tr-TR" sz="3100" dirty="0"/>
              <a:t>- Sıcaklık, nem veya havalandırma uygun değil ise,</a:t>
            </a:r>
          </a:p>
          <a:p>
            <a:r>
              <a:rPr lang="tr-TR" sz="3100" dirty="0"/>
              <a:t>bilhassa sırt ve bel incinmesi riskini artırabilir.</a:t>
            </a:r>
          </a:p>
          <a:p>
            <a:endParaRPr lang="tr-TR" sz="3100" dirty="0"/>
          </a:p>
        </p:txBody>
      </p:sp>
    </p:spTree>
    <p:extLst>
      <p:ext uri="{BB962C8B-B14F-4D97-AF65-F5344CB8AC3E}">
        <p14:creationId xmlns:p14="http://schemas.microsoft.com/office/powerpoint/2010/main" val="207977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869</TotalTime>
  <Words>1031</Words>
  <Application>Microsoft Office PowerPoint</Application>
  <PresentationFormat>Ekran Gösterisi (4:3)</PresentationFormat>
  <Paragraphs>178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ELLE KALDIRMADA DOĞRU TEKNİKLER</vt:lpstr>
      <vt:lpstr> EĞİTİMİN AMACI </vt:lpstr>
      <vt:lpstr>   Bazıları bir dünyayı kaldırır bir şey olmaz, ama bazımız da en ufak bir ağırlık kaldırırsak kendimize zarar veririz. </vt:lpstr>
      <vt:lpstr>      6331 sayılı kanunun Kanunun 30 uncu maddesine dayanılarak</vt:lpstr>
      <vt:lpstr>Çalışma Hayatında Fiziksel ya da Ruhsal Sağlığı Etkileyen Elverişsiz Faktörlere Maruz Kalanların Toplam İstihdam İçindeki Oranı, 2013</vt:lpstr>
      <vt:lpstr>6331 SAYILI KANUNUN 30UNCU MADDESİNE DAYANARAK</vt:lpstr>
      <vt:lpstr>YÜKLE İLGİLİ RİSK FAKTÖRLERİ</vt:lpstr>
      <vt:lpstr>2. Fiziksel güç gereksinimi </vt:lpstr>
      <vt:lpstr>3. Çalışma ortamının özellikleri </vt:lpstr>
      <vt:lpstr>4. İşin gerekleri </vt:lpstr>
      <vt:lpstr>6331 SAYILI KANUNUN 30UNCU MADDESİNE DAYANARAK</vt:lpstr>
      <vt:lpstr>BİREYSEL RİSK FAKTÖRLERİ </vt:lpstr>
      <vt:lpstr>KALDIRMA TEKNİKLERİ   </vt:lpstr>
      <vt:lpstr>Yükün Kaldırılması ve İndirilmesi</vt:lpstr>
      <vt:lpstr> Yükün İtilmesi ve Çekilmesi</vt:lpstr>
      <vt:lpstr>Başka Bir Yere Götürülmesi </vt:lpstr>
      <vt:lpstr>Veya Hareket Ettirilmesi</vt:lpstr>
      <vt:lpstr> ULUSLAR ARASI ÇALIŞMA ÖRGÜTÜ (ILO)  </vt:lpstr>
      <vt:lpstr>PowerPoint Sunusu</vt:lpstr>
      <vt:lpstr>Elle Taşımada Uyulabilecek kurallar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5.Uzun bir yükün iki kişiyle kaldırılması</vt:lpstr>
      <vt:lpstr>PowerPoint Sunusu</vt:lpstr>
      <vt:lpstr>7.Tek başına uzun bir yükü kaldırma</vt:lpstr>
      <vt:lpstr>PowerPoint Sunusu</vt:lpstr>
      <vt:lpstr>PowerPoint Sunusu</vt:lpstr>
      <vt:lpstr>PowerPoint Sunusu</vt:lpstr>
      <vt:lpstr>PowerPoint Sunusu</vt:lpstr>
      <vt:lpstr>NIOSH(YÜK KALDIRMA REHBERİ)</vt:lpstr>
      <vt:lpstr>GELİŞMİŞ ÜLKELER</vt:lpstr>
      <vt:lpstr>SUVA</vt:lpstr>
      <vt:lpstr>SUVA CHECK-LİST TABLO</vt:lpstr>
      <vt:lpstr>YÖNTEMLER</vt:lpstr>
      <vt:lpstr>NIOSH</vt:lpstr>
      <vt:lpstr>LMM HHT</vt:lpstr>
      <vt:lpstr>LMM ZS</vt:lpstr>
      <vt:lpstr>LMM GÜVENİLİRLİK ÇALIŞMASI RAPORU</vt:lpstr>
      <vt:lpstr>YARARLANILAN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sümeyra yanık</dc:creator>
  <cp:lastModifiedBy>sümeyra yanık</cp:lastModifiedBy>
  <cp:revision>50</cp:revision>
  <dcterms:created xsi:type="dcterms:W3CDTF">2014-11-05T12:40:15Z</dcterms:created>
  <dcterms:modified xsi:type="dcterms:W3CDTF">2014-11-07T23:03:47Z</dcterms:modified>
</cp:coreProperties>
</file>