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Default Extension="wdp" ContentType="image/vnd.ms-photo"/>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notesMasterIdLst>
    <p:notesMasterId r:id="rId17"/>
  </p:notesMasterIdLst>
  <p:sldIdLst>
    <p:sldId id="256" r:id="rId2"/>
    <p:sldId id="259" r:id="rId3"/>
    <p:sldId id="271" r:id="rId4"/>
    <p:sldId id="257" r:id="rId5"/>
    <p:sldId id="260" r:id="rId6"/>
    <p:sldId id="261" r:id="rId7"/>
    <p:sldId id="262" r:id="rId8"/>
    <p:sldId id="263" r:id="rId9"/>
    <p:sldId id="264" r:id="rId10"/>
    <p:sldId id="269" r:id="rId11"/>
    <p:sldId id="270" r:id="rId12"/>
    <p:sldId id="265" r:id="rId13"/>
    <p:sldId id="266" r:id="rId14"/>
    <p:sldId id="267"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1" d="100"/>
          <a:sy n="111" d="100"/>
        </p:scale>
        <p:origin x="-816"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20FADB-8746-B54D-9272-2A50B3515D64}" type="datetimeFigureOut">
              <a:rPr lang="en-US" smtClean="0"/>
              <a:pPr/>
              <a:t>12/31/14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298478-1D50-D744-8270-1D60D423170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298478-1D50-D744-8270-1D60D4231704}"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tr-TR"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4F6EF1-FC13-E54B-918C-A6D235DC7E20}" type="datetimeFigureOut">
              <a:rPr lang="en-US" smtClean="0"/>
              <a:pPr/>
              <a:t>12/31/14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2005E2F-1C63-EA4F-9554-5595E2B0694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p>
            <a:fld id="{E64F6EF1-FC13-E54B-918C-A6D235DC7E20}" type="datetimeFigureOut">
              <a:rPr lang="en-US" smtClean="0"/>
              <a:pPr/>
              <a:t>12/31/14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005E2F-1C63-EA4F-9554-5595E2B0694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tr-TR"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p>
            <a:fld id="{E64F6EF1-FC13-E54B-918C-A6D235DC7E20}" type="datetimeFigureOut">
              <a:rPr lang="en-US" smtClean="0"/>
              <a:pPr/>
              <a:t>12/31/14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005E2F-1C63-EA4F-9554-5595E2B0694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7" name="Date Placeholder 6"/>
          <p:cNvSpPr>
            <a:spLocks noGrp="1"/>
          </p:cNvSpPr>
          <p:nvPr>
            <p:ph type="dt" sz="half" idx="14"/>
          </p:nvPr>
        </p:nvSpPr>
        <p:spPr/>
        <p:txBody>
          <a:bodyPr rtlCol="0"/>
          <a:lstStyle/>
          <a:p>
            <a:fld id="{E64F6EF1-FC13-E54B-918C-A6D235DC7E20}" type="datetimeFigureOut">
              <a:rPr lang="en-US" smtClean="0"/>
              <a:pPr/>
              <a:t>12/31/14</a:t>
            </a:fld>
            <a:endParaRPr lang="en-US" dirty="0"/>
          </a:p>
        </p:txBody>
      </p:sp>
      <p:sp>
        <p:nvSpPr>
          <p:cNvPr id="9" name="Slide Number Placeholder 8"/>
          <p:cNvSpPr>
            <a:spLocks noGrp="1"/>
          </p:cNvSpPr>
          <p:nvPr>
            <p:ph type="sldNum" sz="quarter" idx="15"/>
          </p:nvPr>
        </p:nvSpPr>
        <p:spPr/>
        <p:txBody>
          <a:bodyPr rtlCol="0"/>
          <a:lstStyle/>
          <a:p>
            <a:fld id="{D2005E2F-1C63-EA4F-9554-5595E2B06949}"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4F6EF1-FC13-E54B-918C-A6D235DC7E20}" type="datetimeFigureOut">
              <a:rPr lang="en-US" smtClean="0"/>
              <a:pPr/>
              <a:t>12/31/14</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D2005E2F-1C63-EA4F-9554-5595E2B0694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Click to edit Master title style</a:t>
            </a:r>
            <a:endParaRPr kumimoji="0" lang="en-US"/>
          </a:p>
        </p:txBody>
      </p:sp>
      <p:sp>
        <p:nvSpPr>
          <p:cNvPr id="5" name="Date Placeholder 4"/>
          <p:cNvSpPr>
            <a:spLocks noGrp="1"/>
          </p:cNvSpPr>
          <p:nvPr>
            <p:ph type="dt" sz="half" idx="10"/>
          </p:nvPr>
        </p:nvSpPr>
        <p:spPr/>
        <p:txBody>
          <a:bodyPr/>
          <a:lstStyle/>
          <a:p>
            <a:fld id="{E64F6EF1-FC13-E54B-918C-A6D235DC7E20}" type="datetimeFigureOut">
              <a:rPr lang="en-US" smtClean="0"/>
              <a:pPr/>
              <a:t>12/31/14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005E2F-1C63-EA4F-9554-5595E2B06949}"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tr-TR" smtClean="0"/>
              <a:t>Click to edit Master title style</a:t>
            </a:r>
            <a:endParaRPr kumimoji="0" lang="en-US"/>
          </a:p>
        </p:txBody>
      </p:sp>
      <p:sp>
        <p:nvSpPr>
          <p:cNvPr id="7" name="Date Placeholder 6"/>
          <p:cNvSpPr>
            <a:spLocks noGrp="1"/>
          </p:cNvSpPr>
          <p:nvPr>
            <p:ph type="dt" sz="half" idx="10"/>
          </p:nvPr>
        </p:nvSpPr>
        <p:spPr/>
        <p:txBody>
          <a:bodyPr/>
          <a:lstStyle/>
          <a:p>
            <a:fld id="{E64F6EF1-FC13-E54B-918C-A6D235DC7E20}" type="datetimeFigureOut">
              <a:rPr lang="en-US" smtClean="0"/>
              <a:pPr/>
              <a:t>12/31/14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005E2F-1C63-EA4F-9554-5595E2B06949}"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Click to edit Master title style</a:t>
            </a:r>
            <a:endParaRPr kumimoji="0" lang="en-US"/>
          </a:p>
        </p:txBody>
      </p:sp>
      <p:sp>
        <p:nvSpPr>
          <p:cNvPr id="6" name="Date Placeholder 5"/>
          <p:cNvSpPr>
            <a:spLocks noGrp="1"/>
          </p:cNvSpPr>
          <p:nvPr>
            <p:ph type="dt" sz="half" idx="10"/>
          </p:nvPr>
        </p:nvSpPr>
        <p:spPr/>
        <p:txBody>
          <a:bodyPr rtlCol="0"/>
          <a:lstStyle/>
          <a:p>
            <a:fld id="{E64F6EF1-FC13-E54B-918C-A6D235DC7E20}" type="datetimeFigureOut">
              <a:rPr lang="en-US" smtClean="0"/>
              <a:pPr/>
              <a:t>12/31/14</a:t>
            </a:fld>
            <a:endParaRPr lang="en-US" dirty="0"/>
          </a:p>
        </p:txBody>
      </p:sp>
      <p:sp>
        <p:nvSpPr>
          <p:cNvPr id="7" name="Slide Number Placeholder 6"/>
          <p:cNvSpPr>
            <a:spLocks noGrp="1"/>
          </p:cNvSpPr>
          <p:nvPr>
            <p:ph type="sldNum" sz="quarter" idx="11"/>
          </p:nvPr>
        </p:nvSpPr>
        <p:spPr/>
        <p:txBody>
          <a:bodyPr rtlCol="0"/>
          <a:lstStyle/>
          <a:p>
            <a:fld id="{D2005E2F-1C63-EA4F-9554-5595E2B06949}"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4F6EF1-FC13-E54B-918C-A6D235DC7E20}" type="datetimeFigureOut">
              <a:rPr lang="en-US" smtClean="0"/>
              <a:pPr/>
              <a:t>12/31/14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005E2F-1C63-EA4F-9554-5595E2B0694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21" name="Date Placeholder 20"/>
          <p:cNvSpPr>
            <a:spLocks noGrp="1"/>
          </p:cNvSpPr>
          <p:nvPr>
            <p:ph type="dt" sz="half" idx="14"/>
          </p:nvPr>
        </p:nvSpPr>
        <p:spPr/>
        <p:txBody>
          <a:bodyPr rtlCol="0"/>
          <a:lstStyle/>
          <a:p>
            <a:fld id="{E64F6EF1-FC13-E54B-918C-A6D235DC7E20}" type="datetimeFigureOut">
              <a:rPr lang="en-US" smtClean="0"/>
              <a:pPr/>
              <a:t>12/31/14</a:t>
            </a:fld>
            <a:endParaRPr lang="en-US" dirty="0"/>
          </a:p>
        </p:txBody>
      </p:sp>
      <p:sp>
        <p:nvSpPr>
          <p:cNvPr id="22" name="Slide Number Placeholder 21"/>
          <p:cNvSpPr>
            <a:spLocks noGrp="1"/>
          </p:cNvSpPr>
          <p:nvPr>
            <p:ph type="sldNum" sz="quarter" idx="15"/>
          </p:nvPr>
        </p:nvSpPr>
        <p:spPr/>
        <p:txBody>
          <a:bodyPr rtlCol="0"/>
          <a:lstStyle/>
          <a:p>
            <a:fld id="{D2005E2F-1C63-EA4F-9554-5595E2B06949}"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64F6EF1-FC13-E54B-918C-A6D235DC7E20}" type="datetimeFigureOut">
              <a:rPr lang="en-US" smtClean="0"/>
              <a:pPr/>
              <a:t>12/31/14</a:t>
            </a:fld>
            <a:endParaRPr lang="en-US" dirty="0"/>
          </a:p>
        </p:txBody>
      </p:sp>
      <p:sp>
        <p:nvSpPr>
          <p:cNvPr id="18" name="Slide Number Placeholder 17"/>
          <p:cNvSpPr>
            <a:spLocks noGrp="1"/>
          </p:cNvSpPr>
          <p:nvPr>
            <p:ph type="sldNum" sz="quarter" idx="11"/>
          </p:nvPr>
        </p:nvSpPr>
        <p:spPr/>
        <p:txBody>
          <a:bodyPr rtlCol="0"/>
          <a:lstStyle/>
          <a:p>
            <a:fld id="{D2005E2F-1C63-EA4F-9554-5595E2B06949}"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Click to edit Master text styles</a:t>
            </a:r>
          </a:p>
          <a:p>
            <a:pPr lvl="1" eaLnBrk="1" latinLnBrk="0" hangingPunct="1"/>
            <a:r>
              <a:rPr kumimoji="0" lang="tr-TR" smtClean="0"/>
              <a:t>Second level</a:t>
            </a:r>
          </a:p>
          <a:p>
            <a:pPr lvl="2" eaLnBrk="1" latinLnBrk="0" hangingPunct="1"/>
            <a:r>
              <a:rPr kumimoji="0" lang="tr-TR" smtClean="0"/>
              <a:t>Third level</a:t>
            </a:r>
          </a:p>
          <a:p>
            <a:pPr lvl="3" eaLnBrk="1" latinLnBrk="0" hangingPunct="1"/>
            <a:r>
              <a:rPr kumimoji="0" lang="tr-TR" smtClean="0"/>
              <a:t>Fourth level</a:t>
            </a:r>
          </a:p>
          <a:p>
            <a:pPr lvl="4" eaLnBrk="1" latinLnBrk="0" hangingPunct="1"/>
            <a:r>
              <a:rPr kumimoji="0" lang="tr-TR"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64F6EF1-FC13-E54B-918C-A6D235DC7E20}" type="datetimeFigureOut">
              <a:rPr lang="en-US" smtClean="0"/>
              <a:pPr/>
              <a:t>12/31/14</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2005E2F-1C63-EA4F-9554-5595E2B0694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apekdemir25@gmail.com"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hyperlink" Target="mailto:info@vcazuidholland.n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ijksoverheid.nl/ministeries" TargetMode="External"/><Relationship Id="rId4" Type="http://schemas.openxmlformats.org/officeDocument/2006/relationships/hyperlink" Target="http://www.rijksoverheid.nl/ministeries/szw"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va.nl" TargetMode="External"/><Relationship Id="rId3" Type="http://schemas.openxmlformats.org/officeDocument/2006/relationships/hyperlink" Target="http://ecp.nl/over-ecp/217/raad-van-advie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rboportaal.nl" TargetMode="External"/><Relationship Id="rId3" Type="http://schemas.openxmlformats.org/officeDocument/2006/relationships/hyperlink" Target="http://www.sbca.nl/Home/Gecertificeerde-Arbodienste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pringest.nl/arbo-veiligheid/hvk/rotterda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463048" y="2043071"/>
            <a:ext cx="4453689" cy="650665"/>
          </a:xfrm>
          <a:prstGeom prst="rect">
            <a:avLst/>
          </a:prstGeom>
        </p:spPr>
      </p:pic>
      <p:pic>
        <p:nvPicPr>
          <p:cNvPr id="8" name="Picture 7" descr="Logo Instituut Focus.jpg"/>
          <p:cNvPicPr>
            <a:picLocks noChangeAspect="1"/>
          </p:cNvPicPr>
          <p:nvPr/>
        </p:nvPicPr>
        <p:blipFill>
          <a:blip r:embed="rId3"/>
          <a:stretch>
            <a:fillRect/>
          </a:stretch>
        </p:blipFill>
        <p:spPr>
          <a:xfrm>
            <a:off x="6627033" y="664641"/>
            <a:ext cx="2289704" cy="948081"/>
          </a:xfrm>
          <a:prstGeom prst="rect">
            <a:avLst/>
          </a:prstGeom>
        </p:spPr>
      </p:pic>
      <p:sp>
        <p:nvSpPr>
          <p:cNvPr id="9" name="Rectangle 8"/>
          <p:cNvSpPr/>
          <p:nvPr/>
        </p:nvSpPr>
        <p:spPr>
          <a:xfrm>
            <a:off x="4551051" y="5494421"/>
            <a:ext cx="4365686" cy="369332"/>
          </a:xfrm>
          <a:prstGeom prst="rect">
            <a:avLst/>
          </a:prstGeom>
        </p:spPr>
        <p:txBody>
          <a:bodyPr wrap="none">
            <a:spAutoFit/>
          </a:bodyPr>
          <a:lstStyle/>
          <a:p>
            <a:r>
              <a:rPr lang="en-US" dirty="0" smtClean="0">
                <a:solidFill>
                  <a:srgbClr val="3366FF"/>
                </a:solidFill>
              </a:rPr>
              <a:t>http://www.hogeveldbv.nl/English.html</a:t>
            </a:r>
            <a:endParaRPr lang="en-US" dirty="0">
              <a:solidFill>
                <a:srgbClr val="3366FF"/>
              </a:solidFill>
            </a:endParaRPr>
          </a:p>
        </p:txBody>
      </p:sp>
      <p:sp>
        <p:nvSpPr>
          <p:cNvPr id="13" name="TextBox 12"/>
          <p:cNvSpPr txBox="1"/>
          <p:nvPr/>
        </p:nvSpPr>
        <p:spPr>
          <a:xfrm>
            <a:off x="5524555" y="3181684"/>
            <a:ext cx="3392182" cy="646331"/>
          </a:xfrm>
          <a:prstGeom prst="rect">
            <a:avLst/>
          </a:prstGeom>
          <a:noFill/>
        </p:spPr>
        <p:txBody>
          <a:bodyPr wrap="square" rtlCol="0">
            <a:spAutoFit/>
          </a:bodyPr>
          <a:lstStyle/>
          <a:p>
            <a:r>
              <a:rPr lang="en-US" dirty="0" smtClean="0">
                <a:solidFill>
                  <a:srgbClr val="3366FF"/>
                </a:solidFill>
              </a:rPr>
              <a:t>                      Ayhan Pekdemir</a:t>
            </a:r>
          </a:p>
          <a:p>
            <a:r>
              <a:rPr lang="en-US" dirty="0" smtClean="0">
                <a:solidFill>
                  <a:srgbClr val="3366FF"/>
                </a:solidFill>
              </a:rPr>
              <a:t>                    CO HogeVeld B.V</a:t>
            </a:r>
            <a:endParaRPr lang="en-US" dirty="0">
              <a:solidFill>
                <a:srgbClr val="3366FF"/>
              </a:solidFill>
            </a:endParaRPr>
          </a:p>
        </p:txBody>
      </p:sp>
      <p:sp>
        <p:nvSpPr>
          <p:cNvPr id="16" name="TextBox 15"/>
          <p:cNvSpPr txBox="1"/>
          <p:nvPr/>
        </p:nvSpPr>
        <p:spPr>
          <a:xfrm>
            <a:off x="6685349" y="5125089"/>
            <a:ext cx="2231388" cy="369332"/>
          </a:xfrm>
          <a:prstGeom prst="rect">
            <a:avLst/>
          </a:prstGeom>
          <a:noFill/>
        </p:spPr>
        <p:txBody>
          <a:bodyPr wrap="none" rtlCol="0">
            <a:spAutoFit/>
          </a:bodyPr>
          <a:lstStyle/>
          <a:p>
            <a:r>
              <a:rPr lang="en-US" dirty="0" smtClean="0">
                <a:solidFill>
                  <a:srgbClr val="3366FF"/>
                </a:solidFill>
              </a:rPr>
              <a:t>info@hogeveldbv.nl</a:t>
            </a:r>
            <a:endParaRPr lang="en-US" dirty="0">
              <a:solidFill>
                <a:srgbClr val="3366FF"/>
              </a:solidFill>
            </a:endParaRPr>
          </a:p>
        </p:txBody>
      </p:sp>
      <p:sp>
        <p:nvSpPr>
          <p:cNvPr id="19" name="Rectangle 18"/>
          <p:cNvSpPr/>
          <p:nvPr/>
        </p:nvSpPr>
        <p:spPr>
          <a:xfrm>
            <a:off x="7153777" y="6439066"/>
            <a:ext cx="1595309" cy="338554"/>
          </a:xfrm>
          <a:prstGeom prst="rect">
            <a:avLst/>
          </a:prstGeom>
        </p:spPr>
        <p:txBody>
          <a:bodyPr wrap="none">
            <a:spAutoFit/>
          </a:bodyPr>
          <a:lstStyle/>
          <a:p>
            <a:r>
              <a:rPr lang="en-US" sz="1600" dirty="0" smtClean="0">
                <a:solidFill>
                  <a:srgbClr val="3366FF"/>
                </a:solidFill>
              </a:rPr>
              <a:t>19 Aralık 2014</a:t>
            </a:r>
            <a:endParaRPr lang="en-US" sz="1600" dirty="0">
              <a:solidFill>
                <a:srgbClr val="3366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82316"/>
            <a:ext cx="7467600" cy="4873752"/>
          </a:xfrm>
        </p:spPr>
        <p:txBody>
          <a:bodyPr>
            <a:normAutofit/>
          </a:bodyPr>
          <a:lstStyle/>
          <a:p>
            <a:r>
              <a:rPr lang="en-US" b="1" dirty="0" smtClean="0"/>
              <a:t>İşçi sağlığı hizmeti veren bir kişi veya şirket </a:t>
            </a:r>
          </a:p>
          <a:p>
            <a:pPr>
              <a:buNone/>
            </a:pPr>
            <a:r>
              <a:rPr lang="en-US" dirty="0" smtClean="0"/>
              <a:t>   </a:t>
            </a:r>
          </a:p>
          <a:p>
            <a:pPr>
              <a:buNone/>
            </a:pPr>
            <a:r>
              <a:rPr lang="en-US" b="1" dirty="0" smtClean="0"/>
              <a:t>   Arbodienst of bedrijfsarts </a:t>
            </a:r>
            <a:r>
              <a:rPr lang="en-US" dirty="0" smtClean="0"/>
              <a:t>– Bij ziekteverzuim moet de begeleiding van de zieke werknemer door een bedrijfsarts (al dan niet aangesloten bij een arbodienst) worden uitgevoerd.</a:t>
            </a:r>
          </a:p>
          <a:p>
            <a:endParaRPr lang="en-US" dirty="0"/>
          </a:p>
        </p:txBody>
      </p:sp>
      <p:sp>
        <p:nvSpPr>
          <p:cNvPr id="4" name="Rectangle 3"/>
          <p:cNvSpPr/>
          <p:nvPr/>
        </p:nvSpPr>
        <p:spPr>
          <a:xfrm>
            <a:off x="7043320" y="6488668"/>
            <a:ext cx="1762960" cy="369332"/>
          </a:xfrm>
          <a:prstGeom prst="rect">
            <a:avLst/>
          </a:prstGeom>
        </p:spPr>
        <p:txBody>
          <a:bodyPr wrap="none">
            <a:spAutoFit/>
          </a:bodyPr>
          <a:lstStyle/>
          <a:p>
            <a:r>
              <a:rPr lang="en-US" dirty="0" smtClean="0">
                <a:solidFill>
                  <a:srgbClr val="3366FF"/>
                </a:solidFill>
              </a:rPr>
              <a:t>19 Aralık 2014</a:t>
            </a:r>
            <a:endParaRPr lang="en-US" dirty="0">
              <a:solidFill>
                <a:srgbClr val="3366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74316"/>
            <a:ext cx="7467600" cy="6099636"/>
          </a:xfrm>
        </p:spPr>
        <p:txBody>
          <a:bodyPr/>
          <a:lstStyle/>
          <a:p>
            <a:r>
              <a:rPr lang="en-US" b="1" dirty="0" smtClean="0"/>
              <a:t>Önleme</a:t>
            </a:r>
            <a:r>
              <a:rPr lang="en-US" dirty="0" smtClean="0"/>
              <a:t> - Şirketler önleme memuru olarak en az bir çalışanı tayin etmek zorundadır.</a:t>
            </a:r>
          </a:p>
          <a:p>
            <a:pPr>
              <a:buNone/>
            </a:pPr>
            <a:r>
              <a:rPr lang="en-US" b="1" dirty="0" smtClean="0"/>
              <a:t>   Preventiemedewerker</a:t>
            </a:r>
            <a:r>
              <a:rPr lang="en-US" dirty="0" smtClean="0"/>
              <a:t> – Bedrijven zijn verplicht om ten minste één werknemer aan te wijzen als preventiemedewerker. Heeft het bedrijf niet meer dan 25 werknemers, dan mag de werkgever zelf de taken van de preventiemedewerker op zich nemen. In alle gevallen moet de preventiemedewerker binnen het bedrijf werken.</a:t>
            </a:r>
          </a:p>
          <a:p>
            <a:pPr>
              <a:buNone/>
            </a:pPr>
            <a:r>
              <a:rPr lang="en-US" dirty="0" smtClean="0"/>
              <a:t>   Bedrijfshulpverlening – Binnen het bedrijf moet minimaal één bedrijfshulpverlener (bhv’er) aanwezig zijn.</a:t>
            </a:r>
            <a:endParaRPr lang="en-US" b="1" dirty="0" smtClean="0"/>
          </a:p>
          <a:p>
            <a:pPr>
              <a:buNone/>
            </a:pPr>
            <a:endParaRPr lang="en-US" dirty="0"/>
          </a:p>
        </p:txBody>
      </p:sp>
      <p:sp>
        <p:nvSpPr>
          <p:cNvPr id="4" name="Rectangle 3"/>
          <p:cNvSpPr/>
          <p:nvPr/>
        </p:nvSpPr>
        <p:spPr>
          <a:xfrm>
            <a:off x="7043320" y="6473952"/>
            <a:ext cx="1762960" cy="369332"/>
          </a:xfrm>
          <a:prstGeom prst="rect">
            <a:avLst/>
          </a:prstGeom>
        </p:spPr>
        <p:txBody>
          <a:bodyPr wrap="none">
            <a:spAutoFit/>
          </a:bodyPr>
          <a:lstStyle/>
          <a:p>
            <a:r>
              <a:rPr lang="en-US" dirty="0" smtClean="0">
                <a:solidFill>
                  <a:srgbClr val="3366FF"/>
                </a:solidFill>
              </a:rPr>
              <a:t>19 Aralık 2014</a:t>
            </a:r>
            <a:endParaRPr lang="en-US" dirty="0">
              <a:solidFill>
                <a:srgbClr val="3366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4526"/>
            <a:ext cx="7467600" cy="6019426"/>
          </a:xfrm>
        </p:spPr>
        <p:txBody>
          <a:bodyPr>
            <a:normAutofit/>
          </a:bodyPr>
          <a:lstStyle/>
          <a:p>
            <a:pPr>
              <a:buNone/>
            </a:pPr>
            <a:endParaRPr lang="en-US" dirty="0" smtClean="0"/>
          </a:p>
          <a:p>
            <a:r>
              <a:rPr lang="en-US" b="1" dirty="0" smtClean="0"/>
              <a:t>Acil müdahale </a:t>
            </a:r>
            <a:r>
              <a:rPr lang="en-US" dirty="0" smtClean="0"/>
              <a:t>- Şirket en az bir acil müdahale (BHV) olmalıdır içinde mevcut.</a:t>
            </a:r>
          </a:p>
          <a:p>
            <a:pPr>
              <a:buNone/>
            </a:pPr>
            <a:r>
              <a:rPr lang="en-US" dirty="0" smtClean="0"/>
              <a:t>   </a:t>
            </a:r>
          </a:p>
          <a:p>
            <a:pPr>
              <a:buNone/>
            </a:pPr>
            <a:r>
              <a:rPr lang="en-US" dirty="0" smtClean="0"/>
              <a:t>   </a:t>
            </a:r>
            <a:r>
              <a:rPr lang="en-US" b="1" dirty="0" smtClean="0"/>
              <a:t>Bedrijfshulpverlening</a:t>
            </a:r>
            <a:r>
              <a:rPr lang="en-US" dirty="0" smtClean="0"/>
              <a:t> – Binnen het bedrijf moet minimaal één bedrijfshulpverlener (bhv’er) aanwezig zijn.</a:t>
            </a:r>
          </a:p>
          <a:p>
            <a:endParaRPr lang="en-US" dirty="0" smtClean="0"/>
          </a:p>
          <a:p>
            <a:r>
              <a:rPr lang="en-US" b="1" dirty="0" smtClean="0"/>
              <a:t>Eğitim </a:t>
            </a:r>
            <a:r>
              <a:rPr lang="en-US" dirty="0" smtClean="0"/>
              <a:t>- Firmalar güvenli ve sağlıklı </a:t>
            </a:r>
            <a:r>
              <a:rPr lang="en-US" dirty="0" err="1" smtClean="0"/>
              <a:t>çalışma</a:t>
            </a:r>
            <a:r>
              <a:rPr lang="en-US" dirty="0" smtClean="0"/>
              <a:t> </a:t>
            </a:r>
            <a:r>
              <a:rPr lang="en-US" dirty="0" err="1" smtClean="0"/>
              <a:t>koşulları</a:t>
            </a:r>
            <a:r>
              <a:rPr lang="en-US" dirty="0" smtClean="0"/>
              <a:t> </a:t>
            </a:r>
            <a:r>
              <a:rPr lang="en-US" dirty="0" err="1" smtClean="0"/>
              <a:t>hakkında</a:t>
            </a:r>
            <a:r>
              <a:rPr lang="en-US" dirty="0" smtClean="0"/>
              <a:t> </a:t>
            </a:r>
            <a:r>
              <a:rPr lang="en-US" dirty="0" err="1" smtClean="0"/>
              <a:t>çalışanlarını</a:t>
            </a:r>
            <a:r>
              <a:rPr lang="en-US" dirty="0" smtClean="0"/>
              <a:t> </a:t>
            </a:r>
            <a:r>
              <a:rPr lang="en-US" dirty="0" err="1" smtClean="0"/>
              <a:t>bilgilendirip</a:t>
            </a:r>
            <a:r>
              <a:rPr lang="en-US" dirty="0" smtClean="0"/>
              <a:t> </a:t>
            </a:r>
            <a:r>
              <a:rPr lang="en-US" dirty="0" err="1" smtClean="0"/>
              <a:t>bu</a:t>
            </a:r>
            <a:r>
              <a:rPr lang="en-US" dirty="0" smtClean="0"/>
              <a:t> </a:t>
            </a:r>
            <a:r>
              <a:rPr lang="en-US" dirty="0" err="1" smtClean="0"/>
              <a:t>konuda</a:t>
            </a:r>
            <a:r>
              <a:rPr lang="en-US" dirty="0" smtClean="0"/>
              <a:t> </a:t>
            </a:r>
            <a:r>
              <a:rPr lang="en-US" dirty="0" err="1" smtClean="0"/>
              <a:t>talimatlar</a:t>
            </a:r>
            <a:r>
              <a:rPr lang="en-US" dirty="0" smtClean="0"/>
              <a:t> vermelidir. </a:t>
            </a:r>
          </a:p>
          <a:p>
            <a:pPr>
              <a:buNone/>
            </a:pPr>
            <a:r>
              <a:rPr lang="en-US" dirty="0" smtClean="0"/>
              <a:t>  </a:t>
            </a:r>
            <a:r>
              <a:rPr lang="en-US" b="1" dirty="0" smtClean="0"/>
              <a:t> Voorlichting </a:t>
            </a:r>
            <a:r>
              <a:rPr lang="en-US" dirty="0" smtClean="0"/>
              <a:t>– Bedrijven moeten hun werknemers voorlichting en instructies geven over veilig en gezond werken.</a:t>
            </a:r>
          </a:p>
        </p:txBody>
      </p:sp>
      <p:sp>
        <p:nvSpPr>
          <p:cNvPr id="4" name="Rectangle 3"/>
          <p:cNvSpPr/>
          <p:nvPr/>
        </p:nvSpPr>
        <p:spPr>
          <a:xfrm>
            <a:off x="6893923" y="6488668"/>
            <a:ext cx="1762960" cy="369332"/>
          </a:xfrm>
          <a:prstGeom prst="rect">
            <a:avLst/>
          </a:prstGeom>
        </p:spPr>
        <p:txBody>
          <a:bodyPr wrap="none">
            <a:spAutoFit/>
          </a:bodyPr>
          <a:lstStyle/>
          <a:p>
            <a:r>
              <a:rPr lang="en-US" dirty="0" smtClean="0">
                <a:solidFill>
                  <a:srgbClr val="3366FF"/>
                </a:solidFill>
              </a:rPr>
              <a:t>19 Aralık 2014</a:t>
            </a:r>
            <a:endParaRPr lang="en-US" dirty="0">
              <a:solidFill>
                <a:srgbClr val="3366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7263"/>
            <a:ext cx="7467600" cy="6246689"/>
          </a:xfrm>
        </p:spPr>
        <p:txBody>
          <a:bodyPr/>
          <a:lstStyle/>
          <a:p>
            <a:r>
              <a:rPr lang="en-US" b="1" dirty="0" smtClean="0"/>
              <a:t>İş Sağlığı Uzmanı </a:t>
            </a:r>
            <a:r>
              <a:rPr lang="en-US" dirty="0" smtClean="0"/>
              <a:t>- İşverenler ve böyle bir şirket veya meslek hijyen gibi bir İSG uzmanı, erişim sağlamanız gerekir. </a:t>
            </a:r>
          </a:p>
          <a:p>
            <a:pPr>
              <a:buNone/>
            </a:pPr>
            <a:r>
              <a:rPr lang="en-US" dirty="0" smtClean="0"/>
              <a:t>   </a:t>
            </a:r>
            <a:r>
              <a:rPr lang="en-US" b="1" dirty="0" smtClean="0"/>
              <a:t>Arbodeskundige</a:t>
            </a:r>
            <a:r>
              <a:rPr lang="en-US" dirty="0" smtClean="0"/>
              <a:t> – Werkgevers moeten toegang verlenen aan en tot een arbodeskundige, bijvoorbeeld een bedrijfsarts of arbeidshygiënist.</a:t>
            </a:r>
          </a:p>
          <a:p>
            <a:endParaRPr lang="en-US" dirty="0" smtClean="0"/>
          </a:p>
          <a:p>
            <a:r>
              <a:rPr lang="en-US" b="1" dirty="0" smtClean="0">
                <a:solidFill>
                  <a:srgbClr val="000000"/>
                </a:solidFill>
              </a:rPr>
              <a:t>PAGO</a:t>
            </a:r>
            <a:r>
              <a:rPr lang="en-US" dirty="0" smtClean="0"/>
              <a:t> - İşçiler periyodik iş sağlığı muayenesi (PAGO) geçmesi için fırsat olmalıdır.</a:t>
            </a:r>
          </a:p>
          <a:p>
            <a:pPr>
              <a:buNone/>
            </a:pPr>
            <a:r>
              <a:rPr lang="en-US" dirty="0" smtClean="0"/>
              <a:t>   </a:t>
            </a:r>
            <a:r>
              <a:rPr lang="en-US" b="1" dirty="0" smtClean="0"/>
              <a:t>PAGO</a:t>
            </a:r>
            <a:r>
              <a:rPr lang="en-US" dirty="0" smtClean="0"/>
              <a:t> – Werknemers moeten de mogelijkheid hebben om een periodiek arbeidsgezondheidskundig onderzoek (PAGO) te ondergaan.</a:t>
            </a:r>
            <a:endParaRPr lang="en-US" dirty="0"/>
          </a:p>
        </p:txBody>
      </p:sp>
      <p:sp>
        <p:nvSpPr>
          <p:cNvPr id="4" name="Rectangle 3"/>
          <p:cNvSpPr/>
          <p:nvPr/>
        </p:nvSpPr>
        <p:spPr>
          <a:xfrm>
            <a:off x="7043320" y="6473952"/>
            <a:ext cx="1762960" cy="369332"/>
          </a:xfrm>
          <a:prstGeom prst="rect">
            <a:avLst/>
          </a:prstGeom>
        </p:spPr>
        <p:txBody>
          <a:bodyPr wrap="none">
            <a:spAutoFit/>
          </a:bodyPr>
          <a:lstStyle/>
          <a:p>
            <a:r>
              <a:rPr lang="en-US" dirty="0" smtClean="0">
                <a:solidFill>
                  <a:srgbClr val="3366FF"/>
                </a:solidFill>
              </a:rPr>
              <a:t>19 Aralık 2014</a:t>
            </a:r>
            <a:endParaRPr lang="en-US" dirty="0">
              <a:solidFill>
                <a:srgbClr val="3366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a:buNone/>
            </a:pPr>
            <a:endParaRPr lang="en-US" dirty="0" smtClean="0"/>
          </a:p>
          <a:p>
            <a:pPr>
              <a:buNone/>
            </a:pPr>
            <a:endParaRPr lang="en-US" dirty="0" smtClean="0"/>
          </a:p>
          <a:p>
            <a:pPr>
              <a:buNone/>
            </a:pPr>
            <a:r>
              <a:rPr lang="en-US" dirty="0" smtClean="0"/>
              <a:t>SORULARINIZ !!!</a:t>
            </a:r>
          </a:p>
          <a:p>
            <a:pPr>
              <a:buNone/>
            </a:pPr>
            <a:endParaRPr lang="en-US" dirty="0" smtClean="0"/>
          </a:p>
          <a:p>
            <a:pPr>
              <a:buNone/>
            </a:pPr>
            <a:endParaRPr lang="en-US" dirty="0" smtClean="0"/>
          </a:p>
          <a:p>
            <a:pPr>
              <a:buNone/>
            </a:pPr>
            <a:endParaRPr lang="en-US" dirty="0" smtClean="0"/>
          </a:p>
          <a:p>
            <a:pPr>
              <a:buNone/>
            </a:pPr>
            <a:r>
              <a:rPr lang="en-US" dirty="0" smtClean="0"/>
              <a:t>Dank u wel,</a:t>
            </a:r>
          </a:p>
          <a:p>
            <a:pPr>
              <a:buNone/>
            </a:pPr>
            <a:r>
              <a:rPr lang="en-US" dirty="0" smtClean="0"/>
              <a:t>Teşekkür ederim</a:t>
            </a:r>
          </a:p>
          <a:p>
            <a:pPr>
              <a:buNone/>
            </a:pPr>
            <a:endParaRPr lang="en-US" dirty="0" smtClean="0"/>
          </a:p>
          <a:p>
            <a:pPr>
              <a:buNone/>
            </a:pPr>
            <a:r>
              <a:rPr lang="en-US" dirty="0" smtClean="0"/>
              <a:t>Ayhan Pekdemir</a:t>
            </a:r>
          </a:p>
          <a:p>
            <a:pPr>
              <a:buNone/>
            </a:pPr>
            <a:r>
              <a:rPr lang="en-US" dirty="0" smtClean="0">
                <a:hlinkClick r:id="rId2"/>
              </a:rPr>
              <a:t>info@vcazuidholland.nl</a:t>
            </a:r>
            <a:endParaRPr lang="en-US" dirty="0" smtClean="0"/>
          </a:p>
          <a:p>
            <a:pPr>
              <a:buNone/>
            </a:pPr>
            <a:r>
              <a:rPr lang="en-US" dirty="0" smtClean="0">
                <a:hlinkClick r:id="rId3"/>
              </a:rPr>
              <a:t>apekdemir25@gmail.com</a:t>
            </a:r>
            <a:endParaRPr lang="en-US" dirty="0" smtClean="0"/>
          </a:p>
          <a:p>
            <a:pPr>
              <a:buNone/>
            </a:pPr>
            <a:r>
              <a:rPr lang="en-US" dirty="0" smtClean="0"/>
              <a:t>+31(0)6 26 88 35 79</a:t>
            </a:r>
            <a:endParaRPr lang="en-US" dirty="0"/>
          </a:p>
        </p:txBody>
      </p:sp>
      <p:pic>
        <p:nvPicPr>
          <p:cNvPr id="6" name="Picture 5"/>
          <p:cNvPicPr>
            <a:picLocks noChangeAspect="1"/>
          </p:cNvPicPr>
          <p:nvPr/>
        </p:nvPicPr>
        <p:blipFill>
          <a:blip r:embed="rId4"/>
          <a:stretch>
            <a:fillRect/>
          </a:stretch>
        </p:blipFill>
        <p:spPr>
          <a:xfrm>
            <a:off x="4165589" y="349667"/>
            <a:ext cx="4453689" cy="650665"/>
          </a:xfrm>
          <a:prstGeom prst="rect">
            <a:avLst/>
          </a:prstGeom>
        </p:spPr>
      </p:pic>
      <p:sp>
        <p:nvSpPr>
          <p:cNvPr id="4" name="Rectangle 3"/>
          <p:cNvSpPr/>
          <p:nvPr/>
        </p:nvSpPr>
        <p:spPr>
          <a:xfrm>
            <a:off x="6856318" y="6473952"/>
            <a:ext cx="1762960" cy="369332"/>
          </a:xfrm>
          <a:prstGeom prst="rect">
            <a:avLst/>
          </a:prstGeom>
        </p:spPr>
        <p:txBody>
          <a:bodyPr wrap="none">
            <a:spAutoFit/>
          </a:bodyPr>
          <a:lstStyle/>
          <a:p>
            <a:r>
              <a:rPr lang="en-US" dirty="0" smtClean="0">
                <a:solidFill>
                  <a:srgbClr val="3366FF"/>
                </a:solidFill>
              </a:rPr>
              <a:t>19 Aralık 2014</a:t>
            </a:r>
            <a:endParaRPr lang="en-US" dirty="0">
              <a:solidFill>
                <a:srgbClr val="3366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11016"/>
            <a:ext cx="7467600" cy="5801895"/>
          </a:xfrm>
        </p:spPr>
        <p:txBody>
          <a:bodyPr/>
          <a:lstStyle/>
          <a:p>
            <a:pPr marL="274320" lvl="8" indent="-274320">
              <a:spcBef>
                <a:spcPts val="600"/>
              </a:spcBef>
              <a:buClr>
                <a:schemeClr val="accent1"/>
              </a:buClr>
              <a:buSzPct val="70000"/>
              <a:buNone/>
            </a:pPr>
            <a:endParaRPr lang="en-US" dirty="0" smtClean="0"/>
          </a:p>
          <a:p>
            <a:pPr marL="274320" lvl="8" indent="-274320">
              <a:spcBef>
                <a:spcPts val="600"/>
              </a:spcBef>
              <a:buClr>
                <a:schemeClr val="accent1"/>
              </a:buClr>
              <a:buSzPct val="70000"/>
              <a:buNone/>
            </a:pPr>
            <a:endParaRPr lang="en-US" dirty="0" smtClean="0"/>
          </a:p>
          <a:p>
            <a:pPr marL="274320" lvl="8" indent="-274320">
              <a:spcBef>
                <a:spcPts val="600"/>
              </a:spcBef>
              <a:buClr>
                <a:schemeClr val="accent1"/>
              </a:buClr>
              <a:buSzPct val="70000"/>
              <a:buNone/>
            </a:pPr>
            <a:r>
              <a:rPr lang="en-US" dirty="0" smtClean="0"/>
              <a:t>5 dakika</a:t>
            </a:r>
          </a:p>
          <a:p>
            <a:r>
              <a:rPr lang="en-US" dirty="0" smtClean="0"/>
              <a:t>Kişisel bilgiler</a:t>
            </a:r>
          </a:p>
          <a:p>
            <a:r>
              <a:rPr lang="en-US" dirty="0" smtClean="0"/>
              <a:t>Hollanda ile ilgili kısa bilgilendirme</a:t>
            </a:r>
          </a:p>
          <a:p>
            <a:r>
              <a:rPr lang="en-US" dirty="0" smtClean="0"/>
              <a:t>Hollanda eğitim sistemi (ulusal alarm testi)</a:t>
            </a:r>
          </a:p>
          <a:p>
            <a:pPr marL="274320" lvl="8" indent="-274320">
              <a:spcBef>
                <a:spcPts val="600"/>
              </a:spcBef>
              <a:buClr>
                <a:schemeClr val="accent1"/>
              </a:buClr>
              <a:buSzPct val="70000"/>
              <a:buNone/>
            </a:pPr>
            <a:r>
              <a:rPr lang="en-US" dirty="0" smtClean="0"/>
              <a:t>10 dakika</a:t>
            </a:r>
          </a:p>
          <a:p>
            <a:r>
              <a:rPr lang="en-US" dirty="0" smtClean="0"/>
              <a:t>Hollanda yönetim şekli, çalışma,eğitim ve çevre bakanlıkları ilişkileri  </a:t>
            </a:r>
          </a:p>
          <a:p>
            <a:pPr>
              <a:buNone/>
            </a:pPr>
            <a:r>
              <a:rPr lang="en-US" sz="2000" dirty="0" smtClean="0">
                <a:hlinkClick r:id="rId3"/>
              </a:rPr>
              <a:t>http://www.rijksoverheid.nl/ministeries</a:t>
            </a:r>
            <a:endParaRPr lang="en-US" sz="2000" dirty="0" smtClean="0"/>
          </a:p>
          <a:p>
            <a:pPr>
              <a:buNone/>
            </a:pPr>
            <a:r>
              <a:rPr lang="en-US" sz="2000" dirty="0" smtClean="0">
                <a:hlinkClick r:id="rId4"/>
              </a:rPr>
              <a:t>http://www.rijksoverheid.nl/ministeries/szw</a:t>
            </a:r>
            <a:endParaRPr lang="en-US" sz="2000" dirty="0" smtClean="0"/>
          </a:p>
          <a:p>
            <a:pPr>
              <a:buNone/>
            </a:pPr>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endParaRPr lang="en-US" dirty="0"/>
          </a:p>
        </p:txBody>
      </p:sp>
      <p:sp>
        <p:nvSpPr>
          <p:cNvPr id="8" name="TextBox 7"/>
          <p:cNvSpPr txBox="1"/>
          <p:nvPr/>
        </p:nvSpPr>
        <p:spPr>
          <a:xfrm>
            <a:off x="457200" y="56909"/>
            <a:ext cx="8218904" cy="954107"/>
          </a:xfrm>
          <a:prstGeom prst="rect">
            <a:avLst/>
          </a:prstGeom>
          <a:noFill/>
        </p:spPr>
        <p:txBody>
          <a:bodyPr wrap="square" rtlCol="0">
            <a:spAutoFit/>
          </a:bodyPr>
          <a:lstStyle/>
          <a:p>
            <a:pPr algn="ctr"/>
            <a:r>
              <a:rPr lang="en-US" sz="2800" dirty="0" smtClean="0">
                <a:solidFill>
                  <a:srgbClr val="FF6600"/>
                </a:solidFill>
              </a:rPr>
              <a:t>HOLLANDA’ da UYGULANAN İŞ             GÜVENLİĞİ VE İŞÇİ SAĞLIĞI  </a:t>
            </a:r>
            <a:endParaRPr lang="en-US" sz="2800" dirty="0">
              <a:solidFill>
                <a:srgbClr val="FF6600"/>
              </a:solidFill>
            </a:endParaRPr>
          </a:p>
        </p:txBody>
      </p:sp>
      <p:sp>
        <p:nvSpPr>
          <p:cNvPr id="9" name="Rectangle 8"/>
          <p:cNvSpPr/>
          <p:nvPr/>
        </p:nvSpPr>
        <p:spPr>
          <a:xfrm>
            <a:off x="6913144" y="6443579"/>
            <a:ext cx="1595309" cy="338554"/>
          </a:xfrm>
          <a:prstGeom prst="rect">
            <a:avLst/>
          </a:prstGeom>
        </p:spPr>
        <p:txBody>
          <a:bodyPr wrap="none">
            <a:spAutoFit/>
          </a:bodyPr>
          <a:lstStyle/>
          <a:p>
            <a:r>
              <a:rPr lang="en-US" sz="1600" dirty="0" smtClean="0">
                <a:solidFill>
                  <a:schemeClr val="accent2">
                    <a:lumMod val="75000"/>
                  </a:schemeClr>
                </a:solidFill>
              </a:rPr>
              <a:t>19 Aralık 2014</a:t>
            </a:r>
            <a:endParaRPr lang="en-US" sz="16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14-01-12 at 11.09.50 PM.png"/>
          <p:cNvPicPr>
            <a:picLocks noChangeAspect="1"/>
          </p:cNvPicPr>
          <p:nvPr/>
        </p:nvPicPr>
        <p:blipFill>
          <a:blip r:embed="rId2">
            <a:extLst>
              <a:ext uri="{BEBA8EAE-BF5A-486C-A8C5-ECC9F3942E4B}">
                <a14:imgProp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14:imgLayer r:embed="rId4">
                    <a14:imgEffect>
                      <a14:backgroundRemoval t="10000" b="90000" l="10000" r="90000"/>
                    </a14:imgEffect>
                  </a14:imgLayer>
                </a14:imgProps>
              </a:ex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8600" y="858144"/>
            <a:ext cx="4851082" cy="5009256"/>
          </a:xfrm>
          <a:prstGeom prst="rect">
            <a:avLst/>
          </a:prstGeom>
        </p:spPr>
      </p:pic>
      <p:sp>
        <p:nvSpPr>
          <p:cNvPr id="5" name="Title 1"/>
          <p:cNvSpPr txBox="1">
            <a:spLocks/>
          </p:cNvSpPr>
          <p:nvPr/>
        </p:nvSpPr>
        <p:spPr>
          <a:xfrm>
            <a:off x="228600" y="0"/>
            <a:ext cx="8382000" cy="108902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Dutch education system</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4519755" y="4875369"/>
            <a:ext cx="7620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8 yıl</a:t>
            </a:r>
            <a:endParaRPr lang="en-US" dirty="0"/>
          </a:p>
        </p:txBody>
      </p:sp>
      <p:sp>
        <p:nvSpPr>
          <p:cNvPr id="7" name="Rectangle 6"/>
          <p:cNvSpPr/>
          <p:nvPr/>
        </p:nvSpPr>
        <p:spPr>
          <a:xfrm>
            <a:off x="732205" y="4875369"/>
            <a:ext cx="3386455"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Anasınıfı + ilkokul</a:t>
            </a:r>
          </a:p>
          <a:p>
            <a:pPr algn="ctr"/>
            <a:r>
              <a:rPr lang="en-US" dirty="0" smtClean="0"/>
              <a:t>4 yaşından itibaren </a:t>
            </a:r>
            <a:endParaRPr lang="en-US" dirty="0"/>
          </a:p>
        </p:txBody>
      </p:sp>
      <p:sp>
        <p:nvSpPr>
          <p:cNvPr id="8" name="Rectangle 7"/>
          <p:cNvSpPr/>
          <p:nvPr/>
        </p:nvSpPr>
        <p:spPr>
          <a:xfrm>
            <a:off x="4519755" y="3733800"/>
            <a:ext cx="762000" cy="990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6 yıl</a:t>
            </a:r>
            <a:endParaRPr lang="en-US" dirty="0"/>
          </a:p>
        </p:txBody>
      </p:sp>
      <p:sp>
        <p:nvSpPr>
          <p:cNvPr id="9" name="Rectangle 8"/>
          <p:cNvSpPr/>
          <p:nvPr/>
        </p:nvSpPr>
        <p:spPr>
          <a:xfrm>
            <a:off x="4519755" y="2819400"/>
            <a:ext cx="7620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4 yıl</a:t>
            </a:r>
          </a:p>
          <a:p>
            <a:pPr algn="ctr"/>
            <a:r>
              <a:rPr lang="en-US" dirty="0" smtClean="0"/>
              <a:t>3 yıl</a:t>
            </a:r>
            <a:endParaRPr lang="en-US" dirty="0"/>
          </a:p>
        </p:txBody>
      </p:sp>
      <p:sp>
        <p:nvSpPr>
          <p:cNvPr id="10" name="Rectangle 9"/>
          <p:cNvSpPr/>
          <p:nvPr/>
        </p:nvSpPr>
        <p:spPr>
          <a:xfrm>
            <a:off x="4519755" y="2286000"/>
            <a:ext cx="7620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dirty="0" smtClean="0"/>
              <a:t>2 yıl</a:t>
            </a:r>
            <a:endParaRPr lang="en-US" dirty="0"/>
          </a:p>
        </p:txBody>
      </p:sp>
      <p:sp>
        <p:nvSpPr>
          <p:cNvPr id="11" name="Rectangle 10"/>
          <p:cNvSpPr/>
          <p:nvPr/>
        </p:nvSpPr>
        <p:spPr>
          <a:xfrm>
            <a:off x="4519755" y="1752600"/>
            <a:ext cx="7620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dirty="0" smtClean="0"/>
              <a:t>2 yıl</a:t>
            </a:r>
            <a:endParaRPr lang="en-US" dirty="0"/>
          </a:p>
        </p:txBody>
      </p:sp>
      <p:sp>
        <p:nvSpPr>
          <p:cNvPr id="12" name="TextBox 11"/>
          <p:cNvSpPr txBox="1"/>
          <p:nvPr/>
        </p:nvSpPr>
        <p:spPr>
          <a:xfrm>
            <a:off x="7047487" y="6488668"/>
            <a:ext cx="1762960" cy="369332"/>
          </a:xfrm>
          <a:prstGeom prst="rect">
            <a:avLst/>
          </a:prstGeom>
          <a:noFill/>
        </p:spPr>
        <p:txBody>
          <a:bodyPr wrap="none" rtlCol="0">
            <a:spAutoFit/>
          </a:bodyPr>
          <a:lstStyle/>
          <a:p>
            <a:r>
              <a:rPr lang="en-US" dirty="0" smtClean="0">
                <a:solidFill>
                  <a:srgbClr val="3366FF"/>
                </a:solidFill>
              </a:rPr>
              <a:t>19 Aralık 2014</a:t>
            </a:r>
            <a:endParaRPr lang="en-US" dirty="0">
              <a:solidFill>
                <a:srgbClr val="3366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Content Placeholder 2"/>
          <p:cNvSpPr>
            <a:spLocks noGrp="1"/>
          </p:cNvSpPr>
          <p:nvPr>
            <p:ph sz="quarter" idx="1"/>
          </p:nvPr>
        </p:nvSpPr>
        <p:spPr>
          <a:xfrm>
            <a:off x="457200" y="267368"/>
            <a:ext cx="7467600" cy="6416843"/>
          </a:xfrm>
        </p:spPr>
        <p:txBody>
          <a:bodyPr>
            <a:normAutofit/>
          </a:bodyPr>
          <a:lstStyle/>
          <a:p>
            <a:pPr algn="ctr">
              <a:buNone/>
            </a:pPr>
            <a:r>
              <a:rPr lang="en-US" sz="2800" dirty="0" smtClean="0">
                <a:solidFill>
                  <a:srgbClr val="FF6600"/>
                </a:solidFill>
              </a:rPr>
              <a:t>Hollanda Mesleki Yetkilendirme Kurumu Sistemi</a:t>
            </a:r>
          </a:p>
          <a:p>
            <a:pPr>
              <a:buNone/>
            </a:pPr>
            <a:endParaRPr lang="en-US" dirty="0" smtClean="0"/>
          </a:p>
          <a:p>
            <a:pPr marL="274320" lvl="8" indent="-274320">
              <a:spcBef>
                <a:spcPts val="600"/>
              </a:spcBef>
              <a:buClr>
                <a:schemeClr val="accent1"/>
              </a:buClr>
              <a:buSzPct val="70000"/>
              <a:buNone/>
            </a:pPr>
            <a:r>
              <a:rPr lang="en-US" dirty="0" smtClean="0"/>
              <a:t>10 dakika</a:t>
            </a:r>
          </a:p>
          <a:p>
            <a:pPr>
              <a:buNone/>
            </a:pPr>
            <a:endParaRPr lang="en-US" dirty="0" smtClean="0"/>
          </a:p>
          <a:p>
            <a:r>
              <a:rPr lang="en-US" dirty="0" smtClean="0"/>
              <a:t>TÜRKAK = RVA</a:t>
            </a:r>
          </a:p>
          <a:p>
            <a:pPr>
              <a:buNone/>
            </a:pPr>
            <a:r>
              <a:rPr lang="en-US" sz="2000" dirty="0" smtClean="0">
                <a:hlinkClick r:id="rId2"/>
              </a:rPr>
              <a:t>www.rva.nl</a:t>
            </a:r>
            <a:r>
              <a:rPr lang="en-US" sz="2000" dirty="0" smtClean="0"/>
              <a:t> en </a:t>
            </a:r>
            <a:endParaRPr lang="en-US" sz="2000" dirty="0" smtClean="0"/>
          </a:p>
          <a:p>
            <a:pPr>
              <a:buNone/>
            </a:pPr>
            <a:endParaRPr lang="en-US" dirty="0" smtClean="0"/>
          </a:p>
          <a:p>
            <a:r>
              <a:rPr lang="en-US" dirty="0" smtClean="0"/>
              <a:t>Sektörel (Raad van Advies)</a:t>
            </a:r>
            <a:endParaRPr lang="en-US" sz="2000" dirty="0" smtClean="0">
              <a:hlinkClick r:id="rId3"/>
            </a:endParaRPr>
          </a:p>
          <a:p>
            <a:pPr>
              <a:buNone/>
            </a:pPr>
            <a:r>
              <a:rPr lang="en-US" sz="2000" dirty="0" smtClean="0">
                <a:hlinkClick r:id="rId3"/>
              </a:rPr>
              <a:t>http://ecp.nl/over-ecp/217/raad-van-advies.html</a:t>
            </a:r>
            <a:endParaRPr lang="en-US" sz="2000" dirty="0" smtClean="0"/>
          </a:p>
          <a:p>
            <a:pPr marL="274320" lvl="8" indent="-274320">
              <a:spcBef>
                <a:spcPts val="600"/>
              </a:spcBef>
              <a:buClr>
                <a:schemeClr val="accent1"/>
              </a:buClr>
              <a:buSzPct val="70000"/>
              <a:buNone/>
            </a:pPr>
            <a:endParaRPr lang="en-US" dirty="0" smtClean="0"/>
          </a:p>
          <a:p>
            <a:pPr marL="274320" lvl="8" indent="-274320">
              <a:spcBef>
                <a:spcPts val="600"/>
              </a:spcBef>
              <a:buClr>
                <a:schemeClr val="accent1"/>
              </a:buClr>
              <a:buSzPct val="70000"/>
              <a:buNone/>
            </a:pPr>
            <a:endParaRPr lang="en-US" dirty="0" smtClean="0"/>
          </a:p>
          <a:p>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pPr marL="274320" lvl="8" indent="-274320">
              <a:spcBef>
                <a:spcPts val="600"/>
              </a:spcBef>
              <a:buClr>
                <a:schemeClr val="accent1"/>
              </a:buClr>
              <a:buSzPct val="70000"/>
              <a:buNone/>
            </a:pPr>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endParaRPr lang="en-US" dirty="0"/>
          </a:p>
        </p:txBody>
      </p:sp>
      <p:sp>
        <p:nvSpPr>
          <p:cNvPr id="12" name="Rectangle 11"/>
          <p:cNvSpPr/>
          <p:nvPr/>
        </p:nvSpPr>
        <p:spPr>
          <a:xfrm>
            <a:off x="7043320" y="6488668"/>
            <a:ext cx="1762960" cy="369332"/>
          </a:xfrm>
          <a:prstGeom prst="rect">
            <a:avLst/>
          </a:prstGeom>
        </p:spPr>
        <p:txBody>
          <a:bodyPr wrap="none">
            <a:spAutoFit/>
          </a:bodyPr>
          <a:lstStyle/>
          <a:p>
            <a:r>
              <a:rPr lang="en-US" dirty="0" smtClean="0">
                <a:solidFill>
                  <a:schemeClr val="accent2">
                    <a:lumMod val="75000"/>
                  </a:schemeClr>
                </a:solidFill>
              </a:rPr>
              <a:t>19 Aralık 2014</a:t>
            </a: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41158"/>
            <a:ext cx="7467600" cy="4873752"/>
          </a:xfrm>
        </p:spPr>
        <p:txBody>
          <a:bodyPr/>
          <a:lstStyle/>
          <a:p>
            <a:pPr marL="274320" lvl="8" indent="-274320">
              <a:spcBef>
                <a:spcPts val="600"/>
              </a:spcBef>
              <a:buClr>
                <a:schemeClr val="accent1"/>
              </a:buClr>
              <a:buSzPct val="70000"/>
              <a:buNone/>
            </a:pPr>
            <a:r>
              <a:rPr lang="en-US" dirty="0" smtClean="0"/>
              <a:t>10 dakika</a:t>
            </a:r>
          </a:p>
          <a:p>
            <a:r>
              <a:rPr lang="en-US" dirty="0" smtClean="0"/>
              <a:t>İş yasası ve mevzuat (Arbowet en regelgeving)</a:t>
            </a:r>
          </a:p>
          <a:p>
            <a:r>
              <a:rPr lang="en-US" dirty="0" smtClean="0"/>
              <a:t>İşçi sağlığı ve iş güvenliği (Arbozorg, VGM )</a:t>
            </a:r>
          </a:p>
          <a:p>
            <a:r>
              <a:rPr lang="en-US" dirty="0" smtClean="0"/>
              <a:t>İş doktoru ve sağlık hizmetleri (Arbodienst)</a:t>
            </a:r>
          </a:p>
          <a:p>
            <a:pPr>
              <a:buNone/>
            </a:pPr>
            <a:endParaRPr lang="en-US" dirty="0" smtClean="0">
              <a:hlinkClick r:id="rId2"/>
            </a:endParaRPr>
          </a:p>
          <a:p>
            <a:pPr>
              <a:buNone/>
            </a:pPr>
            <a:r>
              <a:rPr lang="en-US" sz="2000" dirty="0" smtClean="0">
                <a:hlinkClick r:id="rId2"/>
              </a:rPr>
              <a:t>http://www.arboportaal.nl</a:t>
            </a:r>
            <a:endParaRPr lang="en-US" sz="2000" dirty="0" smtClean="0"/>
          </a:p>
          <a:p>
            <a:pPr>
              <a:buNone/>
            </a:pPr>
            <a:endParaRPr lang="en-US" sz="2000" dirty="0" smtClean="0">
              <a:hlinkClick r:id="rId3"/>
            </a:endParaRPr>
          </a:p>
          <a:p>
            <a:pPr>
              <a:buNone/>
            </a:pPr>
            <a:r>
              <a:rPr lang="en-US" sz="2000" dirty="0" smtClean="0">
                <a:hlinkClick r:id="rId3"/>
              </a:rPr>
              <a:t>http://www.sbca.nl/Home/Gecertificeerde-Arbodiensten</a:t>
            </a:r>
            <a:endParaRPr lang="en-US" sz="2000" dirty="0" smtClean="0"/>
          </a:p>
          <a:p>
            <a:pPr>
              <a:buNone/>
            </a:pPr>
            <a:endParaRPr lang="en-US" sz="2000" dirty="0" smtClean="0"/>
          </a:p>
          <a:p>
            <a:pPr>
              <a:buNone/>
            </a:pPr>
            <a:endParaRPr lang="en-US" dirty="0" smtClean="0"/>
          </a:p>
          <a:p>
            <a:pPr>
              <a:buNone/>
            </a:pPr>
            <a:endParaRPr lang="en-US" dirty="0" smtClean="0"/>
          </a:p>
          <a:p>
            <a:endParaRPr lang="en-US" dirty="0"/>
          </a:p>
        </p:txBody>
      </p:sp>
      <p:sp>
        <p:nvSpPr>
          <p:cNvPr id="5" name="Rectangle 4"/>
          <p:cNvSpPr/>
          <p:nvPr/>
        </p:nvSpPr>
        <p:spPr>
          <a:xfrm>
            <a:off x="7043320" y="6488668"/>
            <a:ext cx="1762960" cy="369332"/>
          </a:xfrm>
          <a:prstGeom prst="rect">
            <a:avLst/>
          </a:prstGeom>
        </p:spPr>
        <p:txBody>
          <a:bodyPr wrap="none">
            <a:spAutoFit/>
          </a:bodyPr>
          <a:lstStyle/>
          <a:p>
            <a:r>
              <a:rPr lang="en-US" dirty="0" smtClean="0">
                <a:solidFill>
                  <a:schemeClr val="accent2">
                    <a:lumMod val="75000"/>
                  </a:schemeClr>
                </a:solidFill>
              </a:rPr>
              <a:t>19 Aralık 2014</a:t>
            </a: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2"/>
          <p:cNvSpPr>
            <a:spLocks noGrp="1"/>
          </p:cNvSpPr>
          <p:nvPr>
            <p:ph sz="quarter" idx="1"/>
          </p:nvPr>
        </p:nvSpPr>
        <p:spPr>
          <a:xfrm>
            <a:off x="457200" y="441158"/>
            <a:ext cx="8349080" cy="5414210"/>
          </a:xfrm>
        </p:spPr>
        <p:txBody>
          <a:bodyPr/>
          <a:lstStyle/>
          <a:p>
            <a:pPr marL="274320" lvl="8" indent="-274320">
              <a:spcBef>
                <a:spcPts val="600"/>
              </a:spcBef>
              <a:buClr>
                <a:schemeClr val="accent1"/>
              </a:buClr>
              <a:buSzPct val="70000"/>
              <a:buNone/>
            </a:pPr>
            <a:r>
              <a:rPr lang="en-US" dirty="0" smtClean="0"/>
              <a:t>10 dakika</a:t>
            </a:r>
          </a:p>
          <a:p>
            <a:r>
              <a:rPr lang="en-US" dirty="0" smtClean="0"/>
              <a:t>VCA ve diğer eğitimler</a:t>
            </a:r>
          </a:p>
          <a:p>
            <a:r>
              <a:rPr lang="en-US" dirty="0" smtClean="0"/>
              <a:t>İşçi sağlığı ve iş güvenliği Uzmanlarının durumu</a:t>
            </a:r>
          </a:p>
          <a:p>
            <a:pPr>
              <a:buNone/>
            </a:pPr>
            <a:r>
              <a:rPr lang="en-US" dirty="0" smtClean="0"/>
              <a:t>   HvK en MVK</a:t>
            </a:r>
          </a:p>
          <a:p>
            <a:pPr>
              <a:buNone/>
            </a:pPr>
            <a:endParaRPr lang="en-US" sz="2000" dirty="0" smtClean="0"/>
          </a:p>
          <a:p>
            <a:pPr>
              <a:buNone/>
            </a:pPr>
            <a:r>
              <a:rPr lang="en-US" sz="2000" dirty="0" smtClean="0">
                <a:hlinkClick r:id="rId2"/>
              </a:rPr>
              <a:t>http://www.springest.nl/arbo-veiligheid/hvk/rotterdam</a:t>
            </a:r>
            <a:endParaRPr lang="en-US" sz="2000" dirty="0" smtClean="0"/>
          </a:p>
          <a:p>
            <a:pPr>
              <a:buNone/>
            </a:pPr>
            <a:endParaRPr lang="en-US" sz="2000" dirty="0" smtClean="0"/>
          </a:p>
          <a:p>
            <a:r>
              <a:rPr lang="en-US" dirty="0" smtClean="0"/>
              <a:t>İş doktoru ve sağlık hizmetleri (Arbodienst)</a:t>
            </a:r>
          </a:p>
          <a:p>
            <a:r>
              <a:rPr lang="en-US" dirty="0" smtClean="0"/>
              <a:t>SSVV - SOG-NEN</a:t>
            </a:r>
          </a:p>
          <a:p>
            <a:pPr>
              <a:buNone/>
            </a:pPr>
            <a:r>
              <a:rPr lang="en-US" dirty="0" smtClean="0"/>
              <a:t>   kişisel ve kurumsal sertifikalandırma</a:t>
            </a:r>
          </a:p>
          <a:p>
            <a:pPr marL="274320" lvl="8" indent="-274320">
              <a:spcBef>
                <a:spcPts val="600"/>
              </a:spcBef>
              <a:buClr>
                <a:schemeClr val="accent1"/>
              </a:buClr>
              <a:buSzPct val="70000"/>
              <a:buNone/>
            </a:pPr>
            <a:endParaRPr lang="en-US" dirty="0" smtClean="0"/>
          </a:p>
          <a:p>
            <a:pPr>
              <a:buNone/>
            </a:pPr>
            <a:endParaRPr lang="en-US" sz="2000" dirty="0" smtClean="0"/>
          </a:p>
          <a:p>
            <a:pPr>
              <a:buNone/>
            </a:pPr>
            <a:endParaRPr lang="en-US" dirty="0" smtClean="0"/>
          </a:p>
          <a:p>
            <a:pPr>
              <a:buNone/>
            </a:pPr>
            <a:endParaRPr lang="en-US" dirty="0" smtClean="0"/>
          </a:p>
          <a:p>
            <a:endParaRPr lang="en-US" dirty="0"/>
          </a:p>
        </p:txBody>
      </p:sp>
      <p:sp>
        <p:nvSpPr>
          <p:cNvPr id="6" name="Rectangle 5"/>
          <p:cNvSpPr/>
          <p:nvPr/>
        </p:nvSpPr>
        <p:spPr>
          <a:xfrm>
            <a:off x="7043320" y="6488668"/>
            <a:ext cx="1762960" cy="369332"/>
          </a:xfrm>
          <a:prstGeom prst="rect">
            <a:avLst/>
          </a:prstGeom>
        </p:spPr>
        <p:txBody>
          <a:bodyPr wrap="none">
            <a:spAutoFit/>
          </a:bodyPr>
          <a:lstStyle/>
          <a:p>
            <a:r>
              <a:rPr lang="en-US" dirty="0" smtClean="0">
                <a:solidFill>
                  <a:srgbClr val="3366FF"/>
                </a:solidFill>
              </a:rPr>
              <a:t>19 Aralık 2014</a:t>
            </a:r>
            <a:endParaRPr lang="en-US" dirty="0">
              <a:solidFill>
                <a:srgbClr val="3366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Riskli işlerde çalışan herkesin takip etmesi gereken (mecbur değil) kurslar</a:t>
            </a:r>
          </a:p>
          <a:p>
            <a:r>
              <a:rPr lang="en-US" dirty="0" smtClean="0"/>
              <a:t>Sunum basis VCA, VOL,VIL</a:t>
            </a:r>
          </a:p>
          <a:p>
            <a:r>
              <a:rPr lang="en-US" dirty="0" smtClean="0"/>
              <a:t>VCA* &lt;35 işçi</a:t>
            </a:r>
          </a:p>
          <a:p>
            <a:r>
              <a:rPr lang="en-US" dirty="0" smtClean="0"/>
              <a:t>VCA**&gt;35 işçi</a:t>
            </a:r>
            <a:endParaRPr lang="en-US" dirty="0"/>
          </a:p>
        </p:txBody>
      </p:sp>
      <p:sp>
        <p:nvSpPr>
          <p:cNvPr id="5" name="Rectangle 4"/>
          <p:cNvSpPr/>
          <p:nvPr/>
        </p:nvSpPr>
        <p:spPr>
          <a:xfrm>
            <a:off x="7043320" y="6473952"/>
            <a:ext cx="1762960" cy="369332"/>
          </a:xfrm>
          <a:prstGeom prst="rect">
            <a:avLst/>
          </a:prstGeom>
        </p:spPr>
        <p:txBody>
          <a:bodyPr wrap="none">
            <a:spAutoFit/>
          </a:bodyPr>
          <a:lstStyle/>
          <a:p>
            <a:r>
              <a:rPr lang="en-US" dirty="0" smtClean="0">
                <a:solidFill>
                  <a:srgbClr val="3366FF"/>
                </a:solidFill>
              </a:rPr>
              <a:t>19 Aralık 2014</a:t>
            </a:r>
            <a:endParaRPr lang="en-US" dirty="0">
              <a:solidFill>
                <a:srgbClr val="3366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7263"/>
            <a:ext cx="7467600" cy="6246689"/>
          </a:xfrm>
        </p:spPr>
        <p:txBody>
          <a:bodyPr>
            <a:normAutofit lnSpcReduction="10000"/>
          </a:bodyPr>
          <a:lstStyle/>
          <a:p>
            <a:pPr>
              <a:buNone/>
            </a:pPr>
            <a:r>
              <a:rPr lang="en-US" sz="2800" dirty="0" smtClean="0">
                <a:solidFill>
                  <a:srgbClr val="FE8637"/>
                </a:solidFill>
              </a:rPr>
              <a:t>Tüm şirketler için zorunlu İSG politikası</a:t>
            </a:r>
          </a:p>
          <a:p>
            <a:pPr>
              <a:buNone/>
            </a:pPr>
            <a:endParaRPr lang="en-US" dirty="0" smtClean="0"/>
          </a:p>
          <a:p>
            <a:r>
              <a:rPr lang="en-US" dirty="0" smtClean="0"/>
              <a:t>İSG mevzuatı çalışma alanlarında şirketler tarafından uygulanır. İyi bir sağlık ve güvenlik politikası, şirkette sağlık risklerini ve  devamsızlığı azaltır, hastalıktan sonra yeniden işe dönüşü teşvik eder.</a:t>
            </a:r>
          </a:p>
          <a:p>
            <a:r>
              <a:rPr lang="en-US" dirty="0" smtClean="0"/>
              <a:t>İşverenler çalışanlarının güvenli ve sağlıklı çalışabilmesini sağlamak zorundadır. Çalışma Koşulları Yasası, Çalışma Koşulları Kararname ve Çalışma Koşulları Yönetmeliği hükümet tarafından belirlenen kuralları harfiyen uygulamak zorundadır. Bu yasalar her iş için bir özel sağlık ve güvenlik politikası uygulanmasını  gerektirir. Bu kurallar çalışan temsilcisi (iş konseyi, personel, sendikalar) ile işbirliği içinde geliştirilir. </a:t>
            </a:r>
          </a:p>
        </p:txBody>
      </p:sp>
      <p:sp>
        <p:nvSpPr>
          <p:cNvPr id="4" name="Rectangle 3"/>
          <p:cNvSpPr/>
          <p:nvPr/>
        </p:nvSpPr>
        <p:spPr>
          <a:xfrm>
            <a:off x="7043320" y="6473952"/>
            <a:ext cx="1762960" cy="369332"/>
          </a:xfrm>
          <a:prstGeom prst="rect">
            <a:avLst/>
          </a:prstGeom>
        </p:spPr>
        <p:txBody>
          <a:bodyPr wrap="none">
            <a:spAutoFit/>
          </a:bodyPr>
          <a:lstStyle/>
          <a:p>
            <a:r>
              <a:rPr lang="en-US" dirty="0" smtClean="0">
                <a:solidFill>
                  <a:srgbClr val="3366FF"/>
                </a:solidFill>
              </a:rPr>
              <a:t>19 Aralık 2014</a:t>
            </a:r>
            <a:endParaRPr lang="en-US" dirty="0">
              <a:solidFill>
                <a:srgbClr val="3366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7157"/>
            <a:ext cx="8098590" cy="6430211"/>
          </a:xfrm>
        </p:spPr>
        <p:txBody>
          <a:bodyPr>
            <a:normAutofit/>
          </a:bodyPr>
          <a:lstStyle/>
          <a:p>
            <a:pPr>
              <a:buNone/>
            </a:pPr>
            <a:r>
              <a:rPr lang="en-US" sz="2824" dirty="0" smtClean="0"/>
              <a:t>  </a:t>
            </a:r>
            <a:r>
              <a:rPr lang="en-US" sz="2824" dirty="0" smtClean="0">
                <a:solidFill>
                  <a:schemeClr val="accent1"/>
                </a:solidFill>
              </a:rPr>
              <a:t>Bu sağlık ve güvenlik mevzuatının parçaları şunlardır:</a:t>
            </a:r>
          </a:p>
          <a:p>
            <a:pPr>
              <a:buNone/>
            </a:pPr>
            <a:endParaRPr lang="en-US" sz="2824" dirty="0" smtClean="0">
              <a:solidFill>
                <a:schemeClr val="accent1"/>
              </a:solidFill>
            </a:endParaRPr>
          </a:p>
          <a:p>
            <a:r>
              <a:rPr lang="en-US" b="1" dirty="0" smtClean="0"/>
              <a:t>Bir risk envanter ve değerlemesi (RI &amp; E) yapılmalı</a:t>
            </a:r>
            <a:r>
              <a:rPr lang="en-US" dirty="0" smtClean="0"/>
              <a:t>.</a:t>
            </a:r>
          </a:p>
          <a:p>
            <a:pPr>
              <a:buNone/>
            </a:pPr>
            <a:r>
              <a:rPr lang="en-US" dirty="0" smtClean="0"/>
              <a:t>   </a:t>
            </a:r>
            <a:r>
              <a:rPr lang="en-US" b="1" dirty="0" smtClean="0"/>
              <a:t>Een risico-inventarisatie en </a:t>
            </a:r>
            <a:r>
              <a:rPr lang="en-US" dirty="0" smtClean="0"/>
              <a:t>-evaluatie (RI&amp;E) – In een RI&amp;E staat welke risico’s er binnen het bedrijf zijn ten aanzien van de veiligheid en gezondheid van werknemers. Voortvloeiend uit deze inventarisatie moet een Plan van Aanpak worden opgesteld met daarin de maatregelen die genomen zullen worden om de risico’s aan te pakken.</a:t>
            </a:r>
          </a:p>
          <a:p>
            <a:pPr>
              <a:buNone/>
            </a:pPr>
            <a:endParaRPr lang="en-US" dirty="0" smtClean="0"/>
          </a:p>
          <a:p>
            <a:endParaRPr lang="en-US" dirty="0"/>
          </a:p>
        </p:txBody>
      </p:sp>
      <p:sp>
        <p:nvSpPr>
          <p:cNvPr id="4" name="Rectangle 3"/>
          <p:cNvSpPr/>
          <p:nvPr/>
        </p:nvSpPr>
        <p:spPr>
          <a:xfrm>
            <a:off x="7122738" y="6432702"/>
            <a:ext cx="1762960" cy="369332"/>
          </a:xfrm>
          <a:prstGeom prst="rect">
            <a:avLst/>
          </a:prstGeom>
        </p:spPr>
        <p:txBody>
          <a:bodyPr wrap="none">
            <a:spAutoFit/>
          </a:bodyPr>
          <a:lstStyle/>
          <a:p>
            <a:r>
              <a:rPr lang="en-US" dirty="0" smtClean="0">
                <a:solidFill>
                  <a:srgbClr val="3366FF"/>
                </a:solidFill>
              </a:rPr>
              <a:t>19 Aralık 2014</a:t>
            </a:r>
            <a:endParaRPr lang="en-US" dirty="0">
              <a:solidFill>
                <a:srgbClr val="3366FF"/>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229</TotalTime>
  <Words>760</Words>
  <Application>Microsoft Macintosh PowerPoint</Application>
  <PresentationFormat>On-screen Show (4:3)</PresentationFormat>
  <Paragraphs>142</Paragraphs>
  <Slides>15</Slides>
  <Notes>1</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 Tuncer</dc:creator>
  <cp:lastModifiedBy>S. Tuncer</cp:lastModifiedBy>
  <cp:revision>11</cp:revision>
  <dcterms:created xsi:type="dcterms:W3CDTF">2014-12-31T13:40:54Z</dcterms:created>
  <dcterms:modified xsi:type="dcterms:W3CDTF">2014-12-31T13:43:07Z</dcterms:modified>
</cp:coreProperties>
</file>