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73" r:id="rId15"/>
    <p:sldId id="274" r:id="rId16"/>
    <p:sldId id="277" r:id="rId17"/>
    <p:sldId id="278" r:id="rId18"/>
    <p:sldId id="319" r:id="rId19"/>
    <p:sldId id="275" r:id="rId20"/>
    <p:sldId id="276" r:id="rId21"/>
    <p:sldId id="304" r:id="rId22"/>
    <p:sldId id="305" r:id="rId23"/>
    <p:sldId id="30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2" autoAdjust="0"/>
    <p:restoredTop sz="94675" autoAdjust="0"/>
  </p:normalViewPr>
  <p:slideViewPr>
    <p:cSldViewPr>
      <p:cViewPr varScale="1">
        <p:scale>
          <a:sx n="84" d="100"/>
          <a:sy n="84" d="100"/>
        </p:scale>
        <p:origin x="-1406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dirty="0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26.12.2014</a:t>
            </a:fld>
            <a:endParaRPr lang="tr-TR" dirty="0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7851648" cy="229168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KALDIRMA ARAÇLARINDA</a:t>
            </a:r>
            <a:br>
              <a:rPr lang="tr-T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tr-T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İSG KURALLARI</a:t>
            </a:r>
            <a:endParaRPr lang="tr-TR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6 Alt Başlık"/>
          <p:cNvSpPr>
            <a:spLocks noGrp="1"/>
          </p:cNvSpPr>
          <p:nvPr>
            <p:ph type="subTitle" idx="1"/>
          </p:nvPr>
        </p:nvSpPr>
        <p:spPr>
          <a:xfrm>
            <a:off x="0" y="5373216"/>
            <a:ext cx="9144000" cy="1484784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HAZIRLAYAN : BARIŞ BENGİ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908720"/>
            <a:ext cx="8676456" cy="59492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Aynı </a:t>
            </a:r>
            <a:r>
              <a:rPr lang="tr-TR" sz="2400" dirty="0" smtClean="0">
                <a:solidFill>
                  <a:schemeClr val="bg1"/>
                </a:solidFill>
              </a:rPr>
              <a:t>sahada birden çok vinç kullanılacaksa, vinçlerin  </a:t>
            </a:r>
            <a:r>
              <a:rPr lang="tr-TR" sz="2400" dirty="0" smtClean="0">
                <a:solidFill>
                  <a:schemeClr val="bg1"/>
                </a:solidFill>
              </a:rPr>
              <a:t>birbirinin </a:t>
            </a: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çalışma </a:t>
            </a:r>
            <a:r>
              <a:rPr lang="tr-TR" sz="2400" dirty="0" smtClean="0">
                <a:solidFill>
                  <a:schemeClr val="bg1"/>
                </a:solidFill>
              </a:rPr>
              <a:t>alanlarına girmeyecek şekilde </a:t>
            </a:r>
            <a:r>
              <a:rPr lang="tr-TR" sz="2400" dirty="0" smtClean="0">
                <a:solidFill>
                  <a:schemeClr val="bg1"/>
                </a:solidFill>
              </a:rPr>
              <a:t>montajı yapılmalıdır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</a:p>
          <a:p>
            <a:pPr algn="just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Aynı ray üzerinde çalışan vinçlerin birbirine çarpmalarını </a:t>
            </a: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önlemek için vinçler birbirine yaklaştığında </a:t>
            </a:r>
            <a:r>
              <a:rPr lang="tr-TR" sz="2400" dirty="0" smtClean="0">
                <a:solidFill>
                  <a:schemeClr val="bg1"/>
                </a:solidFill>
              </a:rPr>
              <a:t>hareketini otomatik </a:t>
            </a: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olarak </a:t>
            </a:r>
            <a:r>
              <a:rPr lang="tr-TR" sz="2400" dirty="0" smtClean="0">
                <a:solidFill>
                  <a:schemeClr val="bg1"/>
                </a:solidFill>
              </a:rPr>
              <a:t>durduracak limit anahtarları gibi bir tertibat </a:t>
            </a:r>
            <a:r>
              <a:rPr lang="tr-TR" sz="2400" dirty="0" smtClean="0">
                <a:solidFill>
                  <a:schemeClr val="bg1"/>
                </a:solidFill>
              </a:rPr>
              <a:t>konulmalıdır</a:t>
            </a:r>
            <a:endParaRPr lang="tr-TR" sz="2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Geçme </a:t>
            </a:r>
            <a:r>
              <a:rPr lang="tr-TR" sz="2400" dirty="0" smtClean="0">
                <a:solidFill>
                  <a:schemeClr val="bg1"/>
                </a:solidFill>
              </a:rPr>
              <a:t>(teleskopik) platform tipi kaldırıcı arabalarda, </a:t>
            </a:r>
            <a:r>
              <a:rPr lang="tr-TR" sz="2400" dirty="0" smtClean="0">
                <a:solidFill>
                  <a:schemeClr val="bg1"/>
                </a:solidFill>
              </a:rPr>
              <a:t>yükselen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üst </a:t>
            </a:r>
            <a:r>
              <a:rPr lang="tr-TR" sz="2400" dirty="0" smtClean="0">
                <a:solidFill>
                  <a:schemeClr val="bg1"/>
                </a:solidFill>
              </a:rPr>
              <a:t>kısmın birdenbire inmesini </a:t>
            </a:r>
            <a:r>
              <a:rPr lang="tr-TR" sz="2400" dirty="0" smtClean="0">
                <a:solidFill>
                  <a:schemeClr val="bg1"/>
                </a:solidFill>
              </a:rPr>
              <a:t>engelleyecek otomatik </a:t>
            </a:r>
            <a:r>
              <a:rPr lang="tr-TR" sz="2400" dirty="0" smtClean="0">
                <a:solidFill>
                  <a:schemeClr val="bg1"/>
                </a:solidFill>
              </a:rPr>
              <a:t>sürgülü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veya </a:t>
            </a:r>
            <a:r>
              <a:rPr lang="tr-TR" sz="2400" dirty="0" smtClean="0">
                <a:solidFill>
                  <a:schemeClr val="bg1"/>
                </a:solidFill>
              </a:rPr>
              <a:t>benzeri uygun bir sistem bulunacak </a:t>
            </a:r>
            <a:r>
              <a:rPr lang="tr-TR" sz="2400" dirty="0" smtClean="0">
                <a:solidFill>
                  <a:schemeClr val="bg1"/>
                </a:solidFill>
              </a:rPr>
              <a:t>ve </a:t>
            </a:r>
            <a:r>
              <a:rPr lang="tr-TR" sz="2400" dirty="0" smtClean="0">
                <a:solidFill>
                  <a:schemeClr val="bg1"/>
                </a:solidFill>
              </a:rPr>
              <a:t>bunlar elektrikle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çalıştıklarında</a:t>
            </a:r>
            <a:r>
              <a:rPr lang="tr-TR" sz="2400" dirty="0" smtClean="0">
                <a:solidFill>
                  <a:schemeClr val="bg1"/>
                </a:solidFill>
              </a:rPr>
              <a:t>, platformun </a:t>
            </a:r>
            <a:r>
              <a:rPr lang="tr-TR" sz="2400" dirty="0" smtClean="0">
                <a:solidFill>
                  <a:schemeClr val="bg1"/>
                </a:solidFill>
              </a:rPr>
              <a:t>yükselmesi ve inmesini sınırlayacak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bir sistem </a:t>
            </a:r>
            <a:r>
              <a:rPr lang="tr-TR" sz="2400" dirty="0" smtClean="0">
                <a:solidFill>
                  <a:schemeClr val="bg1"/>
                </a:solidFill>
              </a:rPr>
              <a:t>,yüklerin </a:t>
            </a:r>
            <a:r>
              <a:rPr lang="tr-TR" sz="2400" dirty="0" smtClean="0">
                <a:solidFill>
                  <a:schemeClr val="bg1"/>
                </a:solidFill>
              </a:rPr>
              <a:t>indirilmesini </a:t>
            </a:r>
            <a:r>
              <a:rPr lang="tr-TR" sz="2400" dirty="0" smtClean="0">
                <a:solidFill>
                  <a:schemeClr val="bg1"/>
                </a:solidFill>
              </a:rPr>
              <a:t>ayarlayan </a:t>
            </a:r>
            <a:r>
              <a:rPr lang="tr-TR" sz="2400" dirty="0" smtClean="0">
                <a:solidFill>
                  <a:schemeClr val="bg1"/>
                </a:solidFill>
              </a:rPr>
              <a:t>elektrikli </a:t>
            </a:r>
            <a:r>
              <a:rPr lang="tr-TR" sz="2400" dirty="0" smtClean="0">
                <a:solidFill>
                  <a:schemeClr val="bg1"/>
                </a:solidFill>
              </a:rPr>
              <a:t>ya da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mekanik bir </a:t>
            </a:r>
            <a:r>
              <a:rPr lang="tr-TR" sz="2400" dirty="0" smtClean="0">
                <a:solidFill>
                  <a:schemeClr val="bg1"/>
                </a:solidFill>
              </a:rPr>
              <a:t>fren bulunacaktır.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tr-T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just">
              <a:buNone/>
            </a:pPr>
            <a:endParaRPr lang="tr-T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• </a:t>
            </a:r>
            <a:r>
              <a:rPr lang="tr-TR" sz="4400" dirty="0" smtClean="0">
                <a:solidFill>
                  <a:schemeClr val="bg1"/>
                </a:solidFill>
              </a:rPr>
              <a:t>Kanca güvenlik katsayısı en ağır yük için en az olmalıdır. </a:t>
            </a:r>
          </a:p>
          <a:p>
            <a:pPr>
              <a:buNone/>
            </a:pPr>
            <a:endParaRPr lang="tr-TR" sz="4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• Elektrikli vinçler uygun ve yeterli şekilde topraklanmalıdır. </a:t>
            </a:r>
          </a:p>
          <a:p>
            <a:pPr>
              <a:buNone/>
            </a:pPr>
            <a:endParaRPr lang="tr-TR" sz="4400" dirty="0" smtClean="0"/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•  Vincin kumanda kutusu üzerinde vince hareket veren akımı </a:t>
            </a:r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kapatabilecek acil durdurma anahtarı bulunmalıdır. </a:t>
            </a:r>
          </a:p>
          <a:p>
            <a:pPr>
              <a:buNone/>
            </a:pPr>
            <a:endParaRPr lang="tr-TR" sz="4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• </a:t>
            </a:r>
            <a:r>
              <a:rPr lang="tr-TR" sz="4400" dirty="0" smtClean="0">
                <a:solidFill>
                  <a:schemeClr val="bg1"/>
                </a:solidFill>
                <a:latin typeface="Calibri" pitchFamily="34" charset="0"/>
              </a:rPr>
              <a:t>5 </a:t>
            </a:r>
            <a:r>
              <a:rPr lang="tr-TR" sz="4400" dirty="0" smtClean="0">
                <a:solidFill>
                  <a:schemeClr val="bg1"/>
                </a:solidFill>
              </a:rPr>
              <a:t>Ton veya daha fazla yük kaldıran raylı vinçlerde,2 elektrikli </a:t>
            </a:r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Fren veya bir elektrikli ve bir mekanik fren bulunmalıdır. </a:t>
            </a:r>
            <a:endParaRPr lang="tr-TR" sz="4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4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• Açık havada çalışan raylı vinçlerde, yük kancasını sürekli </a:t>
            </a:r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aydınlatabilecek ve vinç üzerine bağlanmış lambalar </a:t>
            </a:r>
          </a:p>
          <a:p>
            <a:pPr algn="just"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bulunmalıdır</a:t>
            </a:r>
            <a:r>
              <a:rPr lang="tr-TR" sz="4400" dirty="0" smtClean="0">
                <a:solidFill>
                  <a:schemeClr val="bg1"/>
                </a:solidFill>
              </a:rPr>
              <a:t>. </a:t>
            </a:r>
            <a:endParaRPr lang="tr-TR" sz="4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tr-TR" sz="4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• Motorlu vinçlerin gece çalışmalarında farları ve arkalarında </a:t>
            </a:r>
          </a:p>
          <a:p>
            <a:pPr>
              <a:buNone/>
            </a:pPr>
            <a:r>
              <a:rPr lang="tr-TR" sz="4400" dirty="0" smtClean="0">
                <a:solidFill>
                  <a:schemeClr val="bg1"/>
                </a:solidFill>
              </a:rPr>
              <a:t>stop lambaları yakılmalı, kabinler uygun şekilde aydınlatmalı.</a:t>
            </a:r>
          </a:p>
          <a:p>
            <a:pPr algn="just">
              <a:buNone/>
            </a:pPr>
            <a:endParaRPr lang="tr-TR" sz="4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tr-TR" sz="4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tr-TR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548680"/>
            <a:ext cx="8686800" cy="63093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Vince </a:t>
            </a:r>
            <a:r>
              <a:rPr lang="tr-TR" sz="2400" dirty="0" smtClean="0">
                <a:solidFill>
                  <a:schemeClr val="bg1"/>
                </a:solidFill>
              </a:rPr>
              <a:t>ait ağır parçaların indirilip kaldırılması için vinç </a:t>
            </a:r>
            <a:r>
              <a:rPr lang="tr-TR" sz="2400" dirty="0" smtClean="0">
                <a:solidFill>
                  <a:schemeClr val="bg1"/>
                </a:solidFill>
              </a:rPr>
              <a:t>üzerinde </a:t>
            </a:r>
          </a:p>
          <a:p>
            <a:pPr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caraskal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veya makaraların takılabileceği çelik </a:t>
            </a:r>
            <a:r>
              <a:rPr lang="tr-TR" sz="2400" dirty="0" smtClean="0">
                <a:solidFill>
                  <a:schemeClr val="bg1"/>
                </a:solidFill>
              </a:rPr>
              <a:t>kollar,halkalar </a:t>
            </a:r>
            <a:r>
              <a:rPr lang="tr-TR" sz="2400" dirty="0" smtClean="0">
                <a:solidFill>
                  <a:schemeClr val="bg1"/>
                </a:solidFill>
              </a:rPr>
              <a:t>veya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benzerleri </a:t>
            </a:r>
            <a:r>
              <a:rPr lang="tr-TR" sz="2400" dirty="0" smtClean="0">
                <a:solidFill>
                  <a:schemeClr val="bg1"/>
                </a:solidFill>
              </a:rPr>
              <a:t>bulunacaktır.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Kullanılmasında alınacak güvenlik tedbirleri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İşlemler </a:t>
            </a:r>
            <a:r>
              <a:rPr lang="tr-TR" sz="2400" dirty="0" smtClean="0">
                <a:solidFill>
                  <a:schemeClr val="bg1"/>
                </a:solidFill>
              </a:rPr>
              <a:t>sırasında yetiştirilmiş operatörler ve manevracılar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(işaretçiler) kullanılmalıdır. Her çalışmaya başlamadan önce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operatörleri tarafından kontrol edilmelidirler.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İndirilen bir yükün altından sapan veya halatların çekilmesi </a:t>
            </a:r>
            <a:r>
              <a:rPr lang="tr-TR" sz="2400" dirty="0" smtClean="0">
                <a:solidFill>
                  <a:schemeClr val="bg1"/>
                </a:solidFill>
              </a:rPr>
              <a:t>için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işaret </a:t>
            </a:r>
            <a:r>
              <a:rPr lang="tr-TR" sz="2400" dirty="0" smtClean="0">
                <a:solidFill>
                  <a:schemeClr val="bg1"/>
                </a:solidFill>
              </a:rPr>
              <a:t>vermeden önce işaretçi, işçilerin güvenliğini </a:t>
            </a:r>
            <a:r>
              <a:rPr lang="tr-TR" sz="2400" dirty="0" smtClean="0">
                <a:solidFill>
                  <a:schemeClr val="bg1"/>
                </a:solidFill>
              </a:rPr>
              <a:t>sağlamalı</a:t>
            </a:r>
            <a:r>
              <a:rPr lang="tr-TR" sz="2400" dirty="0" smtClean="0">
                <a:solidFill>
                  <a:schemeClr val="bg1"/>
                </a:solidFill>
              </a:rPr>
              <a:t>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Operatör, kaldırma </a:t>
            </a:r>
            <a:r>
              <a:rPr lang="tr-TR" sz="2400" dirty="0" err="1" smtClean="0">
                <a:solidFill>
                  <a:schemeClr val="bg1"/>
                </a:solidFill>
              </a:rPr>
              <a:t>makinalarında</a:t>
            </a:r>
            <a:r>
              <a:rPr lang="tr-TR" sz="2400" dirty="0" smtClean="0">
                <a:solidFill>
                  <a:schemeClr val="bg1"/>
                </a:solidFill>
              </a:rPr>
              <a:t> bir yük asılı olduğu sürece </a:t>
            </a:r>
          </a:p>
          <a:p>
            <a:pPr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m</a:t>
            </a:r>
            <a:r>
              <a:rPr lang="tr-TR" sz="2400" dirty="0" err="1" smtClean="0">
                <a:solidFill>
                  <a:schemeClr val="bg1"/>
                </a:solidFill>
              </a:rPr>
              <a:t>akinalarının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başından ayrılmamalıdırlar.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Yükle beraber insanlar kaldırıp taşınmamalıdırlar.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Kaldırılan yükler çalışan insanların üzerinden geçirilemez.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Yükler asla askıda bırakılmamalıdırlar.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Yağlama sırasında elektrik akımı kesilmelidir.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Operatör vinci terk ederken kumanda kollarını ‘ 0(sıfır) ’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durumuna </a:t>
            </a:r>
            <a:r>
              <a:rPr lang="tr-TR" sz="2400" dirty="0" smtClean="0">
                <a:solidFill>
                  <a:schemeClr val="bg1"/>
                </a:solidFill>
              </a:rPr>
              <a:t>getirmeli ve ana </a:t>
            </a:r>
            <a:r>
              <a:rPr lang="tr-TR" sz="2400" dirty="0" err="1" smtClean="0">
                <a:solidFill>
                  <a:schemeClr val="bg1"/>
                </a:solidFill>
              </a:rPr>
              <a:t>şarteli</a:t>
            </a:r>
            <a:r>
              <a:rPr lang="tr-TR" sz="2400" dirty="0" smtClean="0">
                <a:solidFill>
                  <a:schemeClr val="bg1"/>
                </a:solidFill>
              </a:rPr>
              <a:t> kapatmalıdır.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1338" y="5417840"/>
            <a:ext cx="225266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7164288" y="2852936"/>
            <a:ext cx="1336675" cy="1584176"/>
            <a:chOff x="4519" y="480"/>
            <a:chExt cx="842" cy="23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0" y="480"/>
              <a:ext cx="581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19" y="1920"/>
              <a:ext cx="841" cy="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397"/>
          <p:cNvGrpSpPr>
            <a:grpSpLocks noGrp="1"/>
          </p:cNvGrpSpPr>
          <p:nvPr/>
        </p:nvGrpSpPr>
        <p:grpSpPr bwMode="auto">
          <a:xfrm>
            <a:off x="7124924" y="0"/>
            <a:ext cx="2019076" cy="2456681"/>
            <a:chOff x="0" y="0"/>
            <a:chExt cx="1901" cy="3731"/>
          </a:xfrm>
        </p:grpSpPr>
        <p:pic>
          <p:nvPicPr>
            <p:cNvPr id="9" name="Picture 39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901" cy="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9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5" y="2387"/>
              <a:ext cx="1059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Kule vinçler rüzgâr hızı 50 km/h 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değerini </a:t>
            </a:r>
            <a:r>
              <a:rPr lang="tr-TR" sz="2400" dirty="0" smtClean="0">
                <a:solidFill>
                  <a:schemeClr val="bg1"/>
                </a:solidFill>
              </a:rPr>
              <a:t>aştığı </a:t>
            </a:r>
            <a:r>
              <a:rPr lang="tr-TR" sz="2400" dirty="0" smtClean="0">
                <a:solidFill>
                  <a:schemeClr val="bg1"/>
                </a:solidFill>
              </a:rPr>
              <a:t>anda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çalıştırılmaları </a:t>
            </a:r>
            <a:r>
              <a:rPr lang="tr-TR" sz="2400" dirty="0" smtClean="0">
                <a:solidFill>
                  <a:schemeClr val="bg1"/>
                </a:solidFill>
              </a:rPr>
              <a:t>durdurulmalı ve ray kilitlenip  emniyete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alınmalıdır.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Ray üstünde çalışan vinçlerde ray uçlarında en az tekerleğin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yarıçapı yüksekliğinde takozlar bulunmalıdır.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Raylı vinçlerin kabin kapılarının sahanlık veya geçit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seviyesinden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30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cm den </a:t>
            </a:r>
            <a:r>
              <a:rPr lang="tr-TR" sz="2400" dirty="0" smtClean="0">
                <a:solidFill>
                  <a:schemeClr val="bg1"/>
                </a:solidFill>
              </a:rPr>
              <a:t>daha yüksekte bulunduğu </a:t>
            </a:r>
            <a:r>
              <a:rPr lang="tr-TR" sz="2400" dirty="0" smtClean="0">
                <a:solidFill>
                  <a:schemeClr val="bg1"/>
                </a:solidFill>
              </a:rPr>
              <a:t>durumda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bu kapıların </a:t>
            </a:r>
            <a:r>
              <a:rPr lang="tr-TR" sz="2400" dirty="0" smtClean="0">
                <a:solidFill>
                  <a:schemeClr val="bg1"/>
                </a:solidFill>
              </a:rPr>
              <a:t>önüne uygun basamaklar yapılmalı ve </a:t>
            </a:r>
            <a:r>
              <a:rPr lang="tr-TR" sz="2400" dirty="0" smtClean="0">
                <a:solidFill>
                  <a:schemeClr val="bg1"/>
                </a:solidFill>
              </a:rPr>
              <a:t>kabinde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periyodik </a:t>
            </a:r>
            <a:r>
              <a:rPr lang="tr-TR" sz="2400" dirty="0" smtClean="0">
                <a:solidFill>
                  <a:schemeClr val="bg1"/>
                </a:solidFill>
              </a:rPr>
              <a:t>olarak kontrol edilen yangın söndürme cihazı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bulundurulmalıdır.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  <a:noFill/>
        </p:spPr>
        <p:txBody>
          <a:bodyPr>
            <a:normAutofit fontScale="92500"/>
          </a:bodyPr>
          <a:lstStyle/>
          <a:p>
            <a:endParaRPr lang="tr-TR" dirty="0" smtClean="0"/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Kabinli vinçlerde, kabinler yanmaz malzemeden, </a:t>
            </a:r>
            <a:r>
              <a:rPr lang="tr-TR" dirty="0" smtClean="0">
                <a:solidFill>
                  <a:schemeClr val="bg1"/>
                </a:solidFill>
              </a:rPr>
              <a:t>açık havada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çalışılanlarda </a:t>
            </a:r>
            <a:r>
              <a:rPr lang="tr-TR" dirty="0" smtClean="0">
                <a:solidFill>
                  <a:schemeClr val="bg1"/>
                </a:solidFill>
              </a:rPr>
              <a:t>ise dış etkilere dayanıklı olmalı, </a:t>
            </a:r>
            <a:r>
              <a:rPr lang="tr-TR" dirty="0" smtClean="0">
                <a:solidFill>
                  <a:schemeClr val="bg1"/>
                </a:solidFill>
              </a:rPr>
              <a:t>operatörün </a:t>
            </a:r>
            <a:r>
              <a:rPr lang="tr-TR" dirty="0" smtClean="0">
                <a:solidFill>
                  <a:schemeClr val="bg1"/>
                </a:solidFill>
              </a:rPr>
              <a:t>görüşü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engellenmemeli</a:t>
            </a:r>
            <a:r>
              <a:rPr lang="tr-TR" dirty="0" smtClean="0">
                <a:solidFill>
                  <a:schemeClr val="bg1"/>
                </a:solidFill>
              </a:rPr>
              <a:t>, ayrıca zehirli gaz, toz ve </a:t>
            </a:r>
            <a:r>
              <a:rPr lang="tr-TR" dirty="0" smtClean="0">
                <a:solidFill>
                  <a:schemeClr val="bg1"/>
                </a:solidFill>
              </a:rPr>
              <a:t>dumanlara </a:t>
            </a:r>
            <a:r>
              <a:rPr lang="tr-TR" dirty="0" smtClean="0">
                <a:solidFill>
                  <a:schemeClr val="bg1"/>
                </a:solidFill>
              </a:rPr>
              <a:t>karşı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korumalı </a:t>
            </a:r>
            <a:r>
              <a:rPr lang="tr-TR" dirty="0" smtClean="0">
                <a:solidFill>
                  <a:schemeClr val="bg1"/>
                </a:solidFill>
              </a:rPr>
              <a:t>olmalı ve kabinde tehlike anında </a:t>
            </a:r>
            <a:r>
              <a:rPr lang="tr-TR" dirty="0" smtClean="0">
                <a:solidFill>
                  <a:schemeClr val="bg1"/>
                </a:solidFill>
              </a:rPr>
              <a:t>kullanılmak </a:t>
            </a:r>
            <a:r>
              <a:rPr lang="tr-TR" dirty="0" smtClean="0">
                <a:solidFill>
                  <a:schemeClr val="bg1"/>
                </a:solidFill>
              </a:rPr>
              <a:t>üzere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halat</a:t>
            </a:r>
            <a:r>
              <a:rPr lang="tr-TR" dirty="0" smtClean="0">
                <a:solidFill>
                  <a:schemeClr val="bg1"/>
                </a:solidFill>
              </a:rPr>
              <a:t>, ip veya halat merdiven olmalıdır. 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Açık havada çalışan vinçlerde yıldırıma karşı güvenlik </a:t>
            </a:r>
            <a:r>
              <a:rPr lang="tr-TR" dirty="0" smtClean="0">
                <a:solidFill>
                  <a:schemeClr val="bg1"/>
                </a:solidFill>
              </a:rPr>
              <a:t>tedbirleri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alınmalıdır</a:t>
            </a:r>
            <a:r>
              <a:rPr lang="tr-TR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  <a:latin typeface="Calibri" pitchFamily="34" charset="0"/>
              </a:rPr>
              <a:t>3 </a:t>
            </a:r>
            <a:r>
              <a:rPr lang="tr-TR" dirty="0" smtClean="0">
                <a:solidFill>
                  <a:schemeClr val="bg1"/>
                </a:solidFill>
              </a:rPr>
              <a:t>ayda bir periyodik kontrolleri yaptırılmalıdır .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Her türlü tamir, tadilat ve bakımlar için bir sicil </a:t>
            </a:r>
            <a:r>
              <a:rPr lang="tr-TR" dirty="0" smtClean="0">
                <a:solidFill>
                  <a:schemeClr val="bg1"/>
                </a:solidFill>
              </a:rPr>
              <a:t>kartı tutulmalı.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Periyodik kontroller ;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Fiziki </a:t>
            </a:r>
            <a:r>
              <a:rPr lang="tr-TR" sz="2400" dirty="0" smtClean="0">
                <a:solidFill>
                  <a:schemeClr val="bg1"/>
                </a:solidFill>
              </a:rPr>
              <a:t>(gözle) muayene deneyleri, çalışma şartları ile </a:t>
            </a:r>
            <a:r>
              <a:rPr lang="tr-TR" sz="2400" dirty="0" smtClean="0">
                <a:solidFill>
                  <a:schemeClr val="bg1"/>
                </a:solidFill>
              </a:rPr>
              <a:t>test </a:t>
            </a:r>
            <a:r>
              <a:rPr lang="tr-TR" sz="2400" dirty="0" smtClean="0">
                <a:solidFill>
                  <a:schemeClr val="bg1"/>
                </a:solidFill>
              </a:rPr>
              <a:t>ve 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deneylerden </a:t>
            </a:r>
            <a:r>
              <a:rPr lang="tr-TR" sz="2400" dirty="0" smtClean="0">
                <a:solidFill>
                  <a:schemeClr val="bg1"/>
                </a:solidFill>
              </a:rPr>
              <a:t>dolayı vincin taşıyıcı yapısında </a:t>
            </a:r>
            <a:r>
              <a:rPr lang="tr-TR" sz="2400" dirty="0" smtClean="0">
                <a:solidFill>
                  <a:schemeClr val="bg1"/>
                </a:solidFill>
              </a:rPr>
              <a:t>uygunsuzluğun </a:t>
            </a: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meydana </a:t>
            </a:r>
            <a:r>
              <a:rPr lang="tr-TR" sz="2400" dirty="0" smtClean="0">
                <a:solidFill>
                  <a:schemeClr val="bg1"/>
                </a:solidFill>
              </a:rPr>
              <a:t>gelip gelmediğini tespit </a:t>
            </a:r>
            <a:r>
              <a:rPr lang="tr-TR" sz="2400" dirty="0" smtClean="0">
                <a:solidFill>
                  <a:schemeClr val="bg1"/>
                </a:solidFill>
              </a:rPr>
              <a:t>etmektir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</a:p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Şartnamelere </a:t>
            </a:r>
            <a:r>
              <a:rPr lang="tr-TR" sz="2400" dirty="0" smtClean="0">
                <a:solidFill>
                  <a:schemeClr val="bg1"/>
                </a:solidFill>
              </a:rPr>
              <a:t>uygunluk deneyleri, kaldırma araçlarının 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imalat öncesi </a:t>
            </a:r>
            <a:r>
              <a:rPr lang="tr-TR" sz="2400" dirty="0" smtClean="0">
                <a:solidFill>
                  <a:schemeClr val="bg1"/>
                </a:solidFill>
              </a:rPr>
              <a:t>belirlenen teknik </a:t>
            </a:r>
            <a:r>
              <a:rPr lang="tr-TR" sz="2400" dirty="0" smtClean="0">
                <a:solidFill>
                  <a:schemeClr val="bg1"/>
                </a:solidFill>
              </a:rPr>
              <a:t>şartnamelere uygunluğunun </a:t>
            </a: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tespiti </a:t>
            </a:r>
            <a:r>
              <a:rPr lang="tr-TR" sz="2400" dirty="0" smtClean="0">
                <a:solidFill>
                  <a:schemeClr val="bg1"/>
                </a:solidFill>
              </a:rPr>
              <a:t>için yapılır.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</a:t>
            </a:r>
            <a:r>
              <a:rPr lang="tr-TR" sz="2400" dirty="0" smtClean="0">
                <a:solidFill>
                  <a:schemeClr val="bg1"/>
                </a:solidFill>
              </a:rPr>
              <a:t>Yük </a:t>
            </a:r>
            <a:r>
              <a:rPr lang="tr-TR" sz="2400" dirty="0" smtClean="0">
                <a:solidFill>
                  <a:schemeClr val="bg1"/>
                </a:solidFill>
              </a:rPr>
              <a:t>kaldırma yeterlilik deneyleri, </a:t>
            </a:r>
          </a:p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</a:t>
            </a:r>
            <a:r>
              <a:rPr lang="tr-TR" sz="2400" dirty="0" smtClean="0">
                <a:solidFill>
                  <a:schemeClr val="bg1"/>
                </a:solidFill>
              </a:rPr>
              <a:t>Statik </a:t>
            </a:r>
            <a:r>
              <a:rPr lang="tr-TR" sz="2400" dirty="0" smtClean="0">
                <a:solidFill>
                  <a:schemeClr val="bg1"/>
                </a:solidFill>
              </a:rPr>
              <a:t> yük </a:t>
            </a:r>
            <a:r>
              <a:rPr lang="tr-TR" sz="2400" dirty="0" smtClean="0">
                <a:solidFill>
                  <a:schemeClr val="bg1"/>
                </a:solidFill>
              </a:rPr>
              <a:t>deneyleri ; Statik deneyler kaldırma makinesi ve </a:t>
            </a: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elemanlarının yapı yeterliliğini kontrol etmek amacı ile </a:t>
            </a:r>
            <a:r>
              <a:rPr lang="tr-TR" sz="2400" dirty="0" smtClean="0">
                <a:solidFill>
                  <a:schemeClr val="bg1"/>
                </a:solidFill>
              </a:rPr>
              <a:t>yapılır.</a:t>
            </a:r>
          </a:p>
          <a:p>
            <a:pPr>
              <a:buFont typeface="Wingdings" pitchFamily="2" charset="2"/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Uygulaması : </a:t>
            </a: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Vincin  ana  elemanlarına  en  fazla</a:t>
            </a: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 yük, eğilme </a:t>
            </a:r>
          </a:p>
          <a:p>
            <a:pPr>
              <a:buFont typeface="Wingdings" pitchFamily="2" charset="2"/>
              <a:buNone/>
            </a:pP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momenti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veya </a:t>
            </a:r>
            <a:r>
              <a:rPr lang="tr-TR" sz="2400" dirty="0" err="1" smtClean="0">
                <a:solidFill>
                  <a:schemeClr val="bg1"/>
                </a:solidFill>
                <a:cs typeface="Times New Roman" pitchFamily="18" charset="0"/>
              </a:rPr>
              <a:t>eksenel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kuvvet 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uygulanacak konumda 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yapılır.</a:t>
            </a:r>
          </a:p>
          <a:p>
            <a:pPr>
              <a:buFont typeface="Wingdings" pitchFamily="2" charset="2"/>
              <a:buNone/>
            </a:pP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Yük en fazla </a:t>
            </a:r>
            <a:r>
              <a:rPr lang="tr-TR" sz="2400" dirty="0" smtClean="0">
                <a:solidFill>
                  <a:schemeClr val="bg1"/>
                </a:solidFill>
                <a:latin typeface="+mj-lt"/>
                <a:cs typeface="Arial" charset="0"/>
              </a:rPr>
              <a:t>10</a:t>
            </a: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-</a:t>
            </a:r>
            <a:r>
              <a:rPr lang="tr-TR" sz="2400" dirty="0" smtClean="0">
                <a:solidFill>
                  <a:schemeClr val="bg1"/>
                </a:solidFill>
                <a:latin typeface="+mj-lt"/>
                <a:cs typeface="Arial" charset="0"/>
              </a:rPr>
              <a:t>20</a:t>
            </a: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 cm. yukarı kaldırılır ve en fazla </a:t>
            </a:r>
            <a:r>
              <a:rPr lang="tr-TR" sz="2400" dirty="0" smtClean="0">
                <a:solidFill>
                  <a:schemeClr val="bg1"/>
                </a:solidFill>
                <a:latin typeface="+mj-lt"/>
                <a:cs typeface="Arial" charset="0"/>
              </a:rPr>
              <a:t>10</a:t>
            </a: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 dakika  </a:t>
            </a:r>
          </a:p>
          <a:p>
            <a:pPr>
              <a:buFont typeface="Wingdings" pitchFamily="2" charset="2"/>
              <a:buNone/>
            </a:pP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askıda tutulur.</a:t>
            </a:r>
          </a:p>
          <a:p>
            <a:pPr>
              <a:buFont typeface="Wingdings" pitchFamily="2" charset="2"/>
              <a:buNone/>
            </a:pPr>
            <a:endParaRPr lang="tr-TR" sz="2400" dirty="0" smtClean="0">
              <a:solidFill>
                <a:schemeClr val="bg1"/>
              </a:solidFill>
              <a:cs typeface="Arial" charset="0"/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-Dinamik  </a:t>
            </a:r>
            <a:r>
              <a:rPr lang="tr-TR" sz="2400" dirty="0" smtClean="0">
                <a:solidFill>
                  <a:schemeClr val="bg1"/>
                </a:solidFill>
              </a:rPr>
              <a:t>yük deneyleri ;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Özellikle kaldırma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aracı mekanizması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ve 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frenlerinin   emniyetle işlerliğini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kontrol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etmek amacı ile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yapılır</a:t>
            </a:r>
            <a:r>
              <a:rPr lang="tr-TR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Uygulaması : Vincin  </a:t>
            </a: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ana elemanlarına en fazla yük, eğilme </a:t>
            </a:r>
            <a:endParaRPr lang="tr-TR" sz="2400" dirty="0" smtClean="0">
              <a:solidFill>
                <a:schemeClr val="bg1"/>
              </a:solidFill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tr-TR" sz="2400" dirty="0" smtClean="0">
                <a:solidFill>
                  <a:schemeClr val="bg1"/>
                </a:solidFill>
                <a:cs typeface="Arial" charset="0"/>
              </a:rPr>
              <a:t>momenti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veya </a:t>
            </a:r>
            <a:r>
              <a:rPr lang="tr-TR" sz="2400" dirty="0" err="1" smtClean="0">
                <a:solidFill>
                  <a:schemeClr val="bg1"/>
                </a:solidFill>
                <a:cs typeface="Times New Roman" pitchFamily="18" charset="0"/>
              </a:rPr>
              <a:t>eksenel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kuvvet uygulanacak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konumda yapılır.</a:t>
            </a:r>
          </a:p>
          <a:p>
            <a:pPr>
              <a:lnSpc>
                <a:spcPct val="90000"/>
              </a:lnSpc>
              <a:buNone/>
            </a:pPr>
            <a:endParaRPr lang="tr-TR" sz="24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Kararlılık </a:t>
            </a:r>
            <a:r>
              <a:rPr lang="tr-TR" sz="2400" dirty="0" smtClean="0">
                <a:solidFill>
                  <a:schemeClr val="bg1"/>
                </a:solidFill>
              </a:rPr>
              <a:t>deneyleri ; Kaldırma aracının </a:t>
            </a:r>
            <a:r>
              <a:rPr lang="tr-TR" sz="2400" dirty="0" smtClean="0">
                <a:solidFill>
                  <a:schemeClr val="bg1"/>
                </a:solidFill>
              </a:rPr>
              <a:t>kararlılığını kontrol </a:t>
            </a:r>
          </a:p>
          <a:p>
            <a:pPr>
              <a:lnSpc>
                <a:spcPct val="90000"/>
              </a:lnSpc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etmek </a:t>
            </a:r>
            <a:r>
              <a:rPr lang="tr-TR" sz="2400" dirty="0" smtClean="0">
                <a:solidFill>
                  <a:schemeClr val="bg1"/>
                </a:solidFill>
              </a:rPr>
              <a:t>amacı ile yapılır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(Detaylar için 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TS </a:t>
            </a:r>
            <a:r>
              <a:rPr lang="tr-TR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10116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’ya bakılmalı)</a:t>
            </a:r>
          </a:p>
          <a:p>
            <a:pPr>
              <a:lnSpc>
                <a:spcPct val="90000"/>
              </a:lnSpc>
              <a:buNone/>
            </a:pPr>
            <a:endParaRPr lang="tr-TR" sz="24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Uygulaması : Deneyler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belirlenmiş çalışma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alanında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kararlılığın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en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az olduğu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konumlarda </a:t>
            </a:r>
            <a:r>
              <a:rPr lang="tr-TR" sz="2400" dirty="0" smtClean="0">
                <a:solidFill>
                  <a:schemeClr val="bg1"/>
                </a:solidFill>
                <a:cs typeface="Times New Roman" pitchFamily="18" charset="0"/>
              </a:rPr>
              <a:t>yapılmalıdır.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tr-TR" sz="24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tr-TR" sz="24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/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Bakım ve onarımda güvenlik tedbirleri :</a:t>
            </a: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Vinç üzerinde herhangi bir onarıma başlanmadan önce, </a:t>
            </a:r>
            <a:r>
              <a:rPr lang="tr-TR" sz="2400" dirty="0" smtClean="0">
                <a:solidFill>
                  <a:schemeClr val="bg1"/>
                </a:solidFill>
              </a:rPr>
              <a:t>bütün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kumanda </a:t>
            </a:r>
            <a:r>
              <a:rPr lang="tr-TR" sz="2400" dirty="0" smtClean="0">
                <a:solidFill>
                  <a:schemeClr val="bg1"/>
                </a:solidFill>
              </a:rPr>
              <a:t>sistemi stop durumuna getirilmeli ve iki </a:t>
            </a:r>
            <a:r>
              <a:rPr lang="tr-TR" sz="2400" dirty="0" smtClean="0">
                <a:solidFill>
                  <a:schemeClr val="bg1"/>
                </a:solidFill>
              </a:rPr>
              <a:t>şalter </a:t>
            </a:r>
            <a:r>
              <a:rPr lang="tr-TR" sz="2400" dirty="0" smtClean="0">
                <a:solidFill>
                  <a:schemeClr val="bg1"/>
                </a:solidFill>
              </a:rPr>
              <a:t>açılarak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bunlardan </a:t>
            </a:r>
            <a:r>
              <a:rPr lang="tr-TR" sz="2400" dirty="0" smtClean="0">
                <a:solidFill>
                  <a:schemeClr val="bg1"/>
                </a:solidFill>
              </a:rPr>
              <a:t>biri sıkıca bağlanmalıdır.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Vinç üzerine ve uygun yerlere, onarım ve bakım yapıldığına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ilişkin </a:t>
            </a:r>
            <a:r>
              <a:rPr lang="tr-TR" sz="2400" dirty="0" smtClean="0">
                <a:solidFill>
                  <a:schemeClr val="bg1"/>
                </a:solidFill>
              </a:rPr>
              <a:t>uyarı levhaları konulmalıdır.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Vinç üzerinde yapılan bütün bakımlar, onarımlar ve tadilat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bakım </a:t>
            </a:r>
            <a:r>
              <a:rPr lang="tr-TR" sz="2400" dirty="0" smtClean="0">
                <a:solidFill>
                  <a:schemeClr val="bg1"/>
                </a:solidFill>
              </a:rPr>
              <a:t>defterine kaydedilmelidir.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KALDIRMA ARAÇLARI ÇEŞİTLERİ :</a:t>
            </a:r>
            <a:endParaRPr lang="tr-T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772816"/>
            <a:ext cx="8676456" cy="5085184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1) </a:t>
            </a:r>
            <a:r>
              <a:rPr lang="tr-TR" sz="2400" dirty="0" smtClean="0">
                <a:solidFill>
                  <a:schemeClr val="bg1"/>
                </a:solidFill>
              </a:rPr>
              <a:t>Vinçler </a:t>
            </a:r>
            <a:r>
              <a:rPr lang="tr-TR" sz="2400" dirty="0" smtClean="0">
                <a:solidFill>
                  <a:schemeClr val="bg1"/>
                </a:solidFill>
              </a:rPr>
              <a:t>(Kule vinçler, mobil vinçler, oklu, raylı, </a:t>
            </a:r>
            <a:r>
              <a:rPr lang="tr-TR" sz="2400" dirty="0" smtClean="0">
                <a:solidFill>
                  <a:schemeClr val="bg1"/>
                </a:solidFill>
              </a:rPr>
              <a:t>köprülü,</a:t>
            </a: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ayaklı köprülü</a:t>
            </a:r>
            <a:r>
              <a:rPr lang="tr-TR" sz="2400" dirty="0" smtClean="0">
                <a:solidFill>
                  <a:schemeClr val="bg1"/>
                </a:solidFill>
              </a:rPr>
              <a:t>, tek raylı, seyyar atölye vinçleri, gırgır vinçler,</a:t>
            </a:r>
          </a:p>
          <a:p>
            <a:pPr marL="514350" indent="-51435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tavan vinçleri, caraskallar vb.)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latin typeface="Calibri" pitchFamily="34" charset="0"/>
              </a:rPr>
              <a:t>2)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Transportörler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3)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Forkliftler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latin typeface="Calibri" pitchFamily="34" charset="0"/>
              </a:rPr>
              <a:t>4)</a:t>
            </a:r>
            <a:r>
              <a:rPr lang="tr-TR" sz="2400" dirty="0" smtClean="0">
                <a:solidFill>
                  <a:schemeClr val="bg1"/>
                </a:solidFill>
              </a:rPr>
              <a:t> Asansörler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latin typeface="Calibri" pitchFamily="34" charset="0"/>
              </a:rPr>
              <a:t>5)</a:t>
            </a:r>
            <a:r>
              <a:rPr lang="tr-TR" sz="2400" dirty="0" smtClean="0">
                <a:solidFill>
                  <a:schemeClr val="bg1"/>
                </a:solidFill>
              </a:rPr>
              <a:t> Araç Kaldırma Liftleri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/>
          <a:lstStyle/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Halat tamburlarının ve millerinin veya bobin motorunun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sökülmesinden önce kaldırma halatları, tamburlar üzerinden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çıkarılmalıdır. Ancak bunun sağlanamadığı durumlarda,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tamburun ani olarak dönmesi önlenmelidir.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Yapılan onarımın bitiminde, bütün koruyucular yerlerine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takılmalı ve vinç harekete geçirilmeden önce onarımda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kullanılan bütün araç, gereç ve malzemeler kaldırılmış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olmalıdır.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</a:bodyPr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+mn-lt"/>
              </a:rPr>
              <a:t>İŞ </a:t>
            </a: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EKİPMANLARININ KULLANIMINDA SAĞLIK VE </a:t>
            </a: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GÜVENLİK ŞARTLARI                            YÖNETMELİĞİ</a:t>
            </a:r>
            <a:br>
              <a:rPr lang="tr-TR" sz="2000" dirty="0" smtClean="0">
                <a:solidFill>
                  <a:schemeClr val="tx1"/>
                </a:solidFill>
                <a:latin typeface="+mn-lt"/>
              </a:rPr>
            </a:b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25 </a:t>
            </a: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Nisan 2013 PERŞEMBE 28628 Sayılı Resmî Gazete </a:t>
            </a: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de yayınlanmıştır</a:t>
            </a: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. </a:t>
            </a:r>
            <a:endParaRPr lang="tr-TR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dsız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484313"/>
            <a:ext cx="9144000" cy="5373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12776"/>
          </a:xfrm>
        </p:spPr>
        <p:txBody>
          <a:bodyPr>
            <a:normAutofit/>
          </a:bodyPr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+mn-lt"/>
              </a:rPr>
              <a:t>İŞ EKİPMANLARININ KULLANIMINDA SAĞLIK VE GÜVENLİK ŞARTLARI                            YÖNETMELİĞİ</a:t>
            </a:r>
            <a:br>
              <a:rPr lang="tr-TR" sz="2000" dirty="0" smtClean="0">
                <a:solidFill>
                  <a:schemeClr val="tx1"/>
                </a:solidFill>
                <a:latin typeface="+mn-lt"/>
              </a:rPr>
            </a:b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25 Nisan 2013 PERŞEMBE 28628 Sayılı Resmî Gazete de yayınlanmıştır.</a:t>
            </a:r>
            <a:endParaRPr lang="tr-TR" sz="2000" dirty="0">
              <a:latin typeface="+mn-lt"/>
            </a:endParaRP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dsız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412875"/>
            <a:ext cx="9144000" cy="5445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+mn-lt"/>
              </a:rPr>
              <a:t>İŞ EKİPMANLARININ KULLANIMINDA SAĞLIK VE GÜVENLİK ŞARTLARI                            YÖNETMELİĞİ</a:t>
            </a:r>
            <a:br>
              <a:rPr lang="tr-TR" sz="2000" dirty="0" smtClean="0">
                <a:solidFill>
                  <a:schemeClr val="tx1"/>
                </a:solidFill>
                <a:latin typeface="+mn-lt"/>
              </a:rPr>
            </a:br>
            <a:r>
              <a:rPr lang="tr-TR" sz="2000" dirty="0" smtClean="0">
                <a:solidFill>
                  <a:schemeClr val="tx1"/>
                </a:solidFill>
                <a:latin typeface="+mn-lt"/>
              </a:rPr>
              <a:t>25 Nisan 2013 PERŞEMBE 28628 Sayılı Resmî Gazete de yayınlanmıştır.</a:t>
            </a:r>
            <a:endParaRPr lang="tr-TR" sz="2000" dirty="0">
              <a:latin typeface="+mn-lt"/>
            </a:endParaRP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dsız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557338"/>
            <a:ext cx="9144000" cy="5300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1.2 )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Vinç Kontrol İşaret Komutları :</a:t>
            </a: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82089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7129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1.3 )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Kaldırma -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İndirme Sistemi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Elemanları :</a:t>
            </a: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7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7956376" cy="493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Adsız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784976" cy="55446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87727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Tambur :</a:t>
            </a: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 Kaldırma </a:t>
            </a:r>
            <a:r>
              <a:rPr lang="tr-TR" dirty="0" smtClean="0">
                <a:solidFill>
                  <a:schemeClr val="bg1"/>
                </a:solidFill>
              </a:rPr>
              <a:t>makinelerinin üzerine tel sarılan </a:t>
            </a:r>
            <a:r>
              <a:rPr lang="tr-TR" dirty="0" smtClean="0">
                <a:solidFill>
                  <a:schemeClr val="bg1"/>
                </a:solidFill>
              </a:rPr>
              <a:t>tamburlarının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yanları flaşlı </a:t>
            </a:r>
            <a:r>
              <a:rPr lang="tr-TR" dirty="0" smtClean="0">
                <a:solidFill>
                  <a:schemeClr val="bg1"/>
                </a:solidFill>
              </a:rPr>
              <a:t>olmalıdır. Flaş genişliği sarılan halatın çapının 2,5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katı olmalı</a:t>
            </a:r>
            <a:r>
              <a:rPr lang="tr-TR" dirty="0" smtClean="0">
                <a:solidFill>
                  <a:schemeClr val="bg1"/>
                </a:solidFill>
              </a:rPr>
              <a:t>, </a:t>
            </a:r>
            <a:r>
              <a:rPr lang="tr-TR" dirty="0" smtClean="0">
                <a:solidFill>
                  <a:schemeClr val="bg1"/>
                </a:solidFill>
              </a:rPr>
              <a:t>halat </a:t>
            </a:r>
            <a:r>
              <a:rPr lang="tr-TR" dirty="0" smtClean="0">
                <a:solidFill>
                  <a:schemeClr val="bg1"/>
                </a:solidFill>
              </a:rPr>
              <a:t>fırlamalarını önleyecek şekilde yapılmalıdır. </a:t>
            </a:r>
          </a:p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tr-TR" dirty="0"/>
          </a:p>
        </p:txBody>
      </p:sp>
      <p:pic>
        <p:nvPicPr>
          <p:cNvPr id="5" name="4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6866215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1)</a:t>
            </a: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Vinçler :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10 İçerik Yer Tutucusu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Malzemeleri ve yükleri kaldırmak, bunları, başka </a:t>
            </a:r>
            <a:r>
              <a:rPr lang="tr-TR" sz="2400" dirty="0" smtClean="0">
                <a:solidFill>
                  <a:schemeClr val="bg1"/>
                </a:solidFill>
              </a:rPr>
              <a:t>bir yöne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dönerek </a:t>
            </a:r>
            <a:r>
              <a:rPr lang="tr-TR" sz="2400" dirty="0" smtClean="0">
                <a:solidFill>
                  <a:schemeClr val="bg1"/>
                </a:solidFill>
              </a:rPr>
              <a:t>veya hareket ederek aktarmak, yerlerini değiştirmek ,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yüklemek, boşaltmak gibi işler de kullanılan makinelerdir.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Vinçler düşey ve yatay hareketleri sayesinde genel </a:t>
            </a:r>
            <a:r>
              <a:rPr lang="tr-TR" sz="2400" dirty="0" smtClean="0">
                <a:solidFill>
                  <a:schemeClr val="bg1"/>
                </a:solidFill>
              </a:rPr>
              <a:t>anlamda her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türlü </a:t>
            </a:r>
            <a:r>
              <a:rPr lang="tr-TR" sz="2400" dirty="0" smtClean="0">
                <a:solidFill>
                  <a:schemeClr val="bg1"/>
                </a:solidFill>
              </a:rPr>
              <a:t>yükün yerini değiştirebilen makinelerdir.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Vinçler ; Hareket kabiliyetlerine , Kaldırma </a:t>
            </a:r>
            <a:r>
              <a:rPr lang="tr-TR" sz="2400" dirty="0" smtClean="0">
                <a:solidFill>
                  <a:schemeClr val="bg1"/>
                </a:solidFill>
              </a:rPr>
              <a:t>kabiliyetlerine,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kumanda </a:t>
            </a:r>
            <a:r>
              <a:rPr lang="tr-TR" sz="2400" dirty="0" smtClean="0">
                <a:solidFill>
                  <a:schemeClr val="bg1"/>
                </a:solidFill>
              </a:rPr>
              <a:t>sistemlerine göre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tr-TR" sz="2400" dirty="0" smtClean="0">
                <a:solidFill>
                  <a:schemeClr val="bg1"/>
                </a:solidFill>
              </a:rPr>
              <a:t> ana başlıkta incelenebilir.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Halatın </a:t>
            </a:r>
            <a:r>
              <a:rPr lang="tr-TR" sz="2400" dirty="0" smtClean="0">
                <a:solidFill>
                  <a:schemeClr val="bg1"/>
                </a:solidFill>
              </a:rPr>
              <a:t>ucu tambura iyi bağlanmış olmalı, yük </a:t>
            </a:r>
            <a:r>
              <a:rPr lang="tr-TR" sz="2400" dirty="0" smtClean="0">
                <a:solidFill>
                  <a:schemeClr val="bg1"/>
                </a:solidFill>
              </a:rPr>
              <a:t>tutma elemanı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en </a:t>
            </a:r>
            <a:r>
              <a:rPr lang="tr-TR" sz="2400" dirty="0" smtClean="0">
                <a:solidFill>
                  <a:schemeClr val="bg1"/>
                </a:solidFill>
              </a:rPr>
              <a:t>alt seviyede bulunduğu zaman, yivli tambur </a:t>
            </a:r>
            <a:r>
              <a:rPr lang="tr-TR" sz="2400" dirty="0" smtClean="0">
                <a:solidFill>
                  <a:schemeClr val="bg1"/>
                </a:solidFill>
              </a:rPr>
              <a:t>üzerinde </a:t>
            </a:r>
            <a:r>
              <a:rPr lang="tr-TR" sz="2400" dirty="0" smtClean="0">
                <a:solidFill>
                  <a:schemeClr val="bg1"/>
                </a:solidFill>
              </a:rPr>
              <a:t>en az iki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sarım </a:t>
            </a:r>
            <a:r>
              <a:rPr lang="tr-TR" sz="2400" dirty="0" smtClean="0">
                <a:solidFill>
                  <a:schemeClr val="bg1"/>
                </a:solidFill>
              </a:rPr>
              <a:t>halat kalmalıdır.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  </a:t>
            </a:r>
          </a:p>
          <a:p>
            <a:pPr algn="ctr"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a)Düz </a:t>
            </a:r>
            <a:r>
              <a:rPr lang="tr-TR" sz="2000" dirty="0" smtClean="0">
                <a:solidFill>
                  <a:schemeClr val="bg1"/>
                </a:solidFill>
              </a:rPr>
              <a:t>yüzeyli </a:t>
            </a:r>
            <a:r>
              <a:rPr lang="tr-TR" sz="2000" dirty="0" smtClean="0">
                <a:solidFill>
                  <a:schemeClr val="bg1"/>
                </a:solidFill>
              </a:rPr>
              <a:t>tambur  b)Yivli tambur     c)Diskli </a:t>
            </a:r>
            <a:r>
              <a:rPr lang="tr-TR" sz="2000" dirty="0" smtClean="0">
                <a:solidFill>
                  <a:schemeClr val="bg1"/>
                </a:solidFill>
              </a:rPr>
              <a:t>tambur</a:t>
            </a:r>
            <a:endParaRPr lang="tr-T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708920"/>
            <a:ext cx="6143625" cy="246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/>
          <a:lstStyle/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Tambur </a:t>
            </a:r>
            <a:r>
              <a:rPr lang="tr-TR" sz="2400" dirty="0" smtClean="0">
                <a:solidFill>
                  <a:schemeClr val="bg1"/>
                </a:solidFill>
              </a:rPr>
              <a:t>yivleri ile kullanılan halat çapı birbirine orantılı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olmalıdır</a:t>
            </a:r>
            <a:r>
              <a:rPr lang="tr-TR" sz="2400" dirty="0" smtClean="0">
                <a:solidFill>
                  <a:schemeClr val="bg1"/>
                </a:solidFill>
              </a:rPr>
              <a:t>. Aksi halde iyi bir sarım olmayacağı için halat ömrü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kısalır </a:t>
            </a:r>
            <a:r>
              <a:rPr lang="tr-TR" sz="2400" dirty="0" smtClean="0">
                <a:solidFill>
                  <a:schemeClr val="bg1"/>
                </a:solidFill>
              </a:rPr>
              <a:t>ve sarma işi kötü yapılır.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Elektrikle </a:t>
            </a:r>
            <a:r>
              <a:rPr lang="tr-TR" sz="2400" dirty="0" smtClean="0">
                <a:solidFill>
                  <a:schemeClr val="bg1"/>
                </a:solidFill>
              </a:rPr>
              <a:t>çalışan kaldırma </a:t>
            </a:r>
            <a:r>
              <a:rPr lang="tr-TR" sz="2400" dirty="0" err="1" smtClean="0">
                <a:solidFill>
                  <a:schemeClr val="bg1"/>
                </a:solidFill>
              </a:rPr>
              <a:t>makinalarında</a:t>
            </a:r>
            <a:r>
              <a:rPr lang="tr-TR" sz="2400" dirty="0" smtClean="0">
                <a:solidFill>
                  <a:schemeClr val="bg1"/>
                </a:solidFill>
              </a:rPr>
              <a:t> belirtilen alt ve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üst </a:t>
            </a:r>
            <a:r>
              <a:rPr lang="tr-TR" sz="2400" dirty="0" smtClean="0">
                <a:solidFill>
                  <a:schemeClr val="bg1"/>
                </a:solidFill>
              </a:rPr>
              <a:t>noktalar geçildiğinde, elektrik akımını otomatik olarak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kesecek </a:t>
            </a:r>
            <a:r>
              <a:rPr lang="tr-TR" sz="2400" dirty="0" smtClean="0">
                <a:solidFill>
                  <a:schemeClr val="bg1"/>
                </a:solidFill>
              </a:rPr>
              <a:t>ve tamburun hareketini otomatik olarak durduracak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bir </a:t>
            </a:r>
            <a:r>
              <a:rPr lang="tr-TR" sz="2400" dirty="0" smtClean="0">
                <a:solidFill>
                  <a:schemeClr val="bg1"/>
                </a:solidFill>
              </a:rPr>
              <a:t>tertibat bulunacaktır. Aksi halde yük tutma elemanı şasiye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çarpar </a:t>
            </a:r>
            <a:r>
              <a:rPr lang="tr-TR" sz="2400" dirty="0" smtClean="0">
                <a:solidFill>
                  <a:schemeClr val="bg1"/>
                </a:solidFill>
              </a:rPr>
              <a:t>ve yükün istenmeyen bir şekilde düşmesine neden </a:t>
            </a:r>
            <a:r>
              <a:rPr lang="tr-TR" sz="2400" dirty="0" smtClean="0">
                <a:solidFill>
                  <a:schemeClr val="bg1"/>
                </a:solidFill>
              </a:rPr>
              <a:t>olur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Bunu </a:t>
            </a:r>
            <a:r>
              <a:rPr lang="tr-TR" sz="2400" dirty="0" smtClean="0">
                <a:solidFill>
                  <a:schemeClr val="bg1"/>
                </a:solidFill>
              </a:rPr>
              <a:t>engelleyebilmek için Limit </a:t>
            </a:r>
            <a:r>
              <a:rPr lang="tr-TR" sz="2400" dirty="0" smtClean="0">
                <a:solidFill>
                  <a:schemeClr val="bg1"/>
                </a:solidFill>
              </a:rPr>
              <a:t>Şalter kullanılmalıdır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b="1" dirty="0" smtClean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Zincir :</a:t>
            </a: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Kaldırma </a:t>
            </a:r>
            <a:r>
              <a:rPr lang="tr-TR" sz="2400" dirty="0" err="1" smtClean="0">
                <a:solidFill>
                  <a:schemeClr val="bg1"/>
                </a:solidFill>
              </a:rPr>
              <a:t>makinalarında</a:t>
            </a:r>
            <a:r>
              <a:rPr lang="tr-TR" sz="2400" dirty="0" smtClean="0">
                <a:solidFill>
                  <a:schemeClr val="bg1"/>
                </a:solidFill>
              </a:rPr>
              <a:t> yüklerin kaldırılmasında halkalı ve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levhalı </a:t>
            </a:r>
            <a:r>
              <a:rPr lang="tr-TR" sz="2400" dirty="0" smtClean="0">
                <a:solidFill>
                  <a:schemeClr val="bg1"/>
                </a:solidFill>
              </a:rPr>
              <a:t>zincirler kullanılır. Levhalı zincirlere GALL zinciri de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denilir</a:t>
            </a:r>
            <a:r>
              <a:rPr lang="tr-TR" sz="2400" dirty="0" smtClean="0">
                <a:solidFill>
                  <a:schemeClr val="bg1"/>
                </a:solidFill>
              </a:rPr>
              <a:t>. İki tip zincirde özel olarak yapılmışlardır </a:t>
            </a:r>
            <a:r>
              <a:rPr lang="tr-TR" sz="2400" dirty="0" smtClean="0">
                <a:solidFill>
                  <a:schemeClr val="bg1"/>
                </a:solidFill>
              </a:rPr>
              <a:t>ve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sertleştirilmişlerdir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                  Halkalı </a:t>
            </a:r>
            <a:r>
              <a:rPr lang="tr-TR" sz="2000" dirty="0" smtClean="0">
                <a:solidFill>
                  <a:schemeClr val="bg1"/>
                </a:solidFill>
              </a:rPr>
              <a:t>Zincir </a:t>
            </a:r>
            <a:r>
              <a:rPr lang="tr-TR" sz="2000" dirty="0" smtClean="0">
                <a:solidFill>
                  <a:schemeClr val="bg1"/>
                </a:solidFill>
              </a:rPr>
              <a:t>                                  Levhalı </a:t>
            </a:r>
            <a:r>
              <a:rPr lang="tr-TR" sz="2000" dirty="0" smtClean="0">
                <a:solidFill>
                  <a:schemeClr val="bg1"/>
                </a:solidFill>
              </a:rPr>
              <a:t>Zincir </a:t>
            </a: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717032"/>
            <a:ext cx="2808312" cy="173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 descr="Adsı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717032"/>
            <a:ext cx="2592288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877272"/>
          </a:xfrm>
        </p:spPr>
        <p:txBody>
          <a:bodyPr/>
          <a:lstStyle/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Zincirler </a:t>
            </a:r>
            <a:r>
              <a:rPr lang="tr-TR" sz="2400" dirty="0" smtClean="0">
                <a:solidFill>
                  <a:schemeClr val="bg1"/>
                </a:solidFill>
              </a:rPr>
              <a:t>kullanılacakları işin hususiyetine ve </a:t>
            </a:r>
            <a:r>
              <a:rPr lang="tr-TR" sz="2400" dirty="0" smtClean="0">
                <a:solidFill>
                  <a:schemeClr val="bg1"/>
                </a:solidFill>
              </a:rPr>
              <a:t>kaldıracakları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yükün </a:t>
            </a:r>
            <a:r>
              <a:rPr lang="tr-TR" sz="2400" dirty="0" smtClean="0">
                <a:solidFill>
                  <a:schemeClr val="bg1"/>
                </a:solidFill>
              </a:rPr>
              <a:t>ağırlığına göre seçilirler. Zincirin baklalarında  </a:t>
            </a:r>
            <a:r>
              <a:rPr lang="tr-TR" sz="2400" dirty="0" smtClean="0">
                <a:solidFill>
                  <a:schemeClr val="bg1"/>
                </a:solidFill>
              </a:rPr>
              <a:t>ezilme</a:t>
            </a:r>
            <a:r>
              <a:rPr lang="tr-TR" sz="2400" dirty="0" smtClean="0">
                <a:solidFill>
                  <a:schemeClr val="bg1"/>
                </a:solidFill>
              </a:rPr>
              <a:t>,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aşınma </a:t>
            </a:r>
            <a:r>
              <a:rPr lang="tr-TR" sz="2400" dirty="0" smtClean="0">
                <a:solidFill>
                  <a:schemeClr val="bg1"/>
                </a:solidFill>
              </a:rPr>
              <a:t>veya çatlaklık varsa </a:t>
            </a:r>
            <a:r>
              <a:rPr lang="tr-TR" sz="2400" dirty="0" smtClean="0">
                <a:solidFill>
                  <a:schemeClr val="bg1"/>
                </a:solidFill>
              </a:rPr>
              <a:t>zincir değiştirilmelidir</a:t>
            </a:r>
            <a:r>
              <a:rPr lang="tr-TR" sz="2400" dirty="0" smtClean="0">
                <a:solidFill>
                  <a:schemeClr val="bg1"/>
                </a:solidFill>
              </a:rPr>
              <a:t>. Zincir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baklalarındaki </a:t>
            </a:r>
            <a:r>
              <a:rPr lang="tr-TR" sz="2400" dirty="0" smtClean="0">
                <a:solidFill>
                  <a:schemeClr val="bg1"/>
                </a:solidFill>
              </a:rPr>
              <a:t>aşınma bakla </a:t>
            </a:r>
            <a:r>
              <a:rPr lang="tr-TR" sz="2400" dirty="0" smtClean="0">
                <a:solidFill>
                  <a:schemeClr val="bg1"/>
                </a:solidFill>
              </a:rPr>
              <a:t>kalınlığının </a:t>
            </a:r>
            <a:r>
              <a:rPr lang="tr-TR" sz="2400" dirty="0" smtClean="0">
                <a:solidFill>
                  <a:schemeClr val="bg1"/>
                </a:solidFill>
              </a:rPr>
              <a:t>dörtte </a:t>
            </a:r>
            <a:r>
              <a:rPr lang="tr-TR" sz="2400" dirty="0" smtClean="0">
                <a:solidFill>
                  <a:schemeClr val="bg1"/>
                </a:solidFill>
              </a:rPr>
              <a:t>birini geçmişse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zincir kullanılmamalıdır.</a:t>
            </a: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 Bir </a:t>
            </a:r>
            <a:r>
              <a:rPr lang="tr-TR" sz="2400" dirty="0" smtClean="0">
                <a:solidFill>
                  <a:schemeClr val="bg1"/>
                </a:solidFill>
              </a:rPr>
              <a:t>zincirin sağlamlığı, en zayıf baklasının </a:t>
            </a:r>
            <a:r>
              <a:rPr lang="tr-TR" sz="2400" dirty="0" smtClean="0">
                <a:solidFill>
                  <a:schemeClr val="bg1"/>
                </a:solidFill>
              </a:rPr>
              <a:t>sağlamlığı kadardır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Zincirler </a:t>
            </a:r>
            <a:r>
              <a:rPr lang="tr-TR" sz="2400" dirty="0" smtClean="0">
                <a:solidFill>
                  <a:schemeClr val="bg1"/>
                </a:solidFill>
              </a:rPr>
              <a:t>kullanılmadan önce mutlaka gözle </a:t>
            </a:r>
            <a:r>
              <a:rPr lang="tr-TR" sz="2400" dirty="0" smtClean="0">
                <a:solidFill>
                  <a:schemeClr val="bg1"/>
                </a:solidFill>
              </a:rPr>
              <a:t>muayeneye </a:t>
            </a:r>
            <a:r>
              <a:rPr lang="tr-TR" sz="2400" dirty="0" smtClean="0">
                <a:solidFill>
                  <a:schemeClr val="bg1"/>
                </a:solidFill>
              </a:rPr>
              <a:t>tabi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tutulmalıdır</a:t>
            </a:r>
            <a:r>
              <a:rPr lang="tr-TR" sz="2400" dirty="0" smtClean="0">
                <a:solidFill>
                  <a:schemeClr val="bg1"/>
                </a:solidFill>
              </a:rPr>
              <a:t>. Baklalardaki boyuna uzama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%5’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i geçmişse zincir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kullanılmamalıdır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908720"/>
            <a:ext cx="8676456" cy="594928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Zincir </a:t>
            </a:r>
            <a:r>
              <a:rPr lang="tr-TR" sz="2400" dirty="0" smtClean="0">
                <a:solidFill>
                  <a:schemeClr val="bg1"/>
                </a:solidFill>
              </a:rPr>
              <a:t>baklaları hiçbir zaman cıvata ile birbirlerine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tutturulmamalıdır</a:t>
            </a:r>
            <a:r>
              <a:rPr lang="tr-TR" sz="2400" dirty="0" smtClean="0">
                <a:solidFill>
                  <a:schemeClr val="bg1"/>
                </a:solidFill>
              </a:rPr>
              <a:t>. Cıvata çekme, eğilme ve kesilmeye </a:t>
            </a:r>
            <a:r>
              <a:rPr lang="tr-TR" sz="2400" dirty="0" smtClean="0">
                <a:solidFill>
                  <a:schemeClr val="bg1"/>
                </a:solidFill>
              </a:rPr>
              <a:t>maruz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kalır </a:t>
            </a:r>
            <a:r>
              <a:rPr lang="tr-TR" sz="2400" dirty="0" smtClean="0">
                <a:solidFill>
                  <a:schemeClr val="bg1"/>
                </a:solidFill>
              </a:rPr>
              <a:t>ve mukavemet sınırı üzerinde gerilmeler </a:t>
            </a:r>
            <a:r>
              <a:rPr lang="tr-TR" sz="2400" dirty="0" smtClean="0">
                <a:solidFill>
                  <a:schemeClr val="bg1"/>
                </a:solidFill>
              </a:rPr>
              <a:t>doğabilir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Zincirlerin </a:t>
            </a:r>
            <a:r>
              <a:rPr lang="tr-TR" sz="2400" dirty="0" smtClean="0">
                <a:solidFill>
                  <a:schemeClr val="bg1"/>
                </a:solidFill>
              </a:rPr>
              <a:t>birbirine bağlanmasında özel olarak </a:t>
            </a:r>
            <a:r>
              <a:rPr lang="tr-TR" sz="2400" dirty="0" smtClean="0">
                <a:solidFill>
                  <a:schemeClr val="bg1"/>
                </a:solidFill>
              </a:rPr>
              <a:t>yapılmış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kilitler, zincir kilitleri ve zincir ekleme baklaları kullanılmalı.</a:t>
            </a: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Güvenlik </a:t>
            </a:r>
            <a:r>
              <a:rPr lang="tr-TR" sz="2400" dirty="0" smtClean="0">
                <a:solidFill>
                  <a:schemeClr val="bg1"/>
                </a:solidFill>
              </a:rPr>
              <a:t>kat sayısı en az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5</a:t>
            </a:r>
            <a:r>
              <a:rPr lang="tr-TR" sz="2400" dirty="0" smtClean="0">
                <a:solidFill>
                  <a:schemeClr val="bg1"/>
                </a:solidFill>
              </a:rPr>
              <a:t> olmalıdır.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b="1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Zincirler </a:t>
            </a:r>
            <a:r>
              <a:rPr lang="tr-TR" sz="2400" dirty="0" smtClean="0">
                <a:solidFill>
                  <a:schemeClr val="bg1"/>
                </a:solidFill>
              </a:rPr>
              <a:t>kullanılmadıkları zaman, uygun kancalara </a:t>
            </a:r>
            <a:r>
              <a:rPr lang="tr-TR" sz="2400" dirty="0" smtClean="0">
                <a:solidFill>
                  <a:schemeClr val="bg1"/>
                </a:solidFill>
              </a:rPr>
              <a:t>asılmalı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ve </a:t>
            </a:r>
            <a:r>
              <a:rPr lang="tr-TR" sz="2400" dirty="0" smtClean="0">
                <a:solidFill>
                  <a:schemeClr val="bg1"/>
                </a:solidFill>
              </a:rPr>
              <a:t>bunların paslanması önlenmeli, ezilmelere </a:t>
            </a:r>
            <a:r>
              <a:rPr lang="tr-TR" sz="2400" dirty="0" smtClean="0">
                <a:solidFill>
                  <a:schemeClr val="bg1"/>
                </a:solidFill>
              </a:rPr>
              <a:t>ve </a:t>
            </a:r>
            <a:r>
              <a:rPr lang="tr-TR" sz="2400" dirty="0" err="1" smtClean="0">
                <a:solidFill>
                  <a:schemeClr val="bg1"/>
                </a:solidFill>
              </a:rPr>
              <a:t>korozif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maddelerin </a:t>
            </a:r>
            <a:r>
              <a:rPr lang="tr-TR" sz="2400" dirty="0" smtClean="0">
                <a:solidFill>
                  <a:schemeClr val="bg1"/>
                </a:solidFill>
              </a:rPr>
              <a:t>etkilerine karşı korunmalıdır.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Halatlar :</a:t>
            </a: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Kaldırma </a:t>
            </a:r>
            <a:r>
              <a:rPr lang="tr-TR" sz="2400" dirty="0" smtClean="0">
                <a:solidFill>
                  <a:schemeClr val="bg1"/>
                </a:solidFill>
              </a:rPr>
              <a:t>araç ve makinelerinde kaldırma ve </a:t>
            </a:r>
            <a:r>
              <a:rPr lang="tr-TR" sz="2400" dirty="0" smtClean="0">
                <a:solidFill>
                  <a:schemeClr val="bg1"/>
                </a:solidFill>
              </a:rPr>
              <a:t>bağlama (sapan)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elemanı </a:t>
            </a:r>
            <a:r>
              <a:rPr lang="tr-TR" sz="2400" dirty="0" smtClean="0">
                <a:solidFill>
                  <a:schemeClr val="bg1"/>
                </a:solidFill>
              </a:rPr>
              <a:t>olarak muhtelif cins </a:t>
            </a:r>
            <a:r>
              <a:rPr lang="tr-TR" sz="2400" dirty="0" smtClean="0">
                <a:solidFill>
                  <a:schemeClr val="bg1"/>
                </a:solidFill>
              </a:rPr>
              <a:t>halatlar kullanılmakta.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Kendir </a:t>
            </a:r>
            <a:r>
              <a:rPr lang="tr-TR" sz="2400" dirty="0" smtClean="0">
                <a:solidFill>
                  <a:schemeClr val="bg1"/>
                </a:solidFill>
              </a:rPr>
              <a:t>halat, </a:t>
            </a:r>
            <a:r>
              <a:rPr lang="tr-TR" sz="2400" dirty="0" smtClean="0">
                <a:solidFill>
                  <a:schemeClr val="bg1"/>
                </a:solidFill>
              </a:rPr>
              <a:t>Naylon </a:t>
            </a:r>
            <a:r>
              <a:rPr lang="tr-TR" sz="2400" dirty="0" smtClean="0">
                <a:solidFill>
                  <a:schemeClr val="bg1"/>
                </a:solidFill>
              </a:rPr>
              <a:t>halat, </a:t>
            </a:r>
            <a:r>
              <a:rPr lang="tr-TR" sz="2400" dirty="0" smtClean="0">
                <a:solidFill>
                  <a:schemeClr val="bg1"/>
                </a:solidFill>
              </a:rPr>
              <a:t>Fiber </a:t>
            </a:r>
            <a:r>
              <a:rPr lang="tr-TR" sz="2400" dirty="0" smtClean="0">
                <a:solidFill>
                  <a:schemeClr val="bg1"/>
                </a:solidFill>
              </a:rPr>
              <a:t>halat, </a:t>
            </a:r>
            <a:r>
              <a:rPr lang="tr-TR" sz="2400" dirty="0" smtClean="0">
                <a:solidFill>
                  <a:schemeClr val="bg1"/>
                </a:solidFill>
              </a:rPr>
              <a:t>Cam </a:t>
            </a:r>
            <a:r>
              <a:rPr lang="tr-TR" sz="2400" dirty="0" smtClean="0">
                <a:solidFill>
                  <a:schemeClr val="bg1"/>
                </a:solidFill>
              </a:rPr>
              <a:t>halat, </a:t>
            </a:r>
            <a:r>
              <a:rPr lang="tr-TR" sz="2400" dirty="0" smtClean="0">
                <a:solidFill>
                  <a:schemeClr val="bg1"/>
                </a:solidFill>
              </a:rPr>
              <a:t>Demir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halat</a:t>
            </a:r>
            <a:r>
              <a:rPr lang="tr-TR" sz="2400" dirty="0" smtClean="0">
                <a:solidFill>
                  <a:schemeClr val="bg1"/>
                </a:solidFill>
              </a:rPr>
              <a:t>, </a:t>
            </a:r>
            <a:r>
              <a:rPr lang="tr-TR" sz="2400" dirty="0" smtClean="0">
                <a:solidFill>
                  <a:schemeClr val="bg1"/>
                </a:solidFill>
              </a:rPr>
              <a:t>Çelik </a:t>
            </a:r>
            <a:r>
              <a:rPr lang="tr-TR" sz="2400" dirty="0" smtClean="0">
                <a:solidFill>
                  <a:schemeClr val="bg1"/>
                </a:solidFill>
              </a:rPr>
              <a:t>çekme halatları, </a:t>
            </a:r>
            <a:r>
              <a:rPr lang="tr-TR" sz="2400" dirty="0" smtClean="0">
                <a:solidFill>
                  <a:schemeClr val="bg1"/>
                </a:solidFill>
              </a:rPr>
              <a:t>Tel </a:t>
            </a:r>
            <a:r>
              <a:rPr lang="tr-TR" sz="2400" dirty="0" smtClean="0">
                <a:solidFill>
                  <a:schemeClr val="bg1"/>
                </a:solidFill>
              </a:rPr>
              <a:t>halatlar.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Kendir halat : -</a:t>
            </a:r>
            <a:r>
              <a:rPr lang="tr-TR" sz="2400" dirty="0" smtClean="0"/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Çelik </a:t>
            </a:r>
            <a:r>
              <a:rPr lang="tr-TR" sz="2400" dirty="0" smtClean="0">
                <a:solidFill>
                  <a:schemeClr val="bg1"/>
                </a:solidFill>
              </a:rPr>
              <a:t>halatlara nazaran yük </a:t>
            </a:r>
            <a:r>
              <a:rPr lang="tr-TR" sz="2400" dirty="0" smtClean="0">
                <a:solidFill>
                  <a:schemeClr val="bg1"/>
                </a:solidFill>
              </a:rPr>
              <a:t>kaldırma kabiliyeti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ve </a:t>
            </a:r>
            <a:r>
              <a:rPr lang="tr-TR" sz="2400" dirty="0" smtClean="0">
                <a:solidFill>
                  <a:schemeClr val="bg1"/>
                </a:solidFill>
              </a:rPr>
              <a:t>ömürleri daha azdır.</a:t>
            </a: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085184"/>
            <a:ext cx="2360116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085184"/>
            <a:ext cx="208823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415880"/>
          </a:xfrm>
        </p:spPr>
        <p:txBody>
          <a:bodyPr/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Kendir halat ;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Her </a:t>
            </a:r>
            <a:r>
              <a:rPr lang="tr-TR" sz="2400" dirty="0" smtClean="0">
                <a:solidFill>
                  <a:schemeClr val="bg1"/>
                </a:solidFill>
              </a:rPr>
              <a:t>kullanımdan önce kontrol edilmelidir.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Islak </a:t>
            </a:r>
            <a:r>
              <a:rPr lang="tr-TR" sz="2400" dirty="0" smtClean="0">
                <a:solidFill>
                  <a:schemeClr val="bg1"/>
                </a:solidFill>
              </a:rPr>
              <a:t>ve gergin bekletilmemelidir.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Keskin </a:t>
            </a:r>
            <a:r>
              <a:rPr lang="tr-TR" sz="2400" dirty="0" smtClean="0">
                <a:solidFill>
                  <a:schemeClr val="bg1"/>
                </a:solidFill>
              </a:rPr>
              <a:t>kenarlı yük köşelerinde özel tedbirler alınmalıdır.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Demir </a:t>
            </a:r>
            <a:r>
              <a:rPr lang="tr-TR" sz="2400" dirty="0" smtClean="0">
                <a:solidFill>
                  <a:schemeClr val="bg1"/>
                </a:solidFill>
              </a:rPr>
              <a:t>askılara asılmamalıdır.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Asit </a:t>
            </a:r>
            <a:r>
              <a:rPr lang="tr-TR" sz="2400" dirty="0" smtClean="0">
                <a:solidFill>
                  <a:schemeClr val="bg1"/>
                </a:solidFill>
              </a:rPr>
              <a:t>ve aşındırıcılardan korunmalıdır.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Güvenlik </a:t>
            </a:r>
            <a:r>
              <a:rPr lang="tr-TR" sz="2400" dirty="0" smtClean="0">
                <a:solidFill>
                  <a:schemeClr val="bg1"/>
                </a:solidFill>
              </a:rPr>
              <a:t>kat sayısı en az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tr-TR" sz="2400" dirty="0" smtClean="0">
                <a:solidFill>
                  <a:schemeClr val="bg1"/>
                </a:solidFill>
              </a:rPr>
              <a:t> olmalıdır.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</a:t>
            </a:r>
            <a:r>
              <a:rPr lang="tr-TR" sz="2400" b="1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Tel </a:t>
            </a:r>
            <a:r>
              <a:rPr lang="tr-TR" sz="2400" dirty="0" smtClean="0">
                <a:solidFill>
                  <a:schemeClr val="bg1"/>
                </a:solidFill>
              </a:rPr>
              <a:t>Çelik </a:t>
            </a:r>
            <a:r>
              <a:rPr lang="tr-TR" sz="2400" dirty="0" smtClean="0">
                <a:solidFill>
                  <a:schemeClr val="bg1"/>
                </a:solidFill>
              </a:rPr>
              <a:t>Halatlar : - Tel </a:t>
            </a:r>
            <a:r>
              <a:rPr lang="tr-TR" sz="2400" dirty="0" smtClean="0">
                <a:solidFill>
                  <a:schemeClr val="bg1"/>
                </a:solidFill>
              </a:rPr>
              <a:t>halat endüstride yük çekme, yük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kaldırma </a:t>
            </a:r>
            <a:r>
              <a:rPr lang="tr-TR" sz="2400" dirty="0" smtClean="0">
                <a:solidFill>
                  <a:schemeClr val="bg1"/>
                </a:solidFill>
              </a:rPr>
              <a:t>ve kuvvet transmisyonları gibi işlerde kullanılır</a:t>
            </a:r>
            <a:r>
              <a:rPr lang="tr-TR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(</a:t>
            </a:r>
            <a:r>
              <a:rPr lang="tr-TR" sz="2400" dirty="0" smtClean="0">
                <a:solidFill>
                  <a:schemeClr val="bg1"/>
                </a:solidFill>
              </a:rPr>
              <a:t>genellikle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1600</a:t>
            </a:r>
            <a:r>
              <a:rPr lang="tr-TR" sz="2400" dirty="0" smtClean="0">
                <a:solidFill>
                  <a:schemeClr val="bg1"/>
                </a:solidFill>
              </a:rPr>
              <a:t> -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1800</a:t>
            </a:r>
            <a:r>
              <a:rPr lang="tr-TR" sz="2400" dirty="0" smtClean="0">
                <a:solidFill>
                  <a:schemeClr val="bg1"/>
                </a:solidFill>
              </a:rPr>
              <a:t> N/mm2</a:t>
            </a:r>
            <a:r>
              <a:rPr lang="tr-TR" sz="2400" dirty="0" smtClean="0">
                <a:solidFill>
                  <a:schemeClr val="bg1"/>
                </a:solidFill>
              </a:rPr>
              <a:t>)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- </a:t>
            </a:r>
            <a:r>
              <a:rPr lang="tr-TR" sz="2400" dirty="0" smtClean="0">
                <a:solidFill>
                  <a:schemeClr val="bg1"/>
                </a:solidFill>
              </a:rPr>
              <a:t>Avantajları;</a:t>
            </a: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Aynı </a:t>
            </a:r>
            <a:r>
              <a:rPr lang="tr-TR" sz="2400" dirty="0" smtClean="0">
                <a:solidFill>
                  <a:schemeClr val="bg1"/>
                </a:solidFill>
              </a:rPr>
              <a:t>ağırlık ve çapta oldukları halde daha mukavim olması,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Islak </a:t>
            </a:r>
            <a:r>
              <a:rPr lang="tr-TR" sz="2400" dirty="0" smtClean="0">
                <a:solidFill>
                  <a:schemeClr val="bg1"/>
                </a:solidFill>
              </a:rPr>
              <a:t>ve kuru halde mukavemetin aynı kalması,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Değişik </a:t>
            </a:r>
            <a:r>
              <a:rPr lang="tr-TR" sz="2400" dirty="0" smtClean="0">
                <a:solidFill>
                  <a:schemeClr val="bg1"/>
                </a:solidFill>
              </a:rPr>
              <a:t>iklim şartlarında uzunluğunun çok önemli oranda değişmemesi,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Uzun </a:t>
            </a:r>
            <a:r>
              <a:rPr lang="tr-TR" sz="2400" dirty="0" smtClean="0">
                <a:solidFill>
                  <a:schemeClr val="bg1"/>
                </a:solidFill>
              </a:rPr>
              <a:t>ömürlü ve dayanıklı olması.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61048"/>
            <a:ext cx="3744416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61048"/>
            <a:ext cx="3672408" cy="232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343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Tel </a:t>
            </a:r>
            <a:r>
              <a:rPr lang="tr-TR" sz="2400" dirty="0" smtClean="0">
                <a:solidFill>
                  <a:schemeClr val="bg1"/>
                </a:solidFill>
              </a:rPr>
              <a:t>halatların kullanılmasında gerekli </a:t>
            </a:r>
            <a:r>
              <a:rPr lang="tr-TR" sz="2400" dirty="0" smtClean="0">
                <a:solidFill>
                  <a:schemeClr val="bg1"/>
                </a:solidFill>
              </a:rPr>
              <a:t>tedbirler :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* Tel </a:t>
            </a:r>
            <a:r>
              <a:rPr lang="tr-TR" sz="2400" dirty="0" smtClean="0">
                <a:solidFill>
                  <a:schemeClr val="bg1"/>
                </a:solidFill>
              </a:rPr>
              <a:t>halat yapılan işe ve kaldırılacak yüke uygun olarak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seçilmelidir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* Keskin </a:t>
            </a:r>
            <a:r>
              <a:rPr lang="tr-TR" sz="2400" dirty="0" smtClean="0">
                <a:solidFill>
                  <a:schemeClr val="bg1"/>
                </a:solidFill>
              </a:rPr>
              <a:t>kenarlı yük köşelerinde özel tedbirler alınmalıdır.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* Belirli </a:t>
            </a:r>
            <a:r>
              <a:rPr lang="tr-TR" sz="2400" dirty="0" smtClean="0">
                <a:solidFill>
                  <a:schemeClr val="bg1"/>
                </a:solidFill>
              </a:rPr>
              <a:t>periyotlarla uygun yağ ile yağlanmalıdır.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* Kaynak </a:t>
            </a:r>
            <a:r>
              <a:rPr lang="tr-TR" sz="2400" dirty="0" smtClean="0">
                <a:solidFill>
                  <a:schemeClr val="bg1"/>
                </a:solidFill>
              </a:rPr>
              <a:t>alev ve ısılarına maruz bırakılmamalıdır.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* Güvenlik </a:t>
            </a:r>
            <a:r>
              <a:rPr lang="tr-TR" sz="2400" dirty="0" smtClean="0">
                <a:solidFill>
                  <a:schemeClr val="bg1"/>
                </a:solidFill>
              </a:rPr>
              <a:t>kat sayısı en az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5 </a:t>
            </a:r>
            <a:r>
              <a:rPr lang="tr-TR" sz="2400" dirty="0" smtClean="0">
                <a:solidFill>
                  <a:schemeClr val="bg1"/>
                </a:solidFill>
              </a:rPr>
              <a:t>olmalıdır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* Halat </a:t>
            </a:r>
            <a:r>
              <a:rPr lang="tr-TR" sz="2400" dirty="0" smtClean="0">
                <a:solidFill>
                  <a:schemeClr val="bg1"/>
                </a:solidFill>
              </a:rPr>
              <a:t>uç bağlantıları uygun yapılmalıdır.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* Halat </a:t>
            </a:r>
            <a:r>
              <a:rPr lang="tr-TR" sz="2400" dirty="0" smtClean="0">
                <a:solidFill>
                  <a:schemeClr val="bg1"/>
                </a:solidFill>
              </a:rPr>
              <a:t>eklemeleri uygun yapılmalıdır.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tr-TR" sz="2400" dirty="0" smtClean="0">
                <a:solidFill>
                  <a:schemeClr val="bg1"/>
                </a:solidFill>
              </a:rPr>
              <a:t>Tel </a:t>
            </a:r>
            <a:r>
              <a:rPr lang="tr-TR" sz="2400" dirty="0" smtClean="0">
                <a:solidFill>
                  <a:schemeClr val="bg1"/>
                </a:solidFill>
              </a:rPr>
              <a:t>ç</a:t>
            </a:r>
            <a:r>
              <a:rPr lang="tr-TR" sz="2400" dirty="0" smtClean="0">
                <a:solidFill>
                  <a:schemeClr val="bg1"/>
                </a:solidFill>
              </a:rPr>
              <a:t>elik </a:t>
            </a:r>
            <a:r>
              <a:rPr lang="tr-TR" sz="2400" dirty="0" smtClean="0">
                <a:solidFill>
                  <a:schemeClr val="bg1"/>
                </a:solidFill>
              </a:rPr>
              <a:t>h</a:t>
            </a:r>
            <a:r>
              <a:rPr lang="tr-TR" sz="2400" dirty="0" smtClean="0">
                <a:solidFill>
                  <a:schemeClr val="bg1"/>
                </a:solidFill>
              </a:rPr>
              <a:t>alatların muayenesi : Sadece </a:t>
            </a:r>
            <a:r>
              <a:rPr lang="tr-TR" sz="2400" dirty="0" smtClean="0">
                <a:solidFill>
                  <a:schemeClr val="bg1"/>
                </a:solidFill>
              </a:rPr>
              <a:t>muayene ile </a:t>
            </a:r>
            <a:r>
              <a:rPr lang="tr-TR" sz="2400" dirty="0" smtClean="0">
                <a:solidFill>
                  <a:schemeClr val="bg1"/>
                </a:solidFill>
              </a:rPr>
              <a:t>halatın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değiştirilmesi gerektiğine karar verilebilir.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805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Muayene </a:t>
            </a:r>
            <a:r>
              <a:rPr lang="tr-TR" sz="2400" dirty="0" smtClean="0">
                <a:solidFill>
                  <a:schemeClr val="bg1"/>
                </a:solidFill>
              </a:rPr>
              <a:t>eden kişi aşağıdaki soruları cevaplamalıdır.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Halatın </a:t>
            </a:r>
            <a:r>
              <a:rPr lang="tr-TR" sz="2400" dirty="0" smtClean="0">
                <a:solidFill>
                  <a:schemeClr val="bg1"/>
                </a:solidFill>
              </a:rPr>
              <a:t>durumu herhangi bir zayıflama belirtisi </a:t>
            </a:r>
            <a:r>
              <a:rPr lang="tr-TR" sz="2400" dirty="0" smtClean="0">
                <a:solidFill>
                  <a:schemeClr val="bg1"/>
                </a:solidFill>
              </a:rPr>
              <a:t>gösteriyor mu</a:t>
            </a:r>
            <a:r>
              <a:rPr lang="tr-TR" sz="2400" dirty="0" smtClean="0">
                <a:solidFill>
                  <a:schemeClr val="bg1"/>
                </a:solidFill>
              </a:rPr>
              <a:t>?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Halatın </a:t>
            </a:r>
            <a:r>
              <a:rPr lang="tr-TR" sz="2400" dirty="0" smtClean="0">
                <a:solidFill>
                  <a:schemeClr val="bg1"/>
                </a:solidFill>
              </a:rPr>
              <a:t>hasara uğrama hızı bir sonraki planlı muayeneye </a:t>
            </a:r>
            <a:r>
              <a:rPr lang="tr-TR" sz="2400" dirty="0" smtClean="0">
                <a:solidFill>
                  <a:schemeClr val="bg1"/>
                </a:solidFill>
              </a:rPr>
              <a:t>kadar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halatın </a:t>
            </a:r>
            <a:r>
              <a:rPr lang="tr-TR" sz="2400" dirty="0" smtClean="0">
                <a:solidFill>
                  <a:schemeClr val="bg1"/>
                </a:solidFill>
              </a:rPr>
              <a:t>emniyetle hizmet vermesine yetecek yavaşlıkta </a:t>
            </a:r>
            <a:r>
              <a:rPr lang="tr-TR" sz="2400" dirty="0" smtClean="0">
                <a:solidFill>
                  <a:schemeClr val="bg1"/>
                </a:solidFill>
              </a:rPr>
              <a:t>mı ?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933056"/>
            <a:ext cx="35718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33056"/>
            <a:ext cx="367665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96752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a) Hareket Kabiliyetlerine Göre Vinçler :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55679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4788024" y="3645024"/>
            <a:ext cx="3634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           Lastik tekerlekli Vinçler 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30963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Dikdörtgen"/>
          <p:cNvSpPr/>
          <p:nvPr/>
        </p:nvSpPr>
        <p:spPr>
          <a:xfrm>
            <a:off x="1403648" y="6093296"/>
            <a:ext cx="1452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Paletli Vinç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293096"/>
            <a:ext cx="295232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556792"/>
            <a:ext cx="30243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1331640" y="3645024"/>
            <a:ext cx="17839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  Sabit Vinçler 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5148064" y="6093296"/>
            <a:ext cx="3344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Köprü üzerinde </a:t>
            </a:r>
            <a:r>
              <a:rPr lang="tr-TR" sz="2000" dirty="0" err="1" smtClean="0">
                <a:solidFill>
                  <a:schemeClr val="bg1"/>
                </a:solidFill>
              </a:rPr>
              <a:t>yürüyenVi</a:t>
            </a:r>
            <a:r>
              <a:rPr lang="tr-TR" dirty="0" err="1" smtClean="0">
                <a:solidFill>
                  <a:schemeClr val="bg1"/>
                </a:solidFill>
              </a:rPr>
              <a:t>nç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</a:t>
            </a:r>
            <a:r>
              <a:rPr lang="tr-TR" sz="2400" dirty="0" smtClean="0">
                <a:solidFill>
                  <a:schemeClr val="bg1"/>
                </a:solidFill>
              </a:rPr>
              <a:t>Kırık </a:t>
            </a:r>
            <a:r>
              <a:rPr lang="tr-TR" sz="2400" dirty="0" smtClean="0">
                <a:solidFill>
                  <a:schemeClr val="bg1"/>
                </a:solidFill>
              </a:rPr>
              <a:t>Teller </a:t>
            </a:r>
            <a:r>
              <a:rPr lang="tr-TR" sz="2400" dirty="0" smtClean="0">
                <a:solidFill>
                  <a:schemeClr val="bg1"/>
                </a:solidFill>
              </a:rPr>
              <a:t>;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Hareketli </a:t>
            </a:r>
            <a:r>
              <a:rPr lang="tr-TR" sz="2400" dirty="0" smtClean="0">
                <a:solidFill>
                  <a:schemeClr val="bg1"/>
                </a:solidFill>
              </a:rPr>
              <a:t>halatlarda,bir halat sarımında </a:t>
            </a:r>
            <a:r>
              <a:rPr lang="tr-TR" sz="2400" dirty="0" smtClean="0">
                <a:solidFill>
                  <a:schemeClr val="bg1"/>
                </a:solidFill>
              </a:rPr>
              <a:t>rastgele </a:t>
            </a:r>
            <a:r>
              <a:rPr lang="tr-TR" sz="2400" dirty="0" smtClean="0">
                <a:solidFill>
                  <a:schemeClr val="bg1"/>
                </a:solidFill>
              </a:rPr>
              <a:t>dağılmış </a:t>
            </a:r>
            <a:r>
              <a:rPr lang="tr-TR" sz="2400" b="1" dirty="0" smtClean="0">
                <a:solidFill>
                  <a:schemeClr val="bg1"/>
                </a:solidFill>
                <a:latin typeface="+mj-lt"/>
              </a:rPr>
              <a:t>6</a:t>
            </a:r>
            <a:r>
              <a:rPr lang="tr-TR" sz="2400" b="1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ve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daha </a:t>
            </a:r>
            <a:r>
              <a:rPr lang="tr-TR" sz="2400" dirty="0" smtClean="0">
                <a:solidFill>
                  <a:schemeClr val="bg1"/>
                </a:solidFill>
              </a:rPr>
              <a:t>fazla kırık tel varsa veya 1 kordonda 3 ve daha </a:t>
            </a:r>
            <a:r>
              <a:rPr lang="tr-TR" sz="2400" dirty="0" smtClean="0">
                <a:solidFill>
                  <a:schemeClr val="bg1"/>
                </a:solidFill>
              </a:rPr>
              <a:t>fazla </a:t>
            </a:r>
            <a:r>
              <a:rPr lang="tr-TR" sz="2400" dirty="0" smtClean="0">
                <a:solidFill>
                  <a:schemeClr val="bg1"/>
                </a:solidFill>
              </a:rPr>
              <a:t>kırık tel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varsa</a:t>
            </a:r>
            <a:r>
              <a:rPr lang="tr-TR" sz="2400" dirty="0" smtClean="0">
                <a:solidFill>
                  <a:schemeClr val="bg1"/>
                </a:solidFill>
              </a:rPr>
              <a:t>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Askı </a:t>
            </a:r>
            <a:r>
              <a:rPr lang="tr-TR" sz="2400" dirty="0" smtClean="0">
                <a:solidFill>
                  <a:schemeClr val="bg1"/>
                </a:solidFill>
              </a:rPr>
              <a:t>veya duran halatlarda,bir halat sarımında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tr-TR" sz="2400" dirty="0" smtClean="0">
                <a:solidFill>
                  <a:schemeClr val="bg1"/>
                </a:solidFill>
              </a:rPr>
              <a:t> veya daha </a:t>
            </a:r>
            <a:r>
              <a:rPr lang="tr-TR" sz="2400" dirty="0" smtClean="0">
                <a:solidFill>
                  <a:schemeClr val="bg1"/>
                </a:solidFill>
              </a:rPr>
              <a:t>fazla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kırık </a:t>
            </a:r>
            <a:r>
              <a:rPr lang="tr-TR" sz="2400" dirty="0" smtClean="0">
                <a:solidFill>
                  <a:schemeClr val="bg1"/>
                </a:solidFill>
              </a:rPr>
              <a:t>tel varsa,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Bir </a:t>
            </a:r>
            <a:r>
              <a:rPr lang="tr-TR" sz="2400" dirty="0" smtClean="0">
                <a:solidFill>
                  <a:schemeClr val="bg1"/>
                </a:solidFill>
              </a:rPr>
              <a:t>bağlantının yakınında 1 veya daha fazla kırık </a:t>
            </a:r>
            <a:r>
              <a:rPr lang="tr-TR" sz="2400" dirty="0" smtClean="0">
                <a:solidFill>
                  <a:schemeClr val="bg1"/>
                </a:solidFill>
              </a:rPr>
              <a:t>tel varsa</a:t>
            </a:r>
            <a:r>
              <a:rPr lang="tr-TR" sz="2400" dirty="0" smtClean="0">
                <a:solidFill>
                  <a:schemeClr val="bg1"/>
                </a:solidFill>
              </a:rPr>
              <a:t>,</a:t>
            </a:r>
            <a:r>
              <a:rPr lang="tr-TR" sz="2400" b="1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Hareketli </a:t>
            </a:r>
            <a:r>
              <a:rPr lang="tr-TR" sz="2400" dirty="0" smtClean="0">
                <a:solidFill>
                  <a:schemeClr val="bg1"/>
                </a:solidFill>
              </a:rPr>
              <a:t>halatlarda,kordonlar arasındaki çubuklarda </a:t>
            </a:r>
            <a:r>
              <a:rPr lang="tr-TR" sz="2400" dirty="0" smtClean="0">
                <a:solidFill>
                  <a:schemeClr val="bg1"/>
                </a:solidFill>
              </a:rPr>
              <a:t>herhangi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bir </a:t>
            </a:r>
            <a:r>
              <a:rPr lang="tr-TR" sz="2400" dirty="0" smtClean="0">
                <a:solidFill>
                  <a:schemeClr val="bg1"/>
                </a:solidFill>
              </a:rPr>
              <a:t>kırık belirtisi varsa, halat değiştirilmelidir.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8"/>
            <a:ext cx="37799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941168"/>
            <a:ext cx="46805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877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Halat Çapında Azalma;</a:t>
            </a:r>
          </a:p>
          <a:p>
            <a:pPr>
              <a:buFontTx/>
              <a:buChar char="-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Bir </a:t>
            </a:r>
            <a:r>
              <a:rPr lang="tr-TR" sz="2400" dirty="0" smtClean="0">
                <a:solidFill>
                  <a:schemeClr val="bg1"/>
                </a:solidFill>
              </a:rPr>
              <a:t>halatın çapı,aşağıdaki değerlerin altına indiyse, halat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değiştirilmelidir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             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19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mm’ye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kadar çaplı halatlarda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mm,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   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22-28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mm arasında çaplı halatlarda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1,5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mm,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               32-38 </a:t>
            </a:r>
            <a:r>
              <a:rPr lang="tr-TR" sz="2400" dirty="0" smtClean="0">
                <a:solidFill>
                  <a:schemeClr val="bg1"/>
                </a:solidFill>
              </a:rPr>
              <a:t>mm arasında çaplı halatlarda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tr-TR" sz="2400" dirty="0" smtClean="0">
                <a:solidFill>
                  <a:schemeClr val="bg1"/>
                </a:solidFill>
              </a:rPr>
              <a:t> mm.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7048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415880"/>
          </a:xfrm>
        </p:spPr>
        <p:txBody>
          <a:bodyPr/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Halat </a:t>
            </a:r>
            <a:r>
              <a:rPr lang="tr-TR" sz="2400" dirty="0" smtClean="0">
                <a:solidFill>
                  <a:schemeClr val="bg1"/>
                </a:solidFill>
              </a:rPr>
              <a:t>Çapı </a:t>
            </a:r>
            <a:r>
              <a:rPr lang="tr-TR" sz="2400" dirty="0" smtClean="0">
                <a:solidFill>
                  <a:schemeClr val="bg1"/>
                </a:solidFill>
              </a:rPr>
              <a:t>Ölçümü;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Halat </a:t>
            </a:r>
            <a:r>
              <a:rPr lang="tr-TR" sz="2400" dirty="0" smtClean="0">
                <a:solidFill>
                  <a:schemeClr val="bg1"/>
                </a:solidFill>
              </a:rPr>
              <a:t>çapı, halat dış tel ve demetlerini çevreleyen ve tüm </a:t>
            </a:r>
            <a:r>
              <a:rPr lang="tr-TR" sz="2400" dirty="0" smtClean="0">
                <a:solidFill>
                  <a:schemeClr val="bg1"/>
                </a:solidFill>
              </a:rPr>
              <a:t>halat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kesitini </a:t>
            </a:r>
            <a:r>
              <a:rPr lang="tr-TR" sz="2400" dirty="0" smtClean="0">
                <a:solidFill>
                  <a:schemeClr val="bg1"/>
                </a:solidFill>
              </a:rPr>
              <a:t>içine alan çemberin çapıdır. Halat çapı </a:t>
            </a:r>
            <a:r>
              <a:rPr lang="tr-TR" sz="2400" dirty="0" smtClean="0">
                <a:solidFill>
                  <a:schemeClr val="bg1"/>
                </a:solidFill>
              </a:rPr>
              <a:t>ölçümünde </a:t>
            </a:r>
            <a:r>
              <a:rPr lang="tr-TR" sz="2400" dirty="0" smtClean="0">
                <a:solidFill>
                  <a:schemeClr val="bg1"/>
                </a:solidFill>
              </a:rPr>
              <a:t>ölçü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cihazı </a:t>
            </a:r>
            <a:r>
              <a:rPr lang="tr-TR" sz="2400" dirty="0" smtClean="0">
                <a:solidFill>
                  <a:schemeClr val="bg1"/>
                </a:solidFill>
              </a:rPr>
              <a:t>uçlarının mutlaka en dış iki demete </a:t>
            </a:r>
            <a:r>
              <a:rPr lang="tr-TR" sz="2400" dirty="0" smtClean="0">
                <a:solidFill>
                  <a:schemeClr val="bg1"/>
                </a:solidFill>
              </a:rPr>
              <a:t>teması </a:t>
            </a:r>
            <a:r>
              <a:rPr lang="tr-TR" sz="2400" dirty="0" smtClean="0">
                <a:solidFill>
                  <a:schemeClr val="bg1"/>
                </a:solidFill>
              </a:rPr>
              <a:t>gerekli olup,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genelde </a:t>
            </a:r>
            <a:r>
              <a:rPr lang="tr-TR" sz="2400" dirty="0" smtClean="0">
                <a:solidFill>
                  <a:schemeClr val="bg1"/>
                </a:solidFill>
              </a:rPr>
              <a:t>birbirine dik iki ölçüm, </a:t>
            </a:r>
            <a:r>
              <a:rPr lang="tr-TR" sz="2400" dirty="0" smtClean="0">
                <a:solidFill>
                  <a:schemeClr val="bg1"/>
                </a:solidFill>
              </a:rPr>
              <a:t>birbirinden </a:t>
            </a:r>
            <a:r>
              <a:rPr lang="tr-TR" sz="2400" dirty="0" smtClean="0">
                <a:solidFill>
                  <a:schemeClr val="bg1"/>
                </a:solidFill>
              </a:rPr>
              <a:t>en az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metre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mesafedeki </a:t>
            </a:r>
            <a:r>
              <a:rPr lang="tr-TR" sz="2400" dirty="0" smtClean="0">
                <a:solidFill>
                  <a:schemeClr val="bg1"/>
                </a:solidFill>
              </a:rPr>
              <a:t>iki noktada yapılır ve bu </a:t>
            </a:r>
            <a:r>
              <a:rPr lang="tr-TR" sz="2400" dirty="0" smtClean="0">
                <a:solidFill>
                  <a:schemeClr val="bg1"/>
                </a:solidFill>
              </a:rPr>
              <a:t>dört </a:t>
            </a:r>
            <a:r>
              <a:rPr lang="tr-TR" sz="2400" dirty="0" smtClean="0">
                <a:solidFill>
                  <a:schemeClr val="bg1"/>
                </a:solidFill>
              </a:rPr>
              <a:t>ölçüm ortalamalarının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toleranslar </a:t>
            </a:r>
            <a:r>
              <a:rPr lang="tr-TR" sz="2400" dirty="0" smtClean="0">
                <a:solidFill>
                  <a:schemeClr val="bg1"/>
                </a:solidFill>
              </a:rPr>
              <a:t>dahilinde </a:t>
            </a:r>
            <a:r>
              <a:rPr lang="tr-TR" sz="2400" dirty="0" smtClean="0">
                <a:solidFill>
                  <a:schemeClr val="bg1"/>
                </a:solidFill>
              </a:rPr>
              <a:t>olması istenir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b="1" dirty="0" smtClean="0"/>
          </a:p>
          <a:p>
            <a:pPr>
              <a:buNone/>
            </a:pPr>
            <a:endParaRPr lang="tr-TR" dirty="0"/>
          </a:p>
        </p:txBody>
      </p:sp>
      <p:pic>
        <p:nvPicPr>
          <p:cNvPr id="5" name="4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149080"/>
            <a:ext cx="4237087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Halat Hasarları;</a:t>
            </a:r>
          </a:p>
          <a:p>
            <a:pPr>
              <a:buFontTx/>
              <a:buChar char="-"/>
            </a:pPr>
            <a:endParaRPr lang="tr-TR" b="1" dirty="0" smtClean="0"/>
          </a:p>
          <a:p>
            <a:pPr>
              <a:buFontTx/>
              <a:buChar char="-"/>
            </a:pPr>
            <a:endParaRPr lang="tr-TR" b="1" dirty="0" smtClean="0"/>
          </a:p>
          <a:p>
            <a:pPr>
              <a:buFontTx/>
              <a:buChar char="-"/>
            </a:pPr>
            <a:endParaRPr lang="tr-TR" b="1" dirty="0" smtClean="0"/>
          </a:p>
          <a:p>
            <a:pPr>
              <a:buNone/>
            </a:pP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 </a:t>
            </a:r>
            <a:r>
              <a:rPr lang="tr-TR" sz="2000" dirty="0" smtClean="0"/>
              <a:t>        </a:t>
            </a:r>
            <a:r>
              <a:rPr lang="tr-TR" sz="2000" dirty="0" smtClean="0">
                <a:solidFill>
                  <a:schemeClr val="bg1"/>
                </a:solidFill>
              </a:rPr>
              <a:t>Halatlarda </a:t>
            </a:r>
            <a:r>
              <a:rPr lang="tr-TR" sz="2000" dirty="0" smtClean="0">
                <a:solidFill>
                  <a:schemeClr val="bg1"/>
                </a:solidFill>
              </a:rPr>
              <a:t>gam </a:t>
            </a:r>
            <a:r>
              <a:rPr lang="tr-TR" sz="2000" dirty="0" smtClean="0">
                <a:solidFill>
                  <a:schemeClr val="bg1"/>
                </a:solidFill>
              </a:rPr>
              <a:t>oluşumu </a:t>
            </a:r>
            <a:r>
              <a:rPr lang="tr-TR" sz="2000" dirty="0" smtClean="0"/>
              <a:t>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Tellerin iplikleşmesi</a:t>
            </a:r>
          </a:p>
          <a:p>
            <a:pPr>
              <a:buNone/>
            </a:pPr>
            <a:endParaRPr lang="tr-TR" sz="20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0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0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                                                   Halatlarda ezilme</a:t>
            </a:r>
          </a:p>
          <a:p>
            <a:pPr>
              <a:buNone/>
            </a:pPr>
            <a:endParaRPr lang="tr-TR" sz="20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 smtClean="0">
                <a:solidFill>
                  <a:schemeClr val="bg1"/>
                </a:solidFill>
              </a:rPr>
              <a:t>                                                             </a:t>
            </a:r>
          </a:p>
          <a:p>
            <a:pPr>
              <a:buNone/>
            </a:pPr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 smtClean="0">
                <a:solidFill>
                  <a:schemeClr val="bg1"/>
                </a:solidFill>
              </a:rPr>
              <a:t>                                     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Halatlarda sepetleşme</a:t>
            </a:r>
            <a:endParaRPr lang="tr-TR" sz="20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2543175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267652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8496300" cy="89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157192"/>
            <a:ext cx="3581400" cy="155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Kancalar :</a:t>
            </a: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Kaldırma </a:t>
            </a:r>
            <a:r>
              <a:rPr lang="tr-TR" sz="2400" dirty="0" smtClean="0">
                <a:solidFill>
                  <a:schemeClr val="bg1"/>
                </a:solidFill>
              </a:rPr>
              <a:t>araçlarının kancalarının güvenlik katsayısı (taşıma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gücü</a:t>
            </a:r>
            <a:r>
              <a:rPr lang="tr-TR" sz="2400" dirty="0" smtClean="0">
                <a:solidFill>
                  <a:schemeClr val="bg1"/>
                </a:solidFill>
              </a:rPr>
              <a:t>), taşıyacakları yükün en az; el ile çalıştırılanlarda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tr-TR" sz="2400" dirty="0" smtClean="0">
                <a:solidFill>
                  <a:schemeClr val="bg1"/>
                </a:solidFill>
              </a:rPr>
              <a:t> katına</a:t>
            </a:r>
            <a:r>
              <a:rPr lang="tr-TR" sz="2400" dirty="0" smtClean="0">
                <a:solidFill>
                  <a:schemeClr val="bg1"/>
                </a:solidFill>
              </a:rPr>
              <a:t>,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mekanik </a:t>
            </a:r>
            <a:r>
              <a:rPr lang="tr-TR" sz="2400" dirty="0" smtClean="0">
                <a:solidFill>
                  <a:schemeClr val="bg1"/>
                </a:solidFill>
              </a:rPr>
              <a:t>olarak çalışanlarda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4</a:t>
            </a:r>
            <a:r>
              <a:rPr lang="tr-TR" sz="2400" dirty="0" smtClean="0">
                <a:solidFill>
                  <a:schemeClr val="bg1"/>
                </a:solidFill>
              </a:rPr>
              <a:t> katına, erimiş maden </a:t>
            </a:r>
            <a:r>
              <a:rPr lang="tr-TR" sz="2400" dirty="0" smtClean="0">
                <a:solidFill>
                  <a:schemeClr val="bg1"/>
                </a:solidFill>
              </a:rPr>
              <a:t>veya </a:t>
            </a:r>
            <a:r>
              <a:rPr lang="tr-TR" sz="2400" dirty="0" smtClean="0">
                <a:solidFill>
                  <a:schemeClr val="bg1"/>
                </a:solidFill>
              </a:rPr>
              <a:t>yakıcı,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aşındırıcı </a:t>
            </a:r>
            <a:r>
              <a:rPr lang="tr-TR" sz="2400" dirty="0" smtClean="0">
                <a:solidFill>
                  <a:schemeClr val="bg1"/>
                </a:solidFill>
              </a:rPr>
              <a:t>(</a:t>
            </a:r>
            <a:r>
              <a:rPr lang="tr-TR" sz="2400" dirty="0" err="1" smtClean="0">
                <a:solidFill>
                  <a:schemeClr val="bg1"/>
                </a:solidFill>
              </a:rPr>
              <a:t>korozif</a:t>
            </a:r>
            <a:r>
              <a:rPr lang="tr-TR" sz="2400" dirty="0" smtClean="0">
                <a:solidFill>
                  <a:schemeClr val="bg1"/>
                </a:solidFill>
              </a:rPr>
              <a:t>) maddeler gibi tehlikeli yükleri </a:t>
            </a:r>
            <a:r>
              <a:rPr lang="tr-TR" sz="2400" dirty="0" smtClean="0">
                <a:solidFill>
                  <a:schemeClr val="bg1"/>
                </a:solidFill>
              </a:rPr>
              <a:t>taşıyanlarda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ise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5</a:t>
            </a:r>
            <a:r>
              <a:rPr lang="tr-TR" sz="2400" dirty="0" smtClean="0">
                <a:solidFill>
                  <a:schemeClr val="bg1"/>
                </a:solidFill>
              </a:rPr>
              <a:t> katına eşit olmalıdır.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Bu </a:t>
            </a:r>
            <a:r>
              <a:rPr lang="tr-TR" sz="2400" dirty="0" smtClean="0">
                <a:solidFill>
                  <a:schemeClr val="bg1"/>
                </a:solidFill>
              </a:rPr>
              <a:t>araç ve </a:t>
            </a:r>
            <a:r>
              <a:rPr lang="tr-TR" sz="2400" dirty="0" err="1" smtClean="0">
                <a:solidFill>
                  <a:schemeClr val="bg1"/>
                </a:solidFill>
              </a:rPr>
              <a:t>makinaların</a:t>
            </a:r>
            <a:r>
              <a:rPr lang="tr-TR" sz="2400" dirty="0" smtClean="0">
                <a:solidFill>
                  <a:schemeClr val="bg1"/>
                </a:solidFill>
              </a:rPr>
              <a:t> yük kancaları; demir, çelik veya </a:t>
            </a:r>
            <a:r>
              <a:rPr lang="tr-TR" sz="2400" dirty="0" smtClean="0">
                <a:solidFill>
                  <a:schemeClr val="bg1"/>
                </a:solidFill>
              </a:rPr>
              <a:t>benzeri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malzemeden </a:t>
            </a:r>
            <a:r>
              <a:rPr lang="tr-TR" sz="2400" dirty="0" smtClean="0">
                <a:solidFill>
                  <a:schemeClr val="bg1"/>
                </a:solidFill>
              </a:rPr>
              <a:t>yapılmış olmalı, yüklerin kurtulup </a:t>
            </a:r>
            <a:r>
              <a:rPr lang="tr-TR" sz="2400" dirty="0" smtClean="0">
                <a:solidFill>
                  <a:schemeClr val="bg1"/>
                </a:solidFill>
              </a:rPr>
              <a:t>düşmemeleri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için </a:t>
            </a:r>
            <a:r>
              <a:rPr lang="tr-TR" sz="2400" dirty="0" smtClean="0">
                <a:solidFill>
                  <a:schemeClr val="bg1"/>
                </a:solidFill>
              </a:rPr>
              <a:t>güvenlik mandalı veya uygun güvenlik </a:t>
            </a:r>
            <a:r>
              <a:rPr lang="tr-TR" sz="2400" dirty="0" smtClean="0">
                <a:solidFill>
                  <a:schemeClr val="bg1"/>
                </a:solidFill>
              </a:rPr>
              <a:t>sistemi </a:t>
            </a:r>
            <a:r>
              <a:rPr lang="tr-TR" sz="2400" dirty="0" smtClean="0">
                <a:solidFill>
                  <a:schemeClr val="bg1"/>
                </a:solidFill>
              </a:rPr>
              <a:t>olmalıdır. </a:t>
            </a:r>
          </a:p>
          <a:p>
            <a:pPr>
              <a:buNone/>
            </a:pPr>
            <a:endParaRPr lang="tr-TR" sz="2400" b="1" dirty="0" smtClean="0"/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Kanca </a:t>
            </a:r>
            <a:r>
              <a:rPr lang="tr-TR" sz="2400" dirty="0" smtClean="0">
                <a:solidFill>
                  <a:schemeClr val="bg1"/>
                </a:solidFill>
              </a:rPr>
              <a:t>ağzındaki genişleme (T ölçüsü) %15’i </a:t>
            </a:r>
            <a:r>
              <a:rPr lang="tr-TR" sz="2400" dirty="0" smtClean="0">
                <a:solidFill>
                  <a:schemeClr val="bg1"/>
                </a:solidFill>
              </a:rPr>
              <a:t>geçmişse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kanca </a:t>
            </a:r>
            <a:r>
              <a:rPr lang="tr-TR" sz="2400" dirty="0" smtClean="0">
                <a:solidFill>
                  <a:schemeClr val="bg1"/>
                </a:solidFill>
              </a:rPr>
              <a:t>kullanılmaması gerekir.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  <p:pic>
        <p:nvPicPr>
          <p:cNvPr id="7" name="6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204864"/>
            <a:ext cx="2552921" cy="4084674"/>
          </a:xfrm>
          <a:prstGeom prst="rect">
            <a:avLst/>
          </a:prstGeom>
        </p:spPr>
      </p:pic>
      <p:pic>
        <p:nvPicPr>
          <p:cNvPr id="8" name="7 Resim" descr="Adsı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132856"/>
            <a:ext cx="2304256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Transportörlerde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Güvenlik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Sanayide </a:t>
            </a:r>
            <a:r>
              <a:rPr lang="tr-TR" sz="2400" dirty="0" smtClean="0">
                <a:solidFill>
                  <a:schemeClr val="bg1"/>
                </a:solidFill>
              </a:rPr>
              <a:t>kullanılan yaygın </a:t>
            </a:r>
            <a:r>
              <a:rPr lang="tr-TR" sz="2400" dirty="0" err="1" smtClean="0">
                <a:solidFill>
                  <a:schemeClr val="bg1"/>
                </a:solidFill>
              </a:rPr>
              <a:t>transportör</a:t>
            </a:r>
            <a:r>
              <a:rPr lang="tr-TR" sz="2400" dirty="0" smtClean="0">
                <a:solidFill>
                  <a:schemeClr val="bg1"/>
                </a:solidFill>
              </a:rPr>
              <a:t> çeşitleri şunlardır</a:t>
            </a:r>
            <a:r>
              <a:rPr lang="tr-TR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a)</a:t>
            </a:r>
            <a:r>
              <a:rPr lang="tr-TR" sz="2400" dirty="0" err="1" smtClean="0">
                <a:solidFill>
                  <a:schemeClr val="bg1"/>
                </a:solidFill>
              </a:rPr>
              <a:t>Elavatörler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Merdaneli,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Kovalı,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Zincirli,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b) Vidalı </a:t>
            </a:r>
            <a:r>
              <a:rPr lang="tr-TR" sz="2400" dirty="0" err="1" smtClean="0">
                <a:solidFill>
                  <a:schemeClr val="bg1"/>
                </a:solidFill>
              </a:rPr>
              <a:t>transportörler</a:t>
            </a:r>
            <a:r>
              <a:rPr lang="tr-TR" sz="2400" dirty="0" smtClean="0">
                <a:solidFill>
                  <a:schemeClr val="bg1"/>
                </a:solidFill>
              </a:rPr>
              <a:t>,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c) Bantlı </a:t>
            </a:r>
            <a:r>
              <a:rPr lang="tr-TR" sz="2400" dirty="0" smtClean="0">
                <a:solidFill>
                  <a:schemeClr val="bg1"/>
                </a:solidFill>
              </a:rPr>
              <a:t>konveyörler,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d) </a:t>
            </a:r>
            <a:r>
              <a:rPr lang="tr-TR" sz="2400" dirty="0" err="1" smtClean="0">
                <a:solidFill>
                  <a:schemeClr val="bg1"/>
                </a:solidFill>
              </a:rPr>
              <a:t>Pnömatik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transport 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76872"/>
            <a:ext cx="379380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509120"/>
            <a:ext cx="3816424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686800" cy="5877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Yüksekte </a:t>
            </a:r>
            <a:r>
              <a:rPr lang="tr-TR" dirty="0" smtClean="0">
                <a:solidFill>
                  <a:schemeClr val="bg1"/>
                </a:solidFill>
              </a:rPr>
              <a:t>bulunan konveyörlerin kenarlarında yürüyüş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platformları </a:t>
            </a:r>
            <a:r>
              <a:rPr lang="tr-TR" dirty="0" smtClean="0">
                <a:solidFill>
                  <a:schemeClr val="bg1"/>
                </a:solidFill>
              </a:rPr>
              <a:t>olacaktır.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Üzerlerinden </a:t>
            </a:r>
            <a:r>
              <a:rPr lang="tr-TR" dirty="0" smtClean="0">
                <a:solidFill>
                  <a:schemeClr val="bg1"/>
                </a:solidFill>
              </a:rPr>
              <a:t>geçilmesi için geçit </a:t>
            </a:r>
            <a:r>
              <a:rPr lang="tr-TR" dirty="0" smtClean="0">
                <a:solidFill>
                  <a:schemeClr val="bg1"/>
                </a:solidFill>
              </a:rPr>
              <a:t>platformları </a:t>
            </a:r>
            <a:r>
              <a:rPr lang="tr-TR" dirty="0" smtClean="0">
                <a:solidFill>
                  <a:schemeClr val="bg1"/>
                </a:solidFill>
              </a:rPr>
              <a:t>yapılacaktır.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Altlarına </a:t>
            </a:r>
            <a:r>
              <a:rPr lang="tr-TR" dirty="0" smtClean="0">
                <a:solidFill>
                  <a:schemeClr val="bg1"/>
                </a:solidFill>
              </a:rPr>
              <a:t>saç veya tel kafes koruyucular yapılacaktır.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Uzun </a:t>
            </a:r>
            <a:r>
              <a:rPr lang="tr-TR" dirty="0" smtClean="0">
                <a:solidFill>
                  <a:schemeClr val="bg1"/>
                </a:solidFill>
              </a:rPr>
              <a:t>mesafeli konveyörlerde ikaz sistemi olacaktır.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Güvenlik </a:t>
            </a:r>
            <a:r>
              <a:rPr lang="tr-TR" dirty="0" smtClean="0">
                <a:solidFill>
                  <a:schemeClr val="bg1"/>
                </a:solidFill>
              </a:rPr>
              <a:t>teli-Güvenlik </a:t>
            </a:r>
            <a:r>
              <a:rPr lang="tr-TR" dirty="0" err="1" smtClean="0">
                <a:solidFill>
                  <a:schemeClr val="bg1"/>
                </a:solidFill>
              </a:rPr>
              <a:t>stopları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>olacaktır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Eğimli </a:t>
            </a:r>
            <a:r>
              <a:rPr lang="tr-TR" dirty="0" smtClean="0">
                <a:solidFill>
                  <a:schemeClr val="bg1"/>
                </a:solidFill>
              </a:rPr>
              <a:t>konveyörlerde enerji kesilmesi halinde ters hareketi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önleyici </a:t>
            </a:r>
            <a:r>
              <a:rPr lang="tr-TR" dirty="0" smtClean="0">
                <a:solidFill>
                  <a:schemeClr val="bg1"/>
                </a:solidFill>
              </a:rPr>
              <a:t>mekanik bir tertibat bulunacak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Silindir </a:t>
            </a:r>
            <a:r>
              <a:rPr lang="tr-TR" dirty="0" smtClean="0">
                <a:solidFill>
                  <a:schemeClr val="bg1"/>
                </a:solidFill>
              </a:rPr>
              <a:t>ve tamburların temizliği el ile yapılmayacaktır.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Sonsuz </a:t>
            </a:r>
            <a:r>
              <a:rPr lang="tr-TR" dirty="0" smtClean="0">
                <a:solidFill>
                  <a:schemeClr val="bg1"/>
                </a:solidFill>
              </a:rPr>
              <a:t>vidalı </a:t>
            </a:r>
            <a:r>
              <a:rPr lang="tr-TR" dirty="0" err="1" smtClean="0">
                <a:solidFill>
                  <a:schemeClr val="bg1"/>
                </a:solidFill>
              </a:rPr>
              <a:t>transportörler</a:t>
            </a:r>
            <a:r>
              <a:rPr lang="tr-TR" dirty="0" smtClean="0">
                <a:solidFill>
                  <a:schemeClr val="bg1"/>
                </a:solidFill>
              </a:rPr>
              <a:t> uygun muhafazalar içinde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olacaktır</a:t>
            </a:r>
            <a:r>
              <a:rPr lang="tr-TR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İşçi </a:t>
            </a:r>
            <a:r>
              <a:rPr lang="tr-TR" dirty="0" smtClean="0">
                <a:solidFill>
                  <a:schemeClr val="bg1"/>
                </a:solidFill>
              </a:rPr>
              <a:t>taşınmayacaktır. 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3) </a:t>
            </a:r>
            <a:r>
              <a:rPr lang="tr-T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Forkliftler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err="1" smtClean="0">
                <a:solidFill>
                  <a:schemeClr val="bg1"/>
                </a:solidFill>
              </a:rPr>
              <a:t>Fork</a:t>
            </a:r>
            <a:r>
              <a:rPr lang="tr-TR" sz="2400" dirty="0" smtClean="0">
                <a:solidFill>
                  <a:schemeClr val="bg1"/>
                </a:solidFill>
              </a:rPr>
              <a:t>: </a:t>
            </a:r>
            <a:r>
              <a:rPr lang="tr-TR" sz="2400" dirty="0" smtClean="0">
                <a:solidFill>
                  <a:schemeClr val="bg1"/>
                </a:solidFill>
              </a:rPr>
              <a:t>çatal + lift </a:t>
            </a:r>
            <a:r>
              <a:rPr lang="tr-TR" sz="2400" dirty="0" smtClean="0">
                <a:solidFill>
                  <a:schemeClr val="bg1"/>
                </a:solidFill>
              </a:rPr>
              <a:t>: </a:t>
            </a:r>
            <a:r>
              <a:rPr lang="tr-TR" sz="2400" dirty="0" smtClean="0">
                <a:solidFill>
                  <a:schemeClr val="bg1"/>
                </a:solidFill>
              </a:rPr>
              <a:t>kaldırmak = </a:t>
            </a: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 : Çatallı kaldırıcı</a:t>
            </a: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Yük </a:t>
            </a:r>
            <a:r>
              <a:rPr lang="tr-TR" sz="2400" dirty="0" smtClean="0">
                <a:solidFill>
                  <a:schemeClr val="bg1"/>
                </a:solidFill>
              </a:rPr>
              <a:t>kapasitesi : Birkaç </a:t>
            </a:r>
            <a:r>
              <a:rPr lang="tr-TR" sz="2400" dirty="0" smtClean="0">
                <a:solidFill>
                  <a:schemeClr val="bg1"/>
                </a:solidFill>
              </a:rPr>
              <a:t>ton –(</a:t>
            </a:r>
            <a:r>
              <a:rPr lang="tr-TR" sz="2400" dirty="0" err="1" smtClean="0">
                <a:solidFill>
                  <a:schemeClr val="bg1"/>
                </a:solidFill>
              </a:rPr>
              <a:t>transpaletler</a:t>
            </a:r>
            <a:r>
              <a:rPr lang="tr-TR" sz="2400" dirty="0" smtClean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               </a:t>
            </a:r>
            <a:r>
              <a:rPr lang="tr-TR" sz="2400" dirty="0" smtClean="0"/>
              <a:t>        </a:t>
            </a:r>
            <a:r>
              <a:rPr lang="tr-TR" sz="2400" dirty="0" smtClean="0">
                <a:latin typeface="+mj-lt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50 </a:t>
            </a:r>
            <a:r>
              <a:rPr lang="tr-TR" sz="2400" dirty="0" smtClean="0">
                <a:solidFill>
                  <a:schemeClr val="bg1"/>
                </a:solidFill>
              </a:rPr>
              <a:t>tona kadar </a:t>
            </a:r>
            <a:r>
              <a:rPr lang="tr-TR" sz="2400" dirty="0" smtClean="0">
                <a:solidFill>
                  <a:schemeClr val="bg1"/>
                </a:solidFill>
              </a:rPr>
              <a:t>– (ağır </a:t>
            </a:r>
            <a:r>
              <a:rPr lang="tr-TR" sz="2400" dirty="0" smtClean="0">
                <a:solidFill>
                  <a:schemeClr val="bg1"/>
                </a:solidFill>
              </a:rPr>
              <a:t>hizmet </a:t>
            </a:r>
            <a:r>
              <a:rPr lang="tr-TR" sz="2400" dirty="0" err="1" smtClean="0">
                <a:solidFill>
                  <a:schemeClr val="bg1"/>
                </a:solidFill>
              </a:rPr>
              <a:t>forkliftleri</a:t>
            </a:r>
            <a:r>
              <a:rPr lang="tr-TR" sz="2400" dirty="0" smtClean="0">
                <a:solidFill>
                  <a:schemeClr val="bg1"/>
                </a:solidFill>
              </a:rPr>
              <a:t>)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Kaldırma yüksekliği : Birkaç </a:t>
            </a:r>
            <a:r>
              <a:rPr lang="tr-TR" sz="2400" dirty="0" smtClean="0">
                <a:solidFill>
                  <a:schemeClr val="bg1"/>
                </a:solidFill>
              </a:rPr>
              <a:t>cm yerle temasın </a:t>
            </a:r>
            <a:r>
              <a:rPr lang="tr-TR" sz="2400" dirty="0" smtClean="0">
                <a:solidFill>
                  <a:schemeClr val="bg1"/>
                </a:solidFill>
              </a:rPr>
              <a:t>kesilmesi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(</a:t>
            </a:r>
            <a:r>
              <a:rPr lang="tr-TR" sz="2400" dirty="0" err="1" smtClean="0">
                <a:solidFill>
                  <a:schemeClr val="bg1"/>
                </a:solidFill>
              </a:rPr>
              <a:t>transpaletler</a:t>
            </a:r>
            <a:r>
              <a:rPr lang="tr-TR" sz="2400" dirty="0" smtClean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                              Standart </a:t>
            </a:r>
            <a:r>
              <a:rPr lang="tr-TR" sz="2400" dirty="0" smtClean="0">
                <a:solidFill>
                  <a:schemeClr val="bg1"/>
                </a:solidFill>
              </a:rPr>
              <a:t>kaldırma yüksekliği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3-9 m</a:t>
            </a:r>
            <a:endParaRPr lang="tr-TR" sz="2400" dirty="0" smtClean="0">
              <a:solidFill>
                <a:schemeClr val="bg1"/>
              </a:solidFill>
              <a:latin typeface="+mj-lt"/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                              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13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metreye kadar (dar </a:t>
            </a:r>
            <a:r>
              <a:rPr lang="tr-TR" sz="2400" dirty="0" smtClean="0">
                <a:solidFill>
                  <a:schemeClr val="bg1"/>
                </a:solidFill>
              </a:rPr>
              <a:t>koridor </a:t>
            </a: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Ortalama şartlarda çalışan bir </a:t>
            </a: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 kullanım </a:t>
            </a:r>
            <a:r>
              <a:rPr lang="tr-TR" sz="2400" dirty="0" smtClean="0">
                <a:solidFill>
                  <a:schemeClr val="bg1"/>
                </a:solidFill>
              </a:rPr>
              <a:t>ömrü 8 </a:t>
            </a:r>
            <a:r>
              <a:rPr lang="tr-TR" sz="2400" dirty="0" smtClean="0">
                <a:solidFill>
                  <a:schemeClr val="bg1"/>
                </a:solidFill>
              </a:rPr>
              <a:t>yıldır.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Çatallı </a:t>
            </a:r>
            <a:r>
              <a:rPr lang="tr-TR" sz="2400" dirty="0" smtClean="0">
                <a:solidFill>
                  <a:schemeClr val="bg1"/>
                </a:solidFill>
              </a:rPr>
              <a:t>i</a:t>
            </a:r>
            <a:r>
              <a:rPr lang="tr-TR" sz="2400" dirty="0" smtClean="0">
                <a:solidFill>
                  <a:schemeClr val="bg1"/>
                </a:solidFill>
              </a:rPr>
              <a:t>stifleyicilerin çalışma çeşitleri : El kumandalı,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Elektrik motorlu, Dizel/Benzin/LPG/CNG motorlu.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</p:txBody>
      </p:sp>
      <p:pic>
        <p:nvPicPr>
          <p:cNvPr id="10" name="3 İçerik Yer Tutucusu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132856"/>
            <a:ext cx="8229600" cy="4382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908720"/>
            <a:ext cx="8676456" cy="5949280"/>
          </a:xfrm>
        </p:spPr>
        <p:txBody>
          <a:bodyPr/>
          <a:lstStyle/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Kaldırma Kabiliyetlerine Göre Vinçler :</a:t>
            </a: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   </a:t>
            </a:r>
            <a:r>
              <a:rPr lang="tr-TR" sz="2000" dirty="0" smtClean="0">
                <a:solidFill>
                  <a:schemeClr val="bg1"/>
                </a:solidFill>
              </a:rPr>
              <a:t>• Hidrolik-Halatlı Vinçler</a:t>
            </a:r>
          </a:p>
          <a:p>
            <a:pPr>
              <a:buNone/>
            </a:pPr>
            <a:endParaRPr lang="tr-TR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836712"/>
            <a:ext cx="22646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4067944" y="2420888"/>
            <a:ext cx="1252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Kule Vinç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861048"/>
            <a:ext cx="225742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1115616" y="5661248"/>
            <a:ext cx="2792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err="1" smtClean="0">
                <a:solidFill>
                  <a:schemeClr val="bg1"/>
                </a:solidFill>
              </a:rPr>
              <a:t>Teleskobik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Bumlu</a:t>
            </a:r>
            <a:r>
              <a:rPr lang="tr-TR" sz="2000" dirty="0" smtClean="0">
                <a:solidFill>
                  <a:schemeClr val="bg1"/>
                </a:solidFill>
              </a:rPr>
              <a:t> Vinç 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861048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5940152" y="5661248"/>
            <a:ext cx="1223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Kurtarıcı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51648" cy="576064"/>
          </a:xfrm>
        </p:spPr>
        <p:txBody>
          <a:bodyPr>
            <a:normAutofit/>
          </a:bodyPr>
          <a:lstStyle/>
          <a:p>
            <a:pPr algn="l"/>
            <a:r>
              <a:rPr lang="tr-TR" sz="2400" b="0" dirty="0" smtClean="0">
                <a:solidFill>
                  <a:schemeClr val="tx1"/>
                </a:solidFill>
                <a:effectLst/>
                <a:latin typeface="+mn-lt"/>
              </a:rPr>
              <a:t>• FORKLİFT GENEL TANITIMI</a:t>
            </a:r>
            <a:endParaRPr lang="tr-TR" sz="2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9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7 İçerik Yer Tutucusu" descr="Adsız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8229600" cy="525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err="1" smtClean="0">
                <a:solidFill>
                  <a:schemeClr val="bg1"/>
                </a:solidFill>
              </a:rPr>
              <a:t>Forkliftlerde</a:t>
            </a:r>
            <a:r>
              <a:rPr lang="tr-TR" dirty="0" smtClean="0">
                <a:solidFill>
                  <a:schemeClr val="bg1"/>
                </a:solidFill>
              </a:rPr>
              <a:t> Güvenlik Sistemleri :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</a:t>
            </a:r>
            <a:r>
              <a:rPr lang="fi-FI" dirty="0" smtClean="0">
                <a:solidFill>
                  <a:schemeClr val="bg1"/>
                </a:solidFill>
              </a:rPr>
              <a:t>Üst </a:t>
            </a:r>
            <a:r>
              <a:rPr lang="fi-FI" dirty="0" smtClean="0">
                <a:solidFill>
                  <a:schemeClr val="bg1"/>
                </a:solidFill>
              </a:rPr>
              <a:t>/yan ve ön korkuluklar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Sürücü </a:t>
            </a:r>
            <a:r>
              <a:rPr lang="tr-TR" dirty="0" smtClean="0">
                <a:solidFill>
                  <a:schemeClr val="bg1"/>
                </a:solidFill>
              </a:rPr>
              <a:t>kabini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Sesli </a:t>
            </a:r>
            <a:r>
              <a:rPr lang="tr-TR" dirty="0" smtClean="0">
                <a:solidFill>
                  <a:schemeClr val="bg1"/>
                </a:solidFill>
              </a:rPr>
              <a:t>ve ışıklı geri vites uyarısı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Çarpma </a:t>
            </a:r>
            <a:r>
              <a:rPr lang="tr-TR" dirty="0" err="1" smtClean="0">
                <a:solidFill>
                  <a:schemeClr val="bg1"/>
                </a:solidFill>
              </a:rPr>
              <a:t>sensörleri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Ağırlık </a:t>
            </a:r>
            <a:r>
              <a:rPr lang="tr-TR" dirty="0" smtClean="0">
                <a:solidFill>
                  <a:schemeClr val="bg1"/>
                </a:solidFill>
              </a:rPr>
              <a:t>indikatörü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Hız </a:t>
            </a:r>
            <a:r>
              <a:rPr lang="tr-TR" dirty="0" smtClean="0">
                <a:solidFill>
                  <a:schemeClr val="bg1"/>
                </a:solidFill>
              </a:rPr>
              <a:t>sınırlandırıcısı / yüksek hız ikazı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Elektronik </a:t>
            </a:r>
            <a:r>
              <a:rPr lang="tr-TR" dirty="0" smtClean="0">
                <a:solidFill>
                  <a:schemeClr val="bg1"/>
                </a:solidFill>
              </a:rPr>
              <a:t>stabilizasyon kontrol (ESC)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Korna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Yan </a:t>
            </a:r>
            <a:r>
              <a:rPr lang="tr-TR" dirty="0" smtClean="0">
                <a:solidFill>
                  <a:schemeClr val="bg1"/>
                </a:solidFill>
              </a:rPr>
              <a:t>ve iç aynalar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Park </a:t>
            </a:r>
            <a:r>
              <a:rPr lang="tr-TR" dirty="0" smtClean="0">
                <a:solidFill>
                  <a:schemeClr val="bg1"/>
                </a:solidFill>
              </a:rPr>
              <a:t>freni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Emniyet </a:t>
            </a:r>
            <a:r>
              <a:rPr lang="tr-TR" dirty="0" smtClean="0">
                <a:solidFill>
                  <a:schemeClr val="bg1"/>
                </a:solidFill>
              </a:rPr>
              <a:t>kemeri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Döner </a:t>
            </a:r>
            <a:r>
              <a:rPr lang="tr-TR" dirty="0" smtClean="0">
                <a:solidFill>
                  <a:schemeClr val="bg1"/>
                </a:solidFill>
              </a:rPr>
              <a:t>sürücü koltuğu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Emniyet </a:t>
            </a:r>
            <a:r>
              <a:rPr lang="tr-TR" dirty="0" smtClean="0">
                <a:solidFill>
                  <a:schemeClr val="bg1"/>
                </a:solidFill>
              </a:rPr>
              <a:t>kemeri ikazı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Park </a:t>
            </a:r>
            <a:r>
              <a:rPr lang="tr-TR" dirty="0" smtClean="0">
                <a:solidFill>
                  <a:schemeClr val="bg1"/>
                </a:solidFill>
              </a:rPr>
              <a:t>freni aktif haldeyken açılan yan kapı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908720"/>
            <a:ext cx="8820472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 kabinlerinde </a:t>
            </a:r>
            <a:r>
              <a:rPr lang="tr-TR" sz="2400" dirty="0" smtClean="0">
                <a:solidFill>
                  <a:schemeClr val="bg1"/>
                </a:solidFill>
              </a:rPr>
              <a:t>kullanılan çeşitli sürücü </a:t>
            </a:r>
            <a:r>
              <a:rPr lang="tr-TR" sz="2400" dirty="0" smtClean="0">
                <a:solidFill>
                  <a:schemeClr val="bg1"/>
                </a:solidFill>
              </a:rPr>
              <a:t>koruma önlemleri: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2304256" cy="23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293096"/>
            <a:ext cx="2537817" cy="217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772816"/>
            <a:ext cx="2232248" cy="226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221088"/>
            <a:ext cx="2304256" cy="23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139680" cy="432048"/>
          </a:xfrm>
        </p:spPr>
        <p:txBody>
          <a:bodyPr>
            <a:normAutofit/>
          </a:bodyPr>
          <a:lstStyle/>
          <a:p>
            <a:pPr algn="l"/>
            <a:r>
              <a:rPr lang="tr-TR" sz="2400" b="0" dirty="0" smtClean="0">
                <a:solidFill>
                  <a:schemeClr val="tx1"/>
                </a:solidFill>
                <a:effectLst/>
                <a:latin typeface="+mn-lt"/>
              </a:rPr>
              <a:t>•</a:t>
            </a:r>
            <a:r>
              <a:rPr lang="tr-TR" sz="2400" b="0" dirty="0" err="1" smtClean="0">
                <a:solidFill>
                  <a:schemeClr val="tx1"/>
                </a:solidFill>
                <a:effectLst/>
                <a:latin typeface="+mn-lt"/>
              </a:rPr>
              <a:t>Forkliftlerde</a:t>
            </a:r>
            <a:r>
              <a:rPr lang="tr-TR" sz="2400" b="0" dirty="0" smtClean="0">
                <a:solidFill>
                  <a:schemeClr val="tx1"/>
                </a:solidFill>
                <a:effectLst/>
                <a:latin typeface="+mn-lt"/>
              </a:rPr>
              <a:t> kaza nedenleri :</a:t>
            </a:r>
            <a:endParaRPr lang="tr-TR" sz="2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Adsız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8424862" cy="5559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err="1" smtClean="0">
                <a:solidFill>
                  <a:schemeClr val="bg1"/>
                </a:solidFill>
              </a:rPr>
              <a:t>Forkliftte</a:t>
            </a:r>
            <a:r>
              <a:rPr lang="tr-TR" sz="2400" dirty="0" smtClean="0">
                <a:solidFill>
                  <a:schemeClr val="bg1"/>
                </a:solidFill>
              </a:rPr>
              <a:t> seyir kararlılığı ağırlık merkezleri :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</a:t>
            </a:r>
            <a:r>
              <a:rPr lang="tr-TR" sz="2400" dirty="0" err="1" smtClean="0">
                <a:solidFill>
                  <a:schemeClr val="bg1"/>
                </a:solidFill>
              </a:rPr>
              <a:t>Forkliftin</a:t>
            </a:r>
            <a:r>
              <a:rPr lang="tr-TR" sz="2400" dirty="0" smtClean="0">
                <a:solidFill>
                  <a:schemeClr val="bg1"/>
                </a:solidFill>
              </a:rPr>
              <a:t> Denge Şartı-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tr-TR" sz="2400" dirty="0" smtClean="0">
                <a:solidFill>
                  <a:schemeClr val="bg1"/>
                </a:solidFill>
              </a:rPr>
              <a:t> : </a:t>
            </a:r>
            <a:r>
              <a:rPr lang="tr-TR" sz="2400" dirty="0" smtClean="0">
                <a:solidFill>
                  <a:schemeClr val="bg1"/>
                </a:solidFill>
              </a:rPr>
              <a:t>Kuvvetlerin devrilme eksenine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göre momentlerinin </a:t>
            </a:r>
            <a:r>
              <a:rPr lang="tr-TR" sz="2400" dirty="0" smtClean="0">
                <a:solidFill>
                  <a:schemeClr val="bg1"/>
                </a:solidFill>
              </a:rPr>
              <a:t>toplamı </a:t>
            </a:r>
            <a:r>
              <a:rPr lang="tr-TR" sz="2400" dirty="0" smtClean="0">
                <a:solidFill>
                  <a:schemeClr val="bg1"/>
                </a:solidFill>
              </a:rPr>
              <a:t>sıfır olmalı veya, </a:t>
            </a: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 ağırlık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merkezi </a:t>
            </a:r>
            <a:r>
              <a:rPr lang="tr-TR" sz="2400" dirty="0" smtClean="0">
                <a:solidFill>
                  <a:schemeClr val="bg1"/>
                </a:solidFill>
              </a:rPr>
              <a:t>tarafında </a:t>
            </a:r>
            <a:r>
              <a:rPr lang="tr-TR" sz="2400" dirty="0" smtClean="0">
                <a:solidFill>
                  <a:schemeClr val="bg1"/>
                </a:solidFill>
              </a:rPr>
              <a:t>olmalıdır.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44824"/>
            <a:ext cx="481965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435280" cy="5832648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</a:t>
            </a:r>
            <a:r>
              <a:rPr lang="tr-TR" sz="2400" dirty="0" err="1" smtClean="0">
                <a:solidFill>
                  <a:schemeClr val="bg1"/>
                </a:solidFill>
              </a:rPr>
              <a:t>ForkliftinDenge</a:t>
            </a:r>
            <a:r>
              <a:rPr lang="tr-TR" sz="2400" dirty="0" smtClean="0">
                <a:solidFill>
                  <a:schemeClr val="bg1"/>
                </a:solidFill>
              </a:rPr>
              <a:t> Şartı-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2 : </a:t>
            </a:r>
            <a:r>
              <a:rPr lang="tr-TR" sz="2400" dirty="0" smtClean="0">
                <a:solidFill>
                  <a:schemeClr val="bg1"/>
                </a:solidFill>
              </a:rPr>
              <a:t>Ağırlık </a:t>
            </a:r>
            <a:r>
              <a:rPr lang="tr-TR" sz="2400" dirty="0" smtClean="0">
                <a:solidFill>
                  <a:schemeClr val="bg1"/>
                </a:solidFill>
              </a:rPr>
              <a:t>merkezinin devrilme </a:t>
            </a:r>
            <a:r>
              <a:rPr lang="tr-TR" sz="2400" dirty="0" smtClean="0">
                <a:solidFill>
                  <a:schemeClr val="bg1"/>
                </a:solidFill>
              </a:rPr>
              <a:t>üçgeni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içinde </a:t>
            </a:r>
            <a:r>
              <a:rPr lang="tr-TR" sz="2400" dirty="0" smtClean="0">
                <a:solidFill>
                  <a:schemeClr val="bg1"/>
                </a:solidFill>
              </a:rPr>
              <a:t>kalması </a:t>
            </a:r>
            <a:r>
              <a:rPr lang="tr-TR" sz="2400" dirty="0" smtClean="0">
                <a:solidFill>
                  <a:schemeClr val="bg1"/>
                </a:solidFill>
              </a:rPr>
              <a:t>gerekir.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         </a:t>
            </a:r>
            <a:r>
              <a:rPr lang="tr-TR" sz="2000" dirty="0" smtClean="0">
                <a:solidFill>
                  <a:schemeClr val="bg1"/>
                </a:solidFill>
              </a:rPr>
              <a:t>Boş </a:t>
            </a:r>
            <a:r>
              <a:rPr lang="tr-TR" sz="2000" dirty="0" smtClean="0">
                <a:solidFill>
                  <a:schemeClr val="bg1"/>
                </a:solidFill>
              </a:rPr>
              <a:t>ve yüklü durumda ağırlık merkezinin optimal konumu</a:t>
            </a:r>
          </a:p>
          <a:p>
            <a:pPr>
              <a:buNone/>
            </a:pPr>
            <a:endParaRPr lang="tr-TR" sz="2400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764704"/>
            <a:ext cx="453650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49080"/>
            <a:ext cx="2304255" cy="172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149080"/>
            <a:ext cx="2376264" cy="17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Yük </a:t>
            </a:r>
            <a:r>
              <a:rPr lang="tr-TR" sz="2400" dirty="0" smtClean="0">
                <a:solidFill>
                  <a:schemeClr val="bg1"/>
                </a:solidFill>
              </a:rPr>
              <a:t>uzadıkça ve yayıldıkça kaldırma kapasitesi </a:t>
            </a:r>
            <a:r>
              <a:rPr lang="tr-TR" sz="2400" dirty="0" smtClean="0">
                <a:solidFill>
                  <a:schemeClr val="bg1"/>
                </a:solidFill>
              </a:rPr>
              <a:t>düşer, Çünkü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yükün </a:t>
            </a:r>
            <a:r>
              <a:rPr lang="tr-TR" sz="2400" dirty="0" smtClean="0">
                <a:solidFill>
                  <a:schemeClr val="bg1"/>
                </a:solidFill>
              </a:rPr>
              <a:t>ağırlık merkezi devrilme </a:t>
            </a:r>
            <a:r>
              <a:rPr lang="tr-TR" sz="2400" dirty="0" smtClean="0">
                <a:solidFill>
                  <a:schemeClr val="bg1"/>
                </a:solidFill>
              </a:rPr>
              <a:t>ekseninden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uzaklaşır.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Yana </a:t>
            </a:r>
            <a:r>
              <a:rPr lang="tr-TR" sz="2400" dirty="0" smtClean="0">
                <a:solidFill>
                  <a:schemeClr val="bg1"/>
                </a:solidFill>
              </a:rPr>
              <a:t>devrilme öne devrilmeden daha </a:t>
            </a:r>
            <a:r>
              <a:rPr lang="tr-TR" sz="2400" dirty="0" smtClean="0">
                <a:solidFill>
                  <a:schemeClr val="bg1"/>
                </a:solidFill>
              </a:rPr>
              <a:t>tehlikelidir. Çünkü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sürücü iç güdüsel </a:t>
            </a:r>
            <a:r>
              <a:rPr lang="tr-TR" sz="2400" dirty="0" smtClean="0">
                <a:solidFill>
                  <a:schemeClr val="bg1"/>
                </a:solidFill>
              </a:rPr>
              <a:t>olarak devrilme yönünde kaçmak </a:t>
            </a:r>
            <a:r>
              <a:rPr lang="tr-TR" sz="2400" dirty="0" smtClean="0">
                <a:solidFill>
                  <a:schemeClr val="bg1"/>
                </a:solidFill>
              </a:rPr>
              <a:t>ister.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Devrilme </a:t>
            </a:r>
            <a:r>
              <a:rPr lang="tr-TR" sz="2400" dirty="0" smtClean="0">
                <a:solidFill>
                  <a:schemeClr val="bg1"/>
                </a:solidFill>
              </a:rPr>
              <a:t>anında en çok rastlanan ölüm nedeni </a:t>
            </a:r>
            <a:r>
              <a:rPr lang="tr-TR" sz="2400" dirty="0" smtClean="0">
                <a:solidFill>
                  <a:schemeClr val="bg1"/>
                </a:solidFill>
              </a:rPr>
              <a:t>budur.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Devrileceğini </a:t>
            </a:r>
            <a:r>
              <a:rPr lang="tr-TR" sz="2400" dirty="0" smtClean="0">
                <a:solidFill>
                  <a:schemeClr val="bg1"/>
                </a:solidFill>
              </a:rPr>
              <a:t>hisseden sürücü </a:t>
            </a:r>
            <a:r>
              <a:rPr lang="tr-TR" sz="2400" dirty="0" smtClean="0">
                <a:solidFill>
                  <a:schemeClr val="bg1"/>
                </a:solidFill>
              </a:rPr>
              <a:t>kaçmamalı,direksiyona </a:t>
            </a:r>
            <a:r>
              <a:rPr lang="tr-TR" sz="2400" dirty="0" smtClean="0">
                <a:solidFill>
                  <a:schemeClr val="bg1"/>
                </a:solidFill>
              </a:rPr>
              <a:t>veya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kabin muhafazasına </a:t>
            </a:r>
            <a:r>
              <a:rPr lang="tr-TR" sz="2400" dirty="0" smtClean="0">
                <a:solidFill>
                  <a:schemeClr val="bg1"/>
                </a:solidFill>
              </a:rPr>
              <a:t>sıkıca tutunarak </a:t>
            </a:r>
            <a:r>
              <a:rPr lang="tr-TR" sz="2400" dirty="0" smtClean="0">
                <a:solidFill>
                  <a:schemeClr val="bg1"/>
                </a:solidFill>
              </a:rPr>
              <a:t>kabin içinde kalmalıdır.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/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581128"/>
            <a:ext cx="3600400" cy="20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Dönüşlerde kararlılık; </a:t>
            </a:r>
            <a:r>
              <a:rPr lang="tr-TR" dirty="0" err="1" smtClean="0">
                <a:solidFill>
                  <a:schemeClr val="bg1"/>
                </a:solidFill>
              </a:rPr>
              <a:t>Forklifte</a:t>
            </a:r>
            <a:r>
              <a:rPr lang="tr-TR" dirty="0" smtClean="0">
                <a:solidFill>
                  <a:schemeClr val="bg1"/>
                </a:solidFill>
              </a:rPr>
              <a:t> virajlarda </a:t>
            </a:r>
            <a:r>
              <a:rPr lang="tr-TR" dirty="0" smtClean="0">
                <a:solidFill>
                  <a:schemeClr val="bg1"/>
                </a:solidFill>
              </a:rPr>
              <a:t>merkezkaç </a:t>
            </a:r>
            <a:r>
              <a:rPr lang="tr-TR" dirty="0" smtClean="0">
                <a:solidFill>
                  <a:schemeClr val="bg1"/>
                </a:solidFill>
              </a:rPr>
              <a:t>kuvveti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etki eder. Hız 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tr-TR" dirty="0" smtClean="0">
                <a:solidFill>
                  <a:schemeClr val="bg1"/>
                </a:solidFill>
              </a:rPr>
              <a:t> katına çıkarsa merkezkaç </a:t>
            </a:r>
            <a:r>
              <a:rPr lang="tr-TR" dirty="0" smtClean="0">
                <a:solidFill>
                  <a:schemeClr val="bg1"/>
                </a:solidFill>
              </a:rPr>
              <a:t>kuvveti 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4</a:t>
            </a:r>
            <a:r>
              <a:rPr lang="tr-TR" dirty="0" smtClean="0">
                <a:solidFill>
                  <a:schemeClr val="bg1"/>
                </a:solidFill>
              </a:rPr>
              <a:t> kat </a:t>
            </a:r>
            <a:r>
              <a:rPr lang="tr-TR" dirty="0" smtClean="0">
                <a:solidFill>
                  <a:schemeClr val="bg1"/>
                </a:solidFill>
              </a:rPr>
              <a:t>artar.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Frenlemede </a:t>
            </a:r>
            <a:r>
              <a:rPr lang="tr-TR" dirty="0" smtClean="0">
                <a:solidFill>
                  <a:schemeClr val="bg1"/>
                </a:solidFill>
              </a:rPr>
              <a:t>kararlılık; </a:t>
            </a:r>
            <a:r>
              <a:rPr lang="tr-TR" dirty="0" err="1" smtClean="0">
                <a:solidFill>
                  <a:schemeClr val="bg1"/>
                </a:solidFill>
              </a:rPr>
              <a:t>Forklifte</a:t>
            </a:r>
            <a:r>
              <a:rPr lang="tr-TR" dirty="0" smtClean="0">
                <a:solidFill>
                  <a:schemeClr val="bg1"/>
                </a:solidFill>
              </a:rPr>
              <a:t> frenleme </a:t>
            </a:r>
            <a:r>
              <a:rPr lang="tr-TR" dirty="0" smtClean="0">
                <a:solidFill>
                  <a:schemeClr val="bg1"/>
                </a:solidFill>
              </a:rPr>
              <a:t>esnasında eylemsizlik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kuvveti </a:t>
            </a:r>
            <a:r>
              <a:rPr lang="tr-TR" dirty="0" smtClean="0">
                <a:solidFill>
                  <a:schemeClr val="bg1"/>
                </a:solidFill>
              </a:rPr>
              <a:t>etki </a:t>
            </a:r>
            <a:r>
              <a:rPr lang="tr-TR" dirty="0" smtClean="0">
                <a:solidFill>
                  <a:schemeClr val="bg1"/>
                </a:solidFill>
              </a:rPr>
              <a:t>eder. Yükün  frenlemeye  olan  </a:t>
            </a:r>
            <a:r>
              <a:rPr lang="tr-TR" dirty="0" smtClean="0">
                <a:solidFill>
                  <a:schemeClr val="bg1"/>
                </a:solidFill>
              </a:rPr>
              <a:t>tepkisi </a:t>
            </a:r>
            <a:r>
              <a:rPr lang="tr-TR" dirty="0" smtClean="0">
                <a:solidFill>
                  <a:schemeClr val="bg1"/>
                </a:solidFill>
              </a:rPr>
              <a:t> gidiş  </a:t>
            </a:r>
            <a:r>
              <a:rPr lang="tr-TR" dirty="0" smtClean="0">
                <a:solidFill>
                  <a:schemeClr val="bg1"/>
                </a:solidFill>
              </a:rPr>
              <a:t>yönü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doğrultusunda harekettir. Hız </a:t>
            </a:r>
            <a:r>
              <a:rPr lang="tr-TR" dirty="0" smtClean="0">
                <a:solidFill>
                  <a:schemeClr val="bg1"/>
                </a:solidFill>
              </a:rPr>
              <a:t>artar frenleme kuvveti büyürse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yük savrulur.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23431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348880"/>
            <a:ext cx="41044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err="1" smtClean="0">
                <a:solidFill>
                  <a:schemeClr val="bg1"/>
                </a:solidFill>
              </a:rPr>
              <a:t>Forkliftte</a:t>
            </a:r>
            <a:r>
              <a:rPr lang="tr-TR" sz="2400" dirty="0" smtClean="0">
                <a:solidFill>
                  <a:schemeClr val="bg1"/>
                </a:solidFill>
              </a:rPr>
              <a:t> kararlı </a:t>
            </a:r>
            <a:r>
              <a:rPr lang="tr-TR" sz="2400" dirty="0" smtClean="0">
                <a:solidFill>
                  <a:schemeClr val="bg1"/>
                </a:solidFill>
              </a:rPr>
              <a:t>sürüş için güvenlik </a:t>
            </a:r>
            <a:r>
              <a:rPr lang="tr-TR" sz="2400" dirty="0" smtClean="0">
                <a:solidFill>
                  <a:schemeClr val="bg1"/>
                </a:solidFill>
              </a:rPr>
              <a:t>önlemleri;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  <p:pic>
        <p:nvPicPr>
          <p:cNvPr id="5" name="4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err="1" smtClean="0">
                <a:solidFill>
                  <a:schemeClr val="bg1"/>
                </a:solidFill>
              </a:rPr>
              <a:t>Forkliftte</a:t>
            </a:r>
            <a:r>
              <a:rPr lang="tr-TR" sz="2400" dirty="0" smtClean="0">
                <a:solidFill>
                  <a:schemeClr val="bg1"/>
                </a:solidFill>
              </a:rPr>
              <a:t> kararlı sürüş için güvenlik önlemleri;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4" name="3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5"/>
            <a:ext cx="9144000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/>
          <a:lstStyle/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      • Halatlı Vinçler</a:t>
            </a:r>
          </a:p>
          <a:p>
            <a:pPr>
              <a:buNone/>
            </a:pPr>
            <a:endParaRPr lang="tr-T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                                                               Fabrika Tipi(köprülü, pergel)Vinç 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181927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6004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1691680" y="3140968"/>
            <a:ext cx="1428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Halatlı Vinç 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789040"/>
            <a:ext cx="1944216" cy="198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89040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Dikdörtgen"/>
          <p:cNvSpPr/>
          <p:nvPr/>
        </p:nvSpPr>
        <p:spPr>
          <a:xfrm>
            <a:off x="1475656" y="5877272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Monoray </a:t>
            </a:r>
            <a:r>
              <a:rPr lang="tr-TR" sz="2000" dirty="0" err="1" smtClean="0">
                <a:solidFill>
                  <a:schemeClr val="bg1"/>
                </a:solidFill>
              </a:rPr>
              <a:t>manuel</a:t>
            </a:r>
            <a:r>
              <a:rPr lang="tr-TR" sz="2000" dirty="0" smtClean="0">
                <a:solidFill>
                  <a:schemeClr val="bg1"/>
                </a:solidFill>
              </a:rPr>
              <a:t>-zincirli </a:t>
            </a:r>
            <a:r>
              <a:rPr lang="tr-TR" sz="2000" dirty="0" err="1" smtClean="0">
                <a:solidFill>
                  <a:schemeClr val="bg1"/>
                </a:solidFill>
              </a:rPr>
              <a:t>caraskal</a:t>
            </a:r>
            <a:r>
              <a:rPr lang="tr-TR" sz="2000" dirty="0" smtClean="0">
                <a:solidFill>
                  <a:schemeClr val="bg1"/>
                </a:solidFill>
              </a:rPr>
              <a:t> ve kumandalı-halatlı Vinç 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• </a:t>
            </a:r>
            <a:r>
              <a:rPr lang="tr-TR" sz="2800" dirty="0" err="1" smtClean="0">
                <a:solidFill>
                  <a:schemeClr val="bg1"/>
                </a:solidFill>
              </a:rPr>
              <a:t>Forkliftte</a:t>
            </a:r>
            <a:r>
              <a:rPr lang="tr-TR" sz="2800" dirty="0" smtClean="0">
                <a:solidFill>
                  <a:schemeClr val="bg1"/>
                </a:solidFill>
              </a:rPr>
              <a:t> kararlı sürüş için güvenlik önlemleri;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4" name="3 Resim" descr="Adsı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8326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Çalışma </a:t>
            </a:r>
            <a:r>
              <a:rPr lang="tr-TR" dirty="0" smtClean="0">
                <a:solidFill>
                  <a:schemeClr val="bg1"/>
                </a:solidFill>
              </a:rPr>
              <a:t>ortamında güvenlik </a:t>
            </a:r>
            <a:r>
              <a:rPr lang="tr-TR" dirty="0" smtClean="0">
                <a:solidFill>
                  <a:schemeClr val="bg1"/>
                </a:solidFill>
              </a:rPr>
              <a:t>önlemleri;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Uygun </a:t>
            </a:r>
            <a:r>
              <a:rPr lang="tr-TR" dirty="0" smtClean="0">
                <a:solidFill>
                  <a:schemeClr val="bg1"/>
                </a:solidFill>
              </a:rPr>
              <a:t>ambar </a:t>
            </a:r>
            <a:r>
              <a:rPr lang="tr-TR" dirty="0" err="1" smtClean="0">
                <a:solidFill>
                  <a:schemeClr val="bg1"/>
                </a:solidFill>
              </a:rPr>
              <a:t>lay</a:t>
            </a:r>
            <a:r>
              <a:rPr lang="tr-TR" dirty="0" smtClean="0">
                <a:solidFill>
                  <a:schemeClr val="bg1"/>
                </a:solidFill>
              </a:rPr>
              <a:t>-</a:t>
            </a:r>
            <a:r>
              <a:rPr lang="tr-TR" dirty="0" err="1" smtClean="0">
                <a:solidFill>
                  <a:schemeClr val="bg1"/>
                </a:solidFill>
              </a:rPr>
              <a:t>out</a:t>
            </a:r>
            <a:r>
              <a:rPr lang="tr-TR" dirty="0" smtClean="0">
                <a:solidFill>
                  <a:schemeClr val="bg1"/>
                </a:solidFill>
              </a:rPr>
              <a:t>’ </a:t>
            </a:r>
            <a:r>
              <a:rPr lang="tr-TR" dirty="0" smtClean="0">
                <a:solidFill>
                  <a:schemeClr val="bg1"/>
                </a:solidFill>
              </a:rPr>
              <a:t>u         * En </a:t>
            </a:r>
            <a:r>
              <a:rPr lang="tr-TR" dirty="0" smtClean="0">
                <a:solidFill>
                  <a:schemeClr val="bg1"/>
                </a:solidFill>
              </a:rPr>
              <a:t>ağır yükleri </a:t>
            </a:r>
            <a:r>
              <a:rPr lang="tr-TR" dirty="0" smtClean="0">
                <a:solidFill>
                  <a:schemeClr val="bg1"/>
                </a:solidFill>
              </a:rPr>
              <a:t>en alt tarafa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Güvenlik işaretleri                  * Düzgün,engelsiz ve temiz zemin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Zebra çizgileri                         *</a:t>
            </a:r>
            <a:r>
              <a:rPr lang="tr-TR" dirty="0" err="1" smtClean="0">
                <a:solidFill>
                  <a:schemeClr val="bg1"/>
                </a:solidFill>
              </a:rPr>
              <a:t>Europalet</a:t>
            </a:r>
            <a:r>
              <a:rPr lang="tr-TR" dirty="0" smtClean="0">
                <a:solidFill>
                  <a:schemeClr val="bg1"/>
                </a:solidFill>
              </a:rPr>
              <a:t> kullanın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Yeterli </a:t>
            </a:r>
            <a:r>
              <a:rPr lang="tr-TR" dirty="0" err="1" smtClean="0">
                <a:solidFill>
                  <a:schemeClr val="bg1"/>
                </a:solidFill>
              </a:rPr>
              <a:t>forklift</a:t>
            </a:r>
            <a:r>
              <a:rPr lang="tr-TR" dirty="0" smtClean="0">
                <a:solidFill>
                  <a:schemeClr val="bg1"/>
                </a:solidFill>
              </a:rPr>
              <a:t> geçiş yolları     *Kapasitesi </a:t>
            </a:r>
            <a:r>
              <a:rPr lang="tr-TR" dirty="0" smtClean="0">
                <a:solidFill>
                  <a:schemeClr val="bg1"/>
                </a:solidFill>
              </a:rPr>
              <a:t>tanımlanmış raflar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</a:t>
            </a:r>
            <a:r>
              <a:rPr lang="tr-TR" dirty="0" err="1" smtClean="0">
                <a:solidFill>
                  <a:schemeClr val="bg1"/>
                </a:solidFill>
              </a:rPr>
              <a:t>Forklift</a:t>
            </a:r>
            <a:r>
              <a:rPr lang="tr-TR" dirty="0" smtClean="0">
                <a:solidFill>
                  <a:schemeClr val="bg1"/>
                </a:solidFill>
              </a:rPr>
              <a:t> park alanları               *</a:t>
            </a:r>
            <a:r>
              <a:rPr lang="sv-SE" dirty="0" smtClean="0">
                <a:solidFill>
                  <a:schemeClr val="bg1"/>
                </a:solidFill>
              </a:rPr>
              <a:t>En </a:t>
            </a:r>
            <a:r>
              <a:rPr lang="sv-SE" dirty="0" smtClean="0">
                <a:solidFill>
                  <a:schemeClr val="bg1"/>
                </a:solidFill>
              </a:rPr>
              <a:t>az 10 m görüş alanı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Güvenli </a:t>
            </a:r>
            <a:r>
              <a:rPr lang="tr-TR" dirty="0" smtClean="0">
                <a:solidFill>
                  <a:schemeClr val="bg1"/>
                </a:solidFill>
              </a:rPr>
              <a:t>şarj istasyonu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Yaya </a:t>
            </a:r>
            <a:r>
              <a:rPr lang="tr-TR" dirty="0" smtClean="0">
                <a:solidFill>
                  <a:schemeClr val="bg1"/>
                </a:solidFill>
              </a:rPr>
              <a:t>yolları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</a:t>
            </a:r>
            <a:r>
              <a:rPr lang="tr-TR" dirty="0" err="1" smtClean="0">
                <a:solidFill>
                  <a:schemeClr val="bg1"/>
                </a:solidFill>
              </a:rPr>
              <a:t>Bariyerleme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Dışbükey </a:t>
            </a:r>
            <a:r>
              <a:rPr lang="tr-TR" dirty="0" smtClean="0">
                <a:solidFill>
                  <a:schemeClr val="bg1"/>
                </a:solidFill>
              </a:rPr>
              <a:t>aynalar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Raf </a:t>
            </a:r>
            <a:r>
              <a:rPr lang="tr-TR" dirty="0" smtClean="0">
                <a:solidFill>
                  <a:schemeClr val="bg1"/>
                </a:solidFill>
              </a:rPr>
              <a:t>ayak koruyucuları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Işıklı </a:t>
            </a:r>
            <a:r>
              <a:rPr lang="tr-TR" dirty="0" smtClean="0">
                <a:solidFill>
                  <a:schemeClr val="bg1"/>
                </a:solidFill>
              </a:rPr>
              <a:t>ikazlar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Uygun </a:t>
            </a:r>
            <a:r>
              <a:rPr lang="tr-TR" dirty="0" smtClean="0">
                <a:solidFill>
                  <a:schemeClr val="bg1"/>
                </a:solidFill>
              </a:rPr>
              <a:t>zemin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Uygun </a:t>
            </a:r>
            <a:r>
              <a:rPr lang="tr-TR" dirty="0" smtClean="0">
                <a:solidFill>
                  <a:schemeClr val="bg1"/>
                </a:solidFill>
              </a:rPr>
              <a:t>ambalaj malzemeleri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İnsan </a:t>
            </a:r>
            <a:r>
              <a:rPr lang="tr-TR" sz="2400" dirty="0" smtClean="0">
                <a:solidFill>
                  <a:schemeClr val="bg1"/>
                </a:solidFill>
              </a:rPr>
              <a:t>taşıma sepeti </a:t>
            </a:r>
            <a:r>
              <a:rPr lang="tr-TR" sz="2400" dirty="0" smtClean="0">
                <a:solidFill>
                  <a:schemeClr val="bg1"/>
                </a:solidFill>
              </a:rPr>
              <a:t>kullanımı;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</a:t>
            </a:r>
            <a:r>
              <a:rPr lang="fi-FI" sz="24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fi-FI" sz="2400" dirty="0" smtClean="0">
                <a:solidFill>
                  <a:schemeClr val="bg1"/>
                </a:solidFill>
              </a:rPr>
              <a:t> </a:t>
            </a:r>
            <a:r>
              <a:rPr lang="fi-FI" sz="2400" dirty="0" smtClean="0">
                <a:solidFill>
                  <a:schemeClr val="bg1"/>
                </a:solidFill>
              </a:rPr>
              <a:t>m yüksekliğinde yan korkuluk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Arkalık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Kapı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15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cm yüksekliğinde </a:t>
            </a:r>
            <a:r>
              <a:rPr lang="tr-TR" sz="2400" dirty="0" smtClean="0">
                <a:solidFill>
                  <a:schemeClr val="bg1"/>
                </a:solidFill>
              </a:rPr>
              <a:t>etek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 kapasitesi </a:t>
            </a:r>
            <a:r>
              <a:rPr lang="tr-TR" sz="2400" dirty="0" smtClean="0">
                <a:solidFill>
                  <a:schemeClr val="bg1"/>
                </a:solidFill>
              </a:rPr>
              <a:t>(kg) = 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5</a:t>
            </a:r>
            <a:r>
              <a:rPr lang="tr-TR" sz="2400" dirty="0" smtClean="0">
                <a:solidFill>
                  <a:schemeClr val="bg1"/>
                </a:solidFill>
              </a:rPr>
              <a:t> X ( </a:t>
            </a:r>
            <a:r>
              <a:rPr lang="tr-TR" sz="2400" dirty="0" smtClean="0">
                <a:solidFill>
                  <a:schemeClr val="bg1"/>
                </a:solidFill>
              </a:rPr>
              <a:t>SEPETAĞIRLIĞI+YÜK+İNSAN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(</a:t>
            </a:r>
            <a:r>
              <a:rPr lang="tr-TR" sz="2400" dirty="0" smtClean="0">
                <a:solidFill>
                  <a:schemeClr val="bg1"/>
                </a:solidFill>
              </a:rPr>
              <a:t>LAR</a:t>
            </a:r>
            <a:r>
              <a:rPr lang="tr-TR" sz="2400" dirty="0" smtClean="0">
                <a:solidFill>
                  <a:schemeClr val="bg1"/>
                </a:solidFill>
              </a:rPr>
              <a:t>))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Forkliften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yüksek noktada bu yükü taşıyacak kapasiteye sahip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olmalıdır.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12776"/>
            <a:ext cx="2762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İnsan </a:t>
            </a:r>
            <a:r>
              <a:rPr lang="tr-TR" sz="2400" dirty="0" smtClean="0">
                <a:solidFill>
                  <a:schemeClr val="bg1"/>
                </a:solidFill>
              </a:rPr>
              <a:t>taşıma sepeti kullanımı;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Yüksekte </a:t>
            </a:r>
            <a:r>
              <a:rPr lang="tr-TR" sz="2400" dirty="0" smtClean="0">
                <a:solidFill>
                  <a:schemeClr val="bg1"/>
                </a:solidFill>
              </a:rPr>
              <a:t>çalışan kişi ile şoför arasında sürekli iletişim </a:t>
            </a:r>
            <a:r>
              <a:rPr lang="tr-TR" sz="2400" dirty="0" smtClean="0">
                <a:solidFill>
                  <a:schemeClr val="bg1"/>
                </a:solidFill>
              </a:rPr>
              <a:t>olmalı.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*Gürültülü </a:t>
            </a:r>
            <a:r>
              <a:rPr lang="tr-TR" sz="2400" dirty="0" smtClean="0">
                <a:solidFill>
                  <a:schemeClr val="bg1"/>
                </a:solidFill>
              </a:rPr>
              <a:t>ortamlarda </a:t>
            </a:r>
            <a:r>
              <a:rPr lang="tr-TR" sz="2400" dirty="0" smtClean="0">
                <a:solidFill>
                  <a:schemeClr val="bg1"/>
                </a:solidFill>
              </a:rPr>
              <a:t>işaretçi,telsiz bağlantısı </a:t>
            </a:r>
            <a:r>
              <a:rPr lang="tr-TR" sz="2400" dirty="0" smtClean="0">
                <a:solidFill>
                  <a:schemeClr val="bg1"/>
                </a:solidFill>
              </a:rPr>
              <a:t>gibi </a:t>
            </a:r>
            <a:r>
              <a:rPr lang="tr-TR" sz="2400" dirty="0" smtClean="0">
                <a:solidFill>
                  <a:schemeClr val="bg1"/>
                </a:solidFill>
              </a:rPr>
              <a:t>önlemler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alınmalı.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Sepet </a:t>
            </a:r>
            <a:r>
              <a:rPr lang="tr-TR" sz="2400" dirty="0" smtClean="0">
                <a:solidFill>
                  <a:schemeClr val="bg1"/>
                </a:solidFill>
              </a:rPr>
              <a:t>taban ölçüleri </a:t>
            </a:r>
            <a:r>
              <a:rPr lang="tr-TR" sz="2400" dirty="0" err="1" smtClean="0">
                <a:solidFill>
                  <a:schemeClr val="bg1"/>
                </a:solidFill>
              </a:rPr>
              <a:t>Europalet</a:t>
            </a:r>
            <a:r>
              <a:rPr lang="tr-TR" sz="2400" dirty="0" smtClean="0">
                <a:solidFill>
                  <a:schemeClr val="bg1"/>
                </a:solidFill>
              </a:rPr>
              <a:t> ölçüleri </a:t>
            </a:r>
            <a:r>
              <a:rPr lang="tr-TR" sz="2400" dirty="0" err="1" smtClean="0">
                <a:solidFill>
                  <a:schemeClr val="bg1"/>
                </a:solidFill>
              </a:rPr>
              <a:t>cıvarında</a:t>
            </a:r>
            <a:r>
              <a:rPr lang="tr-TR" sz="2400" dirty="0" smtClean="0">
                <a:solidFill>
                  <a:schemeClr val="bg1"/>
                </a:solidFill>
              </a:rPr>
              <a:t> olmalı.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Sepet </a:t>
            </a:r>
            <a:r>
              <a:rPr lang="tr-TR" sz="2400" dirty="0" smtClean="0">
                <a:solidFill>
                  <a:schemeClr val="bg1"/>
                </a:solidFill>
              </a:rPr>
              <a:t>çatallara emniyetli pimle </a:t>
            </a:r>
            <a:r>
              <a:rPr lang="tr-TR" sz="2400" dirty="0" smtClean="0">
                <a:solidFill>
                  <a:schemeClr val="bg1"/>
                </a:solidFill>
              </a:rPr>
              <a:t>bağlanmalı.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err="1" smtClean="0">
                <a:solidFill>
                  <a:schemeClr val="bg1"/>
                </a:solidFill>
              </a:rPr>
              <a:t>Forkliftlerde</a:t>
            </a:r>
            <a:r>
              <a:rPr lang="tr-TR" sz="2400" dirty="0" smtClean="0">
                <a:solidFill>
                  <a:schemeClr val="bg1"/>
                </a:solidFill>
              </a:rPr>
              <a:t> bakım güvenliği;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Lastik güvenliği: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</a:t>
            </a: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 lastikleri </a:t>
            </a:r>
            <a:r>
              <a:rPr lang="tr-TR" sz="2400" dirty="0" smtClean="0">
                <a:solidFill>
                  <a:schemeClr val="bg1"/>
                </a:solidFill>
              </a:rPr>
              <a:t>dolgu ve </a:t>
            </a:r>
            <a:r>
              <a:rPr lang="tr-TR" sz="2400" dirty="0" err="1" smtClean="0">
                <a:solidFill>
                  <a:schemeClr val="bg1"/>
                </a:solidFill>
              </a:rPr>
              <a:t>pnömatik</a:t>
            </a:r>
            <a:r>
              <a:rPr lang="tr-TR" sz="2400" dirty="0" smtClean="0">
                <a:solidFill>
                  <a:schemeClr val="bg1"/>
                </a:solidFill>
              </a:rPr>
              <a:t> (</a:t>
            </a:r>
            <a:r>
              <a:rPr lang="tr-TR" sz="2400" dirty="0" smtClean="0">
                <a:solidFill>
                  <a:schemeClr val="bg1"/>
                </a:solidFill>
              </a:rPr>
              <a:t>havalı) </a:t>
            </a:r>
            <a:r>
              <a:rPr lang="tr-TR" sz="2400" dirty="0" smtClean="0">
                <a:solidFill>
                  <a:schemeClr val="bg1"/>
                </a:solidFill>
              </a:rPr>
              <a:t>olabilir.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Diş </a:t>
            </a:r>
            <a:r>
              <a:rPr lang="tr-TR" sz="2400" dirty="0" smtClean="0">
                <a:solidFill>
                  <a:schemeClr val="bg1"/>
                </a:solidFill>
              </a:rPr>
              <a:t>derinliği (</a:t>
            </a:r>
            <a:r>
              <a:rPr lang="tr-TR" sz="2400" dirty="0" err="1" smtClean="0">
                <a:solidFill>
                  <a:schemeClr val="bg1"/>
                </a:solidFill>
              </a:rPr>
              <a:t>min</a:t>
            </a:r>
            <a:r>
              <a:rPr lang="tr-TR" sz="2400" dirty="0" smtClean="0">
                <a:solidFill>
                  <a:schemeClr val="bg1"/>
                </a:solidFill>
              </a:rPr>
              <a:t>.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5</a:t>
            </a:r>
            <a:r>
              <a:rPr lang="tr-TR" sz="2400" dirty="0" smtClean="0">
                <a:solidFill>
                  <a:schemeClr val="bg1"/>
                </a:solidFill>
              </a:rPr>
              <a:t>mm) yetersiz olan lastikler </a:t>
            </a:r>
            <a:r>
              <a:rPr lang="tr-TR" sz="2400" dirty="0" smtClean="0">
                <a:solidFill>
                  <a:schemeClr val="bg1"/>
                </a:solidFill>
              </a:rPr>
              <a:t>değiştirilmeli.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Kimyasal </a:t>
            </a:r>
            <a:r>
              <a:rPr lang="tr-TR" sz="2400" dirty="0" smtClean="0">
                <a:solidFill>
                  <a:schemeClr val="bg1"/>
                </a:solidFill>
              </a:rPr>
              <a:t>ve mekanik etkilere </a:t>
            </a:r>
            <a:r>
              <a:rPr lang="tr-TR" sz="2400" dirty="0" smtClean="0">
                <a:solidFill>
                  <a:schemeClr val="bg1"/>
                </a:solidFill>
              </a:rPr>
              <a:t>dayanmalı.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Açık </a:t>
            </a:r>
            <a:r>
              <a:rPr lang="tr-TR" sz="2400" dirty="0" smtClean="0">
                <a:solidFill>
                  <a:schemeClr val="bg1"/>
                </a:solidFill>
              </a:rPr>
              <a:t>renkli endüstriyel zeminlerde iz bırakmayan lastik tercih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edilmeli.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Bijon </a:t>
            </a:r>
            <a:r>
              <a:rPr lang="tr-TR" sz="2400" dirty="0" smtClean="0">
                <a:solidFill>
                  <a:schemeClr val="bg1"/>
                </a:solidFill>
              </a:rPr>
              <a:t>bağlantıları eksiksiz </a:t>
            </a:r>
            <a:r>
              <a:rPr lang="tr-TR" sz="2400" dirty="0" smtClean="0">
                <a:solidFill>
                  <a:schemeClr val="bg1"/>
                </a:solidFill>
              </a:rPr>
              <a:t>olmalı.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Bijonlar </a:t>
            </a:r>
            <a:r>
              <a:rPr lang="tr-TR" sz="2400" dirty="0" err="1" smtClean="0">
                <a:solidFill>
                  <a:schemeClr val="bg1"/>
                </a:solidFill>
              </a:rPr>
              <a:t>tork</a:t>
            </a:r>
            <a:r>
              <a:rPr lang="tr-TR" sz="2400" dirty="0" smtClean="0">
                <a:solidFill>
                  <a:schemeClr val="bg1"/>
                </a:solidFill>
              </a:rPr>
              <a:t> anahtarıyla </a:t>
            </a:r>
            <a:r>
              <a:rPr lang="tr-TR" sz="2400" dirty="0" smtClean="0">
                <a:solidFill>
                  <a:schemeClr val="bg1"/>
                </a:solidFill>
              </a:rPr>
              <a:t>ve çapraz sırada </a:t>
            </a:r>
            <a:r>
              <a:rPr lang="tr-TR" sz="2400" dirty="0" smtClean="0">
                <a:solidFill>
                  <a:schemeClr val="bg1"/>
                </a:solidFill>
              </a:rPr>
              <a:t>sıkılmalı.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Lastiğin </a:t>
            </a:r>
            <a:r>
              <a:rPr lang="tr-TR" sz="2400" dirty="0" smtClean="0">
                <a:solidFill>
                  <a:schemeClr val="bg1"/>
                </a:solidFill>
              </a:rPr>
              <a:t>önünde </a:t>
            </a:r>
            <a:r>
              <a:rPr lang="tr-TR" sz="2400" dirty="0" smtClean="0">
                <a:solidFill>
                  <a:schemeClr val="bg1"/>
                </a:solidFill>
              </a:rPr>
              <a:t>durulmamalı.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</a:t>
            </a:r>
            <a:r>
              <a:rPr lang="tr-TR" sz="2400" dirty="0" err="1" smtClean="0">
                <a:solidFill>
                  <a:schemeClr val="bg1"/>
                </a:solidFill>
              </a:rPr>
              <a:t>Forklifttamir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atölyelerinde lastik şişirme emniyet kafesi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kullanılmalıdır.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Yakıt </a:t>
            </a:r>
            <a:r>
              <a:rPr lang="tr-TR" dirty="0" smtClean="0">
                <a:solidFill>
                  <a:schemeClr val="bg1"/>
                </a:solidFill>
              </a:rPr>
              <a:t>sistemi </a:t>
            </a:r>
            <a:r>
              <a:rPr lang="tr-TR" dirty="0" smtClean="0">
                <a:solidFill>
                  <a:schemeClr val="bg1"/>
                </a:solidFill>
              </a:rPr>
              <a:t>güvenliği;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Tehlike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Yakıt </a:t>
            </a:r>
            <a:r>
              <a:rPr lang="tr-TR" sz="2400" dirty="0" smtClean="0">
                <a:solidFill>
                  <a:schemeClr val="bg1"/>
                </a:solidFill>
              </a:rPr>
              <a:t>dökülme saçılması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Yakıt </a:t>
            </a:r>
            <a:r>
              <a:rPr lang="tr-TR" sz="2400" dirty="0" smtClean="0">
                <a:solidFill>
                  <a:schemeClr val="bg1"/>
                </a:solidFill>
              </a:rPr>
              <a:t>doldurma/depolama esnasında parlama,yangın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Önlem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İyi </a:t>
            </a:r>
            <a:r>
              <a:rPr lang="tr-TR" sz="2400" dirty="0" smtClean="0">
                <a:solidFill>
                  <a:schemeClr val="bg1"/>
                </a:solidFill>
              </a:rPr>
              <a:t>havalandırılmış alanlar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Absorban </a:t>
            </a:r>
            <a:r>
              <a:rPr lang="tr-TR" sz="2400" dirty="0" smtClean="0">
                <a:solidFill>
                  <a:schemeClr val="bg1"/>
                </a:solidFill>
              </a:rPr>
              <a:t>madde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Deponun </a:t>
            </a:r>
            <a:r>
              <a:rPr lang="tr-TR" sz="2400" dirty="0" smtClean="0">
                <a:solidFill>
                  <a:schemeClr val="bg1"/>
                </a:solidFill>
              </a:rPr>
              <a:t>tamamen boşalmasına izin verilmez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Dolum </a:t>
            </a:r>
            <a:r>
              <a:rPr lang="tr-TR" sz="2400" dirty="0" smtClean="0">
                <a:solidFill>
                  <a:schemeClr val="bg1"/>
                </a:solidFill>
              </a:rPr>
              <a:t>esnasında ateşli çalışma yasağı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Depo </a:t>
            </a:r>
            <a:r>
              <a:rPr lang="tr-TR" sz="2400" dirty="0" smtClean="0">
                <a:solidFill>
                  <a:schemeClr val="bg1"/>
                </a:solidFill>
              </a:rPr>
              <a:t>ve hortumların periyodik kontrolü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</a:t>
            </a:r>
            <a:r>
              <a:rPr lang="tr-TR" sz="2400" dirty="0" err="1" smtClean="0">
                <a:solidFill>
                  <a:schemeClr val="bg1"/>
                </a:solidFill>
              </a:rPr>
              <a:t>Forklift</a:t>
            </a:r>
            <a:r>
              <a:rPr lang="tr-TR" sz="2400" dirty="0" smtClean="0">
                <a:solidFill>
                  <a:schemeClr val="bg1"/>
                </a:solidFill>
              </a:rPr>
              <a:t> LPG </a:t>
            </a:r>
            <a:r>
              <a:rPr lang="tr-TR" sz="2400" dirty="0" smtClean="0">
                <a:solidFill>
                  <a:schemeClr val="bg1"/>
                </a:solidFill>
              </a:rPr>
              <a:t>tüpleri özeldir </a:t>
            </a:r>
            <a:r>
              <a:rPr lang="tr-TR" sz="2400" dirty="0" smtClean="0">
                <a:solidFill>
                  <a:schemeClr val="bg1"/>
                </a:solidFill>
              </a:rPr>
              <a:t>.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TS</a:t>
            </a:r>
            <a:r>
              <a:rPr lang="tr-TR" sz="2400" dirty="0" smtClean="0">
                <a:solidFill>
                  <a:schemeClr val="bg1"/>
                </a:solidFill>
                <a:latin typeface="+mj-lt"/>
              </a:rPr>
              <a:t>13317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ye göre emniyet </a:t>
            </a:r>
            <a:r>
              <a:rPr lang="tr-TR" sz="2400" dirty="0" err="1" smtClean="0">
                <a:solidFill>
                  <a:schemeClr val="bg1"/>
                </a:solidFill>
              </a:rPr>
              <a:t>valfi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ve seviye göstergesi olmalıdır </a:t>
            </a:r>
            <a:r>
              <a:rPr lang="tr-TR" sz="2400" dirty="0" smtClean="0">
                <a:solidFill>
                  <a:schemeClr val="bg1"/>
                </a:solidFill>
              </a:rPr>
              <a:t>,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LPG soğuktur,soğuk yanıkları </a:t>
            </a:r>
            <a:r>
              <a:rPr lang="tr-TR" sz="2400" dirty="0" smtClean="0">
                <a:solidFill>
                  <a:schemeClr val="bg1"/>
                </a:solidFill>
              </a:rPr>
              <a:t>oluşturabilir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Akü </a:t>
            </a:r>
            <a:r>
              <a:rPr lang="tr-TR" sz="2400" dirty="0" smtClean="0">
                <a:solidFill>
                  <a:schemeClr val="bg1"/>
                </a:solidFill>
              </a:rPr>
              <a:t>şarj işleminde </a:t>
            </a:r>
            <a:r>
              <a:rPr lang="tr-TR" sz="2400" dirty="0" smtClean="0">
                <a:solidFill>
                  <a:schemeClr val="bg1"/>
                </a:solidFill>
              </a:rPr>
              <a:t>güvenlik;</a:t>
            </a:r>
            <a:r>
              <a:rPr lang="tr-TR" sz="2400" dirty="0" smtClean="0"/>
              <a:t>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Elektrikli </a:t>
            </a:r>
            <a:r>
              <a:rPr lang="tr-TR" sz="2400" dirty="0" err="1" smtClean="0">
                <a:solidFill>
                  <a:schemeClr val="bg1"/>
                </a:solidFill>
              </a:rPr>
              <a:t>forkliftlerde</a:t>
            </a:r>
            <a:r>
              <a:rPr lang="tr-TR" sz="2400" dirty="0" smtClean="0">
                <a:solidFill>
                  <a:schemeClr val="bg1"/>
                </a:solidFill>
              </a:rPr>
              <a:t> kurşun-asit </a:t>
            </a:r>
            <a:r>
              <a:rPr lang="tr-TR" sz="2400" dirty="0" smtClean="0">
                <a:solidFill>
                  <a:schemeClr val="bg1"/>
                </a:solidFill>
              </a:rPr>
              <a:t>aküler kullanılır.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Şarj </a:t>
            </a:r>
            <a:r>
              <a:rPr lang="tr-TR" sz="2400" dirty="0" smtClean="0">
                <a:solidFill>
                  <a:schemeClr val="bg1"/>
                </a:solidFill>
              </a:rPr>
              <a:t>esnasında açığa çıkan asit buharları hidrojen içerir </a:t>
            </a:r>
            <a:r>
              <a:rPr lang="tr-TR" sz="2400" dirty="0" smtClean="0">
                <a:solidFill>
                  <a:schemeClr val="bg1"/>
                </a:solidFill>
              </a:rPr>
              <a:t>ve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parlayıcı olabilir.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Tehlikeler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Elektrolit sıçraması,dökülmesi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Yanıcı </a:t>
            </a:r>
            <a:r>
              <a:rPr lang="tr-TR" sz="2400" dirty="0" smtClean="0">
                <a:solidFill>
                  <a:schemeClr val="bg1"/>
                </a:solidFill>
              </a:rPr>
              <a:t>asit </a:t>
            </a:r>
            <a:r>
              <a:rPr lang="tr-TR" sz="2400" dirty="0" smtClean="0">
                <a:solidFill>
                  <a:schemeClr val="bg1"/>
                </a:solidFill>
              </a:rPr>
              <a:t>buharları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Önlemler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</a:t>
            </a:r>
            <a:r>
              <a:rPr lang="es-ES" sz="2400" dirty="0" smtClean="0">
                <a:solidFill>
                  <a:schemeClr val="bg1"/>
                </a:solidFill>
              </a:rPr>
              <a:t>Ateşli </a:t>
            </a:r>
            <a:r>
              <a:rPr lang="es-ES" sz="2400" dirty="0" smtClean="0">
                <a:solidFill>
                  <a:schemeClr val="bg1"/>
                </a:solidFill>
              </a:rPr>
              <a:t>çalışma ve sigara yasağı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Büyük </a:t>
            </a:r>
            <a:r>
              <a:rPr lang="tr-TR" sz="2400" dirty="0" smtClean="0">
                <a:solidFill>
                  <a:schemeClr val="bg1"/>
                </a:solidFill>
              </a:rPr>
              <a:t>şarj istasyonlarında göz duşu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Dökülmeye </a:t>
            </a:r>
            <a:r>
              <a:rPr lang="tr-TR" sz="2400" dirty="0" smtClean="0">
                <a:solidFill>
                  <a:schemeClr val="bg1"/>
                </a:solidFill>
              </a:rPr>
              <a:t>karşı yeterli su kaynağı ve absorban madde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Şarj </a:t>
            </a:r>
            <a:r>
              <a:rPr lang="tr-TR" sz="2400" dirty="0" smtClean="0">
                <a:solidFill>
                  <a:schemeClr val="bg1"/>
                </a:solidFill>
              </a:rPr>
              <a:t>esnasında ortam iyi havalandırılmalıdır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KKT </a:t>
            </a:r>
            <a:r>
              <a:rPr lang="tr-TR" sz="2400" dirty="0" smtClean="0">
                <a:solidFill>
                  <a:schemeClr val="bg1"/>
                </a:solidFill>
              </a:rPr>
              <a:t>veya CO2yangın söndürücü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Şarj </a:t>
            </a:r>
            <a:r>
              <a:rPr lang="tr-TR" sz="2400" dirty="0" smtClean="0">
                <a:solidFill>
                  <a:schemeClr val="bg1"/>
                </a:solidFill>
              </a:rPr>
              <a:t>cihazlarının çarpmaya karşı korunması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* Akü </a:t>
            </a:r>
            <a:r>
              <a:rPr lang="tr-TR" sz="2400" dirty="0" smtClean="0">
                <a:solidFill>
                  <a:schemeClr val="bg1"/>
                </a:solidFill>
              </a:rPr>
              <a:t>şarj işleminde güvenlik;</a:t>
            </a:r>
            <a:r>
              <a:rPr lang="tr-TR" sz="2400" dirty="0" smtClean="0"/>
              <a:t> </a:t>
            </a:r>
            <a:endParaRPr lang="tr-TR" sz="2400" dirty="0" smtClean="0"/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-KKD </a:t>
            </a:r>
            <a:r>
              <a:rPr lang="tr-TR" sz="2400" dirty="0" smtClean="0">
                <a:solidFill>
                  <a:schemeClr val="bg1"/>
                </a:solidFill>
              </a:rPr>
              <a:t>(gözlük,eldiven,önlük) kullanımı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</a:t>
            </a:r>
            <a:r>
              <a:rPr lang="tr-TR" sz="2400" dirty="0" smtClean="0">
                <a:solidFill>
                  <a:schemeClr val="bg1"/>
                </a:solidFill>
              </a:rPr>
              <a:t>Elektrolit </a:t>
            </a:r>
            <a:r>
              <a:rPr lang="tr-TR" sz="2400" dirty="0" smtClean="0">
                <a:solidFill>
                  <a:schemeClr val="bg1"/>
                </a:solidFill>
              </a:rPr>
              <a:t>seviyesini ve yoğunluğunu kontrol </a:t>
            </a:r>
            <a:r>
              <a:rPr lang="tr-TR" sz="2400" dirty="0" smtClean="0">
                <a:solidFill>
                  <a:schemeClr val="bg1"/>
                </a:solidFill>
              </a:rPr>
              <a:t>edin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Şarj </a:t>
            </a:r>
            <a:r>
              <a:rPr lang="tr-TR" sz="2400" dirty="0" smtClean="0">
                <a:solidFill>
                  <a:schemeClr val="bg1"/>
                </a:solidFill>
              </a:rPr>
              <a:t>alanından metal aletleri uzaklaştırın,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Zincir, kolye, yüzük </a:t>
            </a:r>
            <a:r>
              <a:rPr lang="tr-TR" sz="2400" dirty="0" smtClean="0">
                <a:solidFill>
                  <a:schemeClr val="bg1"/>
                </a:solidFill>
              </a:rPr>
              <a:t>kullanmayın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Önce </a:t>
            </a:r>
            <a:r>
              <a:rPr lang="tr-TR" sz="2400" dirty="0" smtClean="0">
                <a:solidFill>
                  <a:schemeClr val="bg1"/>
                </a:solidFill>
              </a:rPr>
              <a:t>+ kutbu (kırmızı) sonra –kutbu (siyah) aküye bağlayın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Elektrolit </a:t>
            </a:r>
            <a:r>
              <a:rPr lang="tr-TR" sz="2400" dirty="0" smtClean="0">
                <a:solidFill>
                  <a:schemeClr val="bg1"/>
                </a:solidFill>
              </a:rPr>
              <a:t>havalandırma deliklerinden sızmaya başlar veya akü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ısınırsa </a:t>
            </a:r>
            <a:r>
              <a:rPr lang="tr-TR" sz="2400" dirty="0" smtClean="0">
                <a:solidFill>
                  <a:schemeClr val="bg1"/>
                </a:solidFill>
              </a:rPr>
              <a:t>şarj cihazını </a:t>
            </a:r>
            <a:r>
              <a:rPr lang="tr-TR" sz="2400" dirty="0" smtClean="0">
                <a:solidFill>
                  <a:schemeClr val="bg1"/>
                </a:solidFill>
              </a:rPr>
              <a:t>kapatın.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Şarjdan </a:t>
            </a:r>
            <a:r>
              <a:rPr lang="tr-TR" sz="2400" dirty="0" smtClean="0">
                <a:solidFill>
                  <a:schemeClr val="bg1"/>
                </a:solidFill>
              </a:rPr>
              <a:t>sonra akü su seviyesini kontrol </a:t>
            </a:r>
            <a:r>
              <a:rPr lang="tr-TR" sz="2400" dirty="0" smtClean="0">
                <a:solidFill>
                  <a:schemeClr val="bg1"/>
                </a:solidFill>
              </a:rPr>
              <a:t>edin,gerekiyorsa saf </a:t>
            </a:r>
            <a:r>
              <a:rPr lang="tr-TR" sz="2400" dirty="0" smtClean="0">
                <a:solidFill>
                  <a:schemeClr val="bg1"/>
                </a:solidFill>
              </a:rPr>
              <a:t>su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Ekleyin.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Göze veya deriye asit sıçraması durumunda: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15 dakika su ile yıkayın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 İşyeri hekimine başvurun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</a:t>
            </a:r>
            <a:r>
              <a:rPr lang="fi-FI" sz="2400" dirty="0" smtClean="0">
                <a:solidFill>
                  <a:schemeClr val="bg1"/>
                </a:solidFill>
              </a:rPr>
              <a:t>Akü değişimini aparat yardımıyla yapın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err="1" smtClean="0">
                <a:solidFill>
                  <a:schemeClr val="bg1"/>
                </a:solidFill>
              </a:rPr>
              <a:t>Forkliftin</a:t>
            </a:r>
            <a:r>
              <a:rPr lang="tr-TR" sz="2400" dirty="0" smtClean="0">
                <a:solidFill>
                  <a:schemeClr val="bg1"/>
                </a:solidFill>
              </a:rPr>
              <a:t> periyodik kontrolü;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*Operatörün </a:t>
            </a:r>
            <a:r>
              <a:rPr lang="tr-TR" sz="2400" dirty="0" smtClean="0">
                <a:solidFill>
                  <a:schemeClr val="bg1"/>
                </a:solidFill>
              </a:rPr>
              <a:t>yapacağı günlük kontroller</a:t>
            </a:r>
            <a:r>
              <a:rPr lang="tr-TR" sz="2400" dirty="0" smtClean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Çatal </a:t>
            </a:r>
            <a:r>
              <a:rPr lang="tr-TR" sz="2400" dirty="0" smtClean="0">
                <a:solidFill>
                  <a:schemeClr val="bg1"/>
                </a:solidFill>
              </a:rPr>
              <a:t>ve </a:t>
            </a:r>
            <a:r>
              <a:rPr lang="tr-TR" sz="2400" dirty="0" err="1" smtClean="0">
                <a:solidFill>
                  <a:schemeClr val="bg1"/>
                </a:solidFill>
              </a:rPr>
              <a:t>ataşmanlar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Yağ </a:t>
            </a:r>
            <a:r>
              <a:rPr lang="tr-TR" sz="2400" dirty="0" smtClean="0">
                <a:solidFill>
                  <a:schemeClr val="bg1"/>
                </a:solidFill>
              </a:rPr>
              <a:t>kaçağı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Lastik </a:t>
            </a:r>
            <a:r>
              <a:rPr lang="tr-TR" sz="2400" dirty="0" smtClean="0">
                <a:solidFill>
                  <a:schemeClr val="bg1"/>
                </a:solidFill>
              </a:rPr>
              <a:t>yıpranması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Frenler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Zincir </a:t>
            </a:r>
            <a:r>
              <a:rPr lang="tr-TR" sz="2400" dirty="0" smtClean="0">
                <a:solidFill>
                  <a:schemeClr val="bg1"/>
                </a:solidFill>
              </a:rPr>
              <a:t>gerginliği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Geri </a:t>
            </a:r>
            <a:r>
              <a:rPr lang="tr-TR" sz="2400" dirty="0" smtClean="0">
                <a:solidFill>
                  <a:schemeClr val="bg1"/>
                </a:solidFill>
              </a:rPr>
              <a:t>vites ve korna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Problemsiz </a:t>
            </a:r>
            <a:r>
              <a:rPr lang="tr-TR" sz="2400" dirty="0" smtClean="0">
                <a:solidFill>
                  <a:schemeClr val="bg1"/>
                </a:solidFill>
              </a:rPr>
              <a:t>kaldırma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Farlar </a:t>
            </a:r>
            <a:r>
              <a:rPr lang="tr-TR" sz="2400" dirty="0" smtClean="0">
                <a:solidFill>
                  <a:schemeClr val="bg1"/>
                </a:solidFill>
              </a:rPr>
              <a:t>ve lambalar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Emniyet </a:t>
            </a:r>
            <a:r>
              <a:rPr lang="tr-TR" sz="2400" dirty="0" smtClean="0">
                <a:solidFill>
                  <a:schemeClr val="bg1"/>
                </a:solidFill>
              </a:rPr>
              <a:t>kemeri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Direksiyon </a:t>
            </a:r>
            <a:r>
              <a:rPr lang="tr-TR" sz="2400" dirty="0" smtClean="0">
                <a:solidFill>
                  <a:schemeClr val="bg1"/>
                </a:solidFill>
              </a:rPr>
              <a:t>boşluğu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* Yetkili </a:t>
            </a:r>
            <a:r>
              <a:rPr lang="tr-TR" dirty="0" smtClean="0">
                <a:solidFill>
                  <a:schemeClr val="bg1"/>
                </a:solidFill>
              </a:rPr>
              <a:t>Kişi </a:t>
            </a:r>
            <a:r>
              <a:rPr lang="tr-TR" dirty="0" smtClean="0">
                <a:solidFill>
                  <a:schemeClr val="bg1"/>
                </a:solidFill>
              </a:rPr>
              <a:t>Kontrolü :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Yetkili </a:t>
            </a:r>
            <a:r>
              <a:rPr lang="tr-TR" dirty="0" smtClean="0">
                <a:solidFill>
                  <a:schemeClr val="bg1"/>
                </a:solidFill>
              </a:rPr>
              <a:t>uzman tarafından yapılması gerekli </a:t>
            </a:r>
            <a:r>
              <a:rPr lang="tr-TR" dirty="0" smtClean="0">
                <a:solidFill>
                  <a:schemeClr val="bg1"/>
                </a:solidFill>
              </a:rPr>
              <a:t>güvenlik kontrolünün</a:t>
            </a:r>
          </a:p>
          <a:p>
            <a:pPr>
              <a:buNone/>
            </a:pPr>
            <a:r>
              <a:rPr lang="tr-TR" dirty="0" err="1" smtClean="0">
                <a:solidFill>
                  <a:schemeClr val="bg1"/>
                </a:solidFill>
              </a:rPr>
              <a:t>forkliftin</a:t>
            </a:r>
            <a:r>
              <a:rPr lang="tr-TR" dirty="0" smtClean="0">
                <a:solidFill>
                  <a:schemeClr val="bg1"/>
                </a:solidFill>
              </a:rPr>
              <a:t> çalışma </a:t>
            </a:r>
            <a:r>
              <a:rPr lang="tr-TR" dirty="0" smtClean="0">
                <a:solidFill>
                  <a:schemeClr val="bg1"/>
                </a:solidFill>
              </a:rPr>
              <a:t>yükü ve genel durumu </a:t>
            </a:r>
            <a:r>
              <a:rPr lang="tr-TR" dirty="0" smtClean="0">
                <a:solidFill>
                  <a:schemeClr val="bg1"/>
                </a:solidFill>
              </a:rPr>
              <a:t>değerlendirilerek </a:t>
            </a:r>
            <a:r>
              <a:rPr lang="tr-TR" dirty="0" smtClean="0">
                <a:solidFill>
                  <a:schemeClr val="bg1"/>
                </a:solidFill>
              </a:rPr>
              <a:t>en geç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yılda 1, tercihen </a:t>
            </a:r>
            <a:r>
              <a:rPr lang="tr-TR" dirty="0" smtClean="0">
                <a:solidFill>
                  <a:schemeClr val="bg1"/>
                </a:solidFill>
              </a:rPr>
              <a:t>iki yıl çalışma </a:t>
            </a:r>
            <a:r>
              <a:rPr lang="tr-TR" dirty="0" smtClean="0">
                <a:solidFill>
                  <a:schemeClr val="bg1"/>
                </a:solidFill>
              </a:rPr>
              <a:t>sonrası 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tr-TR" dirty="0" smtClean="0">
                <a:solidFill>
                  <a:schemeClr val="bg1"/>
                </a:solidFill>
              </a:rPr>
              <a:t> ayda bir </a:t>
            </a:r>
            <a:r>
              <a:rPr lang="tr-TR" dirty="0" smtClean="0">
                <a:solidFill>
                  <a:schemeClr val="bg1"/>
                </a:solidFill>
              </a:rPr>
              <a:t>yapılmalı.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Çatal </a:t>
            </a:r>
            <a:r>
              <a:rPr lang="tr-TR" dirty="0" smtClean="0">
                <a:solidFill>
                  <a:schemeClr val="bg1"/>
                </a:solidFill>
              </a:rPr>
              <a:t>dikliği ve </a:t>
            </a:r>
            <a:r>
              <a:rPr lang="tr-TR" dirty="0" err="1" smtClean="0">
                <a:solidFill>
                  <a:schemeClr val="bg1"/>
                </a:solidFill>
              </a:rPr>
              <a:t>sehimi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Yük </a:t>
            </a:r>
            <a:r>
              <a:rPr lang="tr-TR" dirty="0" smtClean="0">
                <a:solidFill>
                  <a:schemeClr val="bg1"/>
                </a:solidFill>
              </a:rPr>
              <a:t>kaldırma diyagramına göre test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Yükte </a:t>
            </a:r>
            <a:r>
              <a:rPr lang="tr-TR" dirty="0" smtClean="0">
                <a:solidFill>
                  <a:schemeClr val="bg1"/>
                </a:solidFill>
              </a:rPr>
              <a:t>bekletme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Asansör </a:t>
            </a:r>
            <a:r>
              <a:rPr lang="tr-TR" dirty="0" smtClean="0">
                <a:solidFill>
                  <a:schemeClr val="bg1"/>
                </a:solidFill>
              </a:rPr>
              <a:t>makara ve zincirleri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Çatal </a:t>
            </a:r>
            <a:r>
              <a:rPr lang="tr-TR" dirty="0" smtClean="0">
                <a:solidFill>
                  <a:schemeClr val="bg1"/>
                </a:solidFill>
              </a:rPr>
              <a:t>kızak ve sınırlandırıcıları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Emniyet </a:t>
            </a:r>
            <a:r>
              <a:rPr lang="tr-TR" dirty="0" smtClean="0">
                <a:solidFill>
                  <a:schemeClr val="bg1"/>
                </a:solidFill>
              </a:rPr>
              <a:t>pimleri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Hidrolik </a:t>
            </a:r>
            <a:r>
              <a:rPr lang="tr-TR" dirty="0" smtClean="0">
                <a:solidFill>
                  <a:schemeClr val="bg1"/>
                </a:solidFill>
              </a:rPr>
              <a:t>sistem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Frenler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- Doküman </a:t>
            </a:r>
            <a:r>
              <a:rPr lang="tr-TR" dirty="0" smtClean="0">
                <a:solidFill>
                  <a:schemeClr val="bg1"/>
                </a:solidFill>
              </a:rPr>
              <a:t>kontrolü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Kumanda Sistemlerine Göre Vinçler :</a:t>
            </a: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• </a:t>
            </a:r>
            <a:r>
              <a:rPr lang="tr-TR" sz="2000" i="1" dirty="0" smtClean="0">
                <a:solidFill>
                  <a:schemeClr val="bg1"/>
                </a:solidFill>
              </a:rPr>
              <a:t>Mekanik Kumandalı Vinçler </a:t>
            </a:r>
          </a:p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• </a:t>
            </a:r>
            <a:r>
              <a:rPr lang="tr-TR" sz="2000" i="1" dirty="0" smtClean="0">
                <a:solidFill>
                  <a:schemeClr val="bg1"/>
                </a:solidFill>
              </a:rPr>
              <a:t>Hidrolik Kumandalı Vinçler </a:t>
            </a:r>
          </a:p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• </a:t>
            </a:r>
            <a:r>
              <a:rPr lang="tr-TR" sz="2000" i="1" dirty="0" smtClean="0">
                <a:solidFill>
                  <a:schemeClr val="bg1"/>
                </a:solidFill>
              </a:rPr>
              <a:t>Hava Kumandalı Vinçler </a:t>
            </a:r>
          </a:p>
          <a:p>
            <a:pPr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• </a:t>
            </a:r>
            <a:r>
              <a:rPr lang="tr-TR" sz="2000" i="1" dirty="0" smtClean="0">
                <a:solidFill>
                  <a:schemeClr val="bg1"/>
                </a:solidFill>
              </a:rPr>
              <a:t>Elektrik Kumandalı Vinçler 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980728"/>
            <a:ext cx="25908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3923928" y="2852936"/>
            <a:ext cx="1448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Gırgır Vinç 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67033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4)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Asansörler :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Asansörlerde </a:t>
            </a:r>
            <a:r>
              <a:rPr lang="tr-TR" sz="2400" dirty="0" smtClean="0">
                <a:solidFill>
                  <a:schemeClr val="bg1"/>
                </a:solidFill>
              </a:rPr>
              <a:t>alınacak güvenlik önlemleri şu şekilde </a:t>
            </a:r>
            <a:r>
              <a:rPr lang="tr-TR" sz="2400" dirty="0" smtClean="0">
                <a:solidFill>
                  <a:schemeClr val="bg1"/>
                </a:solidFill>
              </a:rPr>
              <a:t>sıralanır;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İşyerlerinde </a:t>
            </a:r>
            <a:r>
              <a:rPr lang="tr-TR" sz="2400" dirty="0" smtClean="0">
                <a:solidFill>
                  <a:schemeClr val="bg1"/>
                </a:solidFill>
              </a:rPr>
              <a:t>kullanılacak insan ve yük </a:t>
            </a:r>
            <a:r>
              <a:rPr lang="tr-TR" sz="2400" dirty="0" smtClean="0">
                <a:solidFill>
                  <a:schemeClr val="bg1"/>
                </a:solidFill>
              </a:rPr>
              <a:t>asansörlerinin yürürlük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üzerinde mevzuatın </a:t>
            </a:r>
            <a:r>
              <a:rPr lang="tr-TR" sz="2400" dirty="0" smtClean="0">
                <a:solidFill>
                  <a:schemeClr val="bg1"/>
                </a:solidFill>
              </a:rPr>
              <a:t>ve tekniğin öngördüğü şekilde imal </a:t>
            </a:r>
            <a:r>
              <a:rPr lang="tr-TR" sz="2400" dirty="0" smtClean="0">
                <a:solidFill>
                  <a:schemeClr val="bg1"/>
                </a:solidFill>
              </a:rPr>
              <a:t>ve inşa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edilerek </a:t>
            </a:r>
            <a:r>
              <a:rPr lang="tr-TR" sz="2400" dirty="0" smtClean="0">
                <a:solidFill>
                  <a:schemeClr val="bg1"/>
                </a:solidFill>
              </a:rPr>
              <a:t>kurulması ve bakımlarının yapılması şarttır.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Asansör boşluğundan, asansörün çalışmasına özgü tesis ve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tertibattan </a:t>
            </a:r>
            <a:r>
              <a:rPr lang="tr-TR" sz="2400" dirty="0" smtClean="0">
                <a:solidFill>
                  <a:schemeClr val="bg1"/>
                </a:solidFill>
              </a:rPr>
              <a:t>başka, hiç bir şekilde halat, tel ve boru gibi sair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malzeme </a:t>
            </a:r>
            <a:r>
              <a:rPr lang="tr-TR" sz="2400" dirty="0" smtClean="0">
                <a:solidFill>
                  <a:schemeClr val="bg1"/>
                </a:solidFill>
              </a:rPr>
              <a:t>veya tesis geçirilmeyecektir. </a:t>
            </a:r>
            <a:endParaRPr lang="tr-TR" sz="2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Asansör </a:t>
            </a:r>
            <a:r>
              <a:rPr lang="tr-TR" sz="2400" dirty="0" smtClean="0">
                <a:solidFill>
                  <a:schemeClr val="bg1"/>
                </a:solidFill>
              </a:rPr>
              <a:t>makine dairesi veya boşlukları, geçit </a:t>
            </a:r>
            <a:r>
              <a:rPr lang="tr-TR" sz="2400" dirty="0" smtClean="0">
                <a:solidFill>
                  <a:schemeClr val="bg1"/>
                </a:solidFill>
              </a:rPr>
              <a:t>olarak olmaz ve </a:t>
            </a: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buralara </a:t>
            </a:r>
            <a:r>
              <a:rPr lang="tr-TR" sz="2400" dirty="0" smtClean="0">
                <a:solidFill>
                  <a:schemeClr val="bg1"/>
                </a:solidFill>
              </a:rPr>
              <a:t>hiç bir şey depo </a:t>
            </a:r>
            <a:r>
              <a:rPr lang="tr-TR" sz="2400" dirty="0" smtClean="0">
                <a:solidFill>
                  <a:schemeClr val="bg1"/>
                </a:solidFill>
              </a:rPr>
              <a:t>edilmeyecektir.Bu yerlere </a:t>
            </a:r>
            <a:r>
              <a:rPr lang="tr-TR" sz="2400" dirty="0" smtClean="0">
                <a:solidFill>
                  <a:schemeClr val="bg1"/>
                </a:solidFill>
              </a:rPr>
              <a:t>girilmesini </a:t>
            </a:r>
            <a:endParaRPr lang="tr-TR" sz="2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sağlayacak </a:t>
            </a:r>
            <a:r>
              <a:rPr lang="tr-TR" sz="2400" dirty="0" smtClean="0">
                <a:solidFill>
                  <a:schemeClr val="bg1"/>
                </a:solidFill>
              </a:rPr>
              <a:t>kapılar, her zaman </a:t>
            </a:r>
            <a:r>
              <a:rPr lang="tr-TR" sz="2400" dirty="0" smtClean="0">
                <a:solidFill>
                  <a:schemeClr val="bg1"/>
                </a:solidFill>
              </a:rPr>
              <a:t>kilitli bulundurulacak  </a:t>
            </a:r>
            <a:r>
              <a:rPr lang="tr-TR" sz="2400" dirty="0" smtClean="0">
                <a:solidFill>
                  <a:schemeClr val="bg1"/>
                </a:solidFill>
              </a:rPr>
              <a:t>ve ancak </a:t>
            </a:r>
            <a:endParaRPr lang="tr-TR" sz="24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sorumlu </a:t>
            </a:r>
            <a:r>
              <a:rPr lang="tr-TR" sz="2400" dirty="0" smtClean="0">
                <a:solidFill>
                  <a:schemeClr val="bg1"/>
                </a:solidFill>
              </a:rPr>
              <a:t>elemanlar tarafından </a:t>
            </a:r>
            <a:r>
              <a:rPr lang="tr-TR" sz="2400" dirty="0" smtClean="0">
                <a:solidFill>
                  <a:schemeClr val="bg1"/>
                </a:solidFill>
              </a:rPr>
              <a:t>açılacaktır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• </a:t>
            </a:r>
            <a:r>
              <a:rPr lang="tr-TR" sz="2800" dirty="0" smtClean="0">
                <a:solidFill>
                  <a:schemeClr val="bg1"/>
                </a:solidFill>
              </a:rPr>
              <a:t>Yük </a:t>
            </a:r>
            <a:r>
              <a:rPr lang="tr-TR" sz="2800" dirty="0" smtClean="0">
                <a:solidFill>
                  <a:schemeClr val="bg1"/>
                </a:solidFill>
              </a:rPr>
              <a:t>asansörlerinde, insan taşınmaması esastır. Bu yasağı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belirten </a:t>
            </a:r>
            <a:r>
              <a:rPr lang="tr-TR" sz="2800" dirty="0" smtClean="0">
                <a:solidFill>
                  <a:schemeClr val="bg1"/>
                </a:solidFill>
              </a:rPr>
              <a:t>levhalar, her kat kapısına ve kabin içine, görülür bir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şekilde </a:t>
            </a:r>
            <a:r>
              <a:rPr lang="tr-TR" sz="2800" dirty="0" smtClean="0">
                <a:solidFill>
                  <a:schemeClr val="bg1"/>
                </a:solidFill>
              </a:rPr>
              <a:t>konulacaktır. Ancak, işin gereği olarak insan taşınması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halinde</a:t>
            </a:r>
            <a:r>
              <a:rPr lang="tr-TR" sz="2800" dirty="0" smtClean="0">
                <a:solidFill>
                  <a:schemeClr val="bg1"/>
                </a:solidFill>
              </a:rPr>
              <a:t>, insan asansörlerindeki güvenlik koşulları, bu </a:t>
            </a:r>
            <a:r>
              <a:rPr lang="tr-TR" sz="2800" dirty="0" smtClean="0">
                <a:solidFill>
                  <a:schemeClr val="bg1"/>
                </a:solidFill>
              </a:rPr>
              <a:t>asansörde</a:t>
            </a: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de </a:t>
            </a:r>
            <a:r>
              <a:rPr lang="tr-TR" sz="2800" dirty="0" smtClean="0">
                <a:solidFill>
                  <a:schemeClr val="bg1"/>
                </a:solidFill>
              </a:rPr>
              <a:t>bulunacaktır. </a:t>
            </a: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• Bütün </a:t>
            </a:r>
            <a:r>
              <a:rPr lang="tr-TR" sz="2800" dirty="0" smtClean="0">
                <a:solidFill>
                  <a:schemeClr val="bg1"/>
                </a:solidFill>
              </a:rPr>
              <a:t>asansör kabinlerinde, taşıyabilecekleri en çok </a:t>
            </a:r>
            <a:r>
              <a:rPr lang="tr-TR" sz="2800" dirty="0" smtClean="0">
                <a:solidFill>
                  <a:schemeClr val="bg1"/>
                </a:solidFill>
              </a:rPr>
              <a:t>yükü</a:t>
            </a: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açıkça </a:t>
            </a:r>
            <a:r>
              <a:rPr lang="tr-TR" sz="2800" dirty="0" smtClean="0">
                <a:solidFill>
                  <a:schemeClr val="bg1"/>
                </a:solidFill>
              </a:rPr>
              <a:t>gösteren levhalar bulundurulacaktır. </a:t>
            </a: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• Kat </a:t>
            </a:r>
            <a:r>
              <a:rPr lang="tr-TR" sz="2800" dirty="0" smtClean="0">
                <a:solidFill>
                  <a:schemeClr val="bg1"/>
                </a:solidFill>
              </a:rPr>
              <a:t>kontağı bulunmayan yük asansörlerinde asansörcü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bulundurulacaktır</a:t>
            </a:r>
            <a:r>
              <a:rPr lang="tr-TR" sz="2800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• Bina </a:t>
            </a:r>
            <a:r>
              <a:rPr lang="tr-TR" sz="2800" dirty="0" smtClean="0">
                <a:solidFill>
                  <a:schemeClr val="bg1"/>
                </a:solidFill>
              </a:rPr>
              <a:t>dışında kurulan yük asansörlerinin çerçevesi, tabandan en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az </a:t>
            </a:r>
            <a:r>
              <a:rPr lang="tr-TR" sz="28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tr-TR" sz="2800" dirty="0" smtClean="0">
                <a:solidFill>
                  <a:schemeClr val="bg1"/>
                </a:solidFill>
              </a:rPr>
              <a:t> metre kadar sağlam bir şekilde örtülecek ve ayrıca kapıların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bulunduğu </a:t>
            </a:r>
            <a:r>
              <a:rPr lang="tr-TR" sz="2800" dirty="0" smtClean="0">
                <a:solidFill>
                  <a:schemeClr val="bg1"/>
                </a:solidFill>
              </a:rPr>
              <a:t>cephe, yüksekliği boyunca tamamen kapatılacaktır. </a:t>
            </a: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• Parlayıcı </a:t>
            </a:r>
            <a:r>
              <a:rPr lang="tr-TR" sz="2800" dirty="0" smtClean="0">
                <a:solidFill>
                  <a:schemeClr val="bg1"/>
                </a:solidFill>
              </a:rPr>
              <a:t>ve patlayıcı maddelerin bulunduğu yerlerde, kıvılcım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tehlikesine </a:t>
            </a:r>
            <a:r>
              <a:rPr lang="tr-TR" sz="2800" dirty="0" smtClean="0">
                <a:solidFill>
                  <a:schemeClr val="bg1"/>
                </a:solidFill>
              </a:rPr>
              <a:t>karşı, asansörlerin kabin kızakları ile kapıların </a:t>
            </a: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çarpan </a:t>
            </a:r>
            <a:r>
              <a:rPr lang="tr-TR" sz="2800" dirty="0" smtClean="0">
                <a:solidFill>
                  <a:schemeClr val="bg1"/>
                </a:solidFill>
              </a:rPr>
              <a:t>kısımları, ağaç veya kıvılcım çıkarmayan metal veya </a:t>
            </a:r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alaşımlarından </a:t>
            </a:r>
            <a:r>
              <a:rPr lang="tr-TR" sz="2800" dirty="0" smtClean="0">
                <a:solidFill>
                  <a:schemeClr val="bg1"/>
                </a:solidFill>
              </a:rPr>
              <a:t>yapılmış olacaktır. 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5)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Araç Kaldırma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Liftleri :</a:t>
            </a:r>
          </a:p>
          <a:p>
            <a:pPr>
              <a:buNone/>
            </a:pP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Lift </a:t>
            </a:r>
            <a:r>
              <a:rPr lang="tr-TR" sz="2400" dirty="0" smtClean="0">
                <a:solidFill>
                  <a:schemeClr val="bg1"/>
                </a:solidFill>
              </a:rPr>
              <a:t>ayakları araca uygun ve eşit yükseklikte ayarlanmalıdır.</a:t>
            </a: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Lift </a:t>
            </a:r>
            <a:r>
              <a:rPr lang="tr-TR" sz="2400" dirty="0" smtClean="0">
                <a:solidFill>
                  <a:schemeClr val="bg1"/>
                </a:solidFill>
              </a:rPr>
              <a:t>ayakları araca uygun kaldırma yerlerine yerleştirilmelidir.</a:t>
            </a: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Araç </a:t>
            </a:r>
            <a:r>
              <a:rPr lang="tr-TR" sz="2400" dirty="0" smtClean="0">
                <a:solidFill>
                  <a:schemeClr val="bg1"/>
                </a:solidFill>
              </a:rPr>
              <a:t>lifte kaldırılırken dengede olup olmadığına bakılmalıdır.</a:t>
            </a: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Araç </a:t>
            </a:r>
            <a:r>
              <a:rPr lang="tr-TR" sz="2400" dirty="0" smtClean="0">
                <a:solidFill>
                  <a:schemeClr val="bg1"/>
                </a:solidFill>
              </a:rPr>
              <a:t>lifte kaldırılırken çok yükseğe kaldırılmamalıdır.</a:t>
            </a:r>
          </a:p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tr-TR" sz="2400" dirty="0" smtClean="0">
                <a:solidFill>
                  <a:schemeClr val="bg1"/>
                </a:solidFill>
              </a:rPr>
              <a:t>Araç </a:t>
            </a:r>
            <a:r>
              <a:rPr lang="tr-TR" sz="2400" dirty="0" smtClean="0">
                <a:solidFill>
                  <a:schemeClr val="bg1"/>
                </a:solidFill>
              </a:rPr>
              <a:t>lifte kaldırılırken altında kimsenin bulunmamasına </a:t>
            </a:r>
            <a:r>
              <a:rPr lang="tr-TR" sz="2400" dirty="0" smtClean="0">
                <a:solidFill>
                  <a:schemeClr val="bg1"/>
                </a:solidFill>
              </a:rPr>
              <a:t>dikkat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edilmelidir.</a:t>
            </a:r>
            <a:endPara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221088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6166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1.1 )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Vinç Güvenlik Önlemleri :</a:t>
            </a:r>
          </a:p>
          <a:p>
            <a:pPr>
              <a:buNone/>
            </a:pPr>
            <a:endParaRPr lang="tr-TR" sz="2800" b="1" dirty="0" smtClean="0">
              <a:solidFill>
                <a:schemeClr val="bg1"/>
              </a:solidFill>
            </a:endParaRPr>
          </a:p>
          <a:p>
            <a:pPr marL="457200" indent="-457200">
              <a:buNone/>
            </a:pPr>
            <a:endParaRPr lang="tr-TR" sz="2400" b="1" dirty="0" smtClean="0">
              <a:solidFill>
                <a:schemeClr val="bg1"/>
              </a:solidFill>
            </a:endParaRPr>
          </a:p>
          <a:p>
            <a:pPr marL="457200" indent="-45720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a) İmal</a:t>
            </a:r>
            <a:r>
              <a:rPr lang="tr-TR" sz="2400" dirty="0" smtClean="0">
                <a:solidFill>
                  <a:schemeClr val="bg1"/>
                </a:solidFill>
              </a:rPr>
              <a:t>, konstrüksiyon ve montajında alınacak </a:t>
            </a:r>
            <a:r>
              <a:rPr lang="tr-TR" sz="2400" dirty="0" smtClean="0">
                <a:solidFill>
                  <a:schemeClr val="bg1"/>
                </a:solidFill>
              </a:rPr>
              <a:t>güvenlik</a:t>
            </a:r>
          </a:p>
          <a:p>
            <a:pPr marL="457200" indent="-45720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tedbirleri 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457200" indent="-45720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b) Kullanılmasında </a:t>
            </a:r>
            <a:r>
              <a:rPr lang="tr-TR" sz="2400" dirty="0" smtClean="0">
                <a:solidFill>
                  <a:schemeClr val="bg1"/>
                </a:solidFill>
              </a:rPr>
              <a:t>alınacak güvenlik tedbirleri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c) Bakım ve onarımda güvenlik tedbirleri olarak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  <a:latin typeface="Calibri" pitchFamily="34" charset="0"/>
              </a:rPr>
              <a:t>3 </a:t>
            </a:r>
            <a:r>
              <a:rPr lang="tr-TR" sz="2400" dirty="0" smtClean="0">
                <a:solidFill>
                  <a:schemeClr val="bg1"/>
                </a:solidFill>
              </a:rPr>
              <a:t>grupta toplanabilir.</a:t>
            </a:r>
          </a:p>
          <a:p>
            <a:pPr>
              <a:buNone/>
            </a:pP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476672"/>
            <a:ext cx="8676456" cy="86636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tr-T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İmal, konstrüksiyon ve montajında alınacak güvenlik tedbirleri :</a:t>
            </a:r>
            <a:endParaRPr lang="tr-TR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544522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Vinç üzerine görülebilir bir yer ve şekilde vincin en fazla kaldırma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kapasitesi </a:t>
            </a:r>
            <a:r>
              <a:rPr lang="tr-TR" dirty="0" smtClean="0">
                <a:solidFill>
                  <a:schemeClr val="bg1"/>
                </a:solidFill>
              </a:rPr>
              <a:t>yazılmalıdır. 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Motorlu seyyar vinçlerin kaldıracakları en ağır yükler kabinlerin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içinde veya dışında yazılı olarak belirtilmeli ve kollu vinçlerde ayrıca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yatıklık ve ok mesafelerine göre kaldırılmasına izin verilen en ağır </a:t>
            </a: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yükler</a:t>
            </a:r>
            <a:r>
              <a:rPr lang="tr-TR" dirty="0" smtClean="0">
                <a:solidFill>
                  <a:schemeClr val="bg1"/>
                </a:solidFill>
              </a:rPr>
              <a:t>, aynı şekilde gösterilmeli ve bunlardan en ağır yükten fazlası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kaldırıldığında, durumu bildiren sesli ve ışıklı otomatik bir uyarma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tertibatı bulundurulmalıdır. </a:t>
            </a:r>
          </a:p>
          <a:p>
            <a:pPr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• Ray ve putreller, maksimum yüke göre imal edilmelidirler. </a:t>
            </a:r>
          </a:p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2028</TotalTime>
  <Words>3348</Words>
  <Application>Microsoft Office PowerPoint</Application>
  <PresentationFormat>Ekran Gösterisi (4:3)</PresentationFormat>
  <Paragraphs>716</Paragraphs>
  <Slides>72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3" baseType="lpstr">
      <vt:lpstr>Akış</vt:lpstr>
      <vt:lpstr>KALDIRMA ARAÇLARINDA   İSG KURALLARI</vt:lpstr>
      <vt:lpstr>KALDIRMA ARAÇLARI ÇEŞİTLERİ :</vt:lpstr>
      <vt:lpstr> 1) Vinçler :</vt:lpstr>
      <vt:lpstr>a) Hareket Kabiliyetlerine Göre Vinçler :</vt:lpstr>
      <vt:lpstr>Slayt 5</vt:lpstr>
      <vt:lpstr>Slayt 6</vt:lpstr>
      <vt:lpstr>Slayt 7</vt:lpstr>
      <vt:lpstr>Slayt 8</vt:lpstr>
      <vt:lpstr>a) İmal, konstrüksiyon ve montajında alınacak güvenlik tedbirleri :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İŞ EKİPMANLARININ KULLANIMINDA SAĞLIK VE GÜVENLİK ŞARTLARI                            YÖNETMELİĞİ 25 Nisan 2013 PERŞEMBE 28628 Sayılı Resmî Gazete de yayınlanmıştır. </vt:lpstr>
      <vt:lpstr>İŞ EKİPMANLARININ KULLANIMINDA SAĞLIK VE GÜVENLİK ŞARTLARI                            YÖNETMELİĞİ 25 Nisan 2013 PERŞEMBE 28628 Sayılı Resmî Gazete de yayınlanmıştır.</vt:lpstr>
      <vt:lpstr>İŞ EKİPMANLARININ KULLANIMINDA SAĞLIK VE GÜVENLİK ŞARTLARI                            YÖNETMELİĞİ 25 Nisan 2013 PERŞEMBE 28628 Sayılı Resmî Gazete de yayınlanmıştır.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• FORKLİFT GENEL TANITIMI</vt:lpstr>
      <vt:lpstr>Slayt 51</vt:lpstr>
      <vt:lpstr>Slayt 52</vt:lpstr>
      <vt:lpstr>•Forkliftlerde kaza nedenleri :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KALDIRMA ARAÇLARINDA İSG KURALLARI</dc:title>
  <dc:creator>Barış  PC</dc:creator>
  <cp:lastModifiedBy>Barış  PC</cp:lastModifiedBy>
  <cp:revision>238</cp:revision>
  <dcterms:created xsi:type="dcterms:W3CDTF">2014-12-24T23:25:50Z</dcterms:created>
  <dcterms:modified xsi:type="dcterms:W3CDTF">2014-12-27T07:34:10Z</dcterms:modified>
</cp:coreProperties>
</file>